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18"/>
  </p:notesMasterIdLst>
  <p:sldIdLst>
    <p:sldId id="1223" r:id="rId2"/>
    <p:sldId id="1221" r:id="rId3"/>
    <p:sldId id="1222" r:id="rId4"/>
    <p:sldId id="1224" r:id="rId5"/>
    <p:sldId id="1225" r:id="rId6"/>
    <p:sldId id="1226" r:id="rId7"/>
    <p:sldId id="1234" r:id="rId8"/>
    <p:sldId id="1237" r:id="rId9"/>
    <p:sldId id="1229" r:id="rId10"/>
    <p:sldId id="1236" r:id="rId11"/>
    <p:sldId id="1231" r:id="rId12"/>
    <p:sldId id="1235" r:id="rId13"/>
    <p:sldId id="1214" r:id="rId14"/>
    <p:sldId id="1233" r:id="rId15"/>
    <p:sldId id="1219" r:id="rId16"/>
    <p:sldId id="1232" r:id="rId17"/>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66FF33"/>
    <a:srgbClr val="008000"/>
    <a:srgbClr val="FFFFCC"/>
    <a:srgbClr val="FF00FF"/>
    <a:srgbClr val="3333FF"/>
    <a:srgbClr val="FF9900"/>
    <a:srgbClr val="CC99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2" autoAdjust="0"/>
    <p:restoredTop sz="94706" autoAdjust="0"/>
  </p:normalViewPr>
  <p:slideViewPr>
    <p:cSldViewPr>
      <p:cViewPr>
        <p:scale>
          <a:sx n="75" d="100"/>
          <a:sy n="75" d="100"/>
        </p:scale>
        <p:origin x="-1938"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762" y="-102"/>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GB"/>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198"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E9550DCE-C0F6-4BD3-85B0-042E7AADD9F5}" type="slidenum">
              <a:rPr lang="en-GB"/>
              <a:pPr>
                <a:defRPr/>
              </a:pPr>
              <a:t>‹#›</a:t>
            </a:fld>
            <a:endParaRPr lang="en-GB"/>
          </a:p>
        </p:txBody>
      </p:sp>
    </p:spTree>
    <p:extLst>
      <p:ext uri="{BB962C8B-B14F-4D97-AF65-F5344CB8AC3E}">
        <p14:creationId xmlns:p14="http://schemas.microsoft.com/office/powerpoint/2010/main" val="3973483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1676400" y="6553201"/>
            <a:ext cx="6477000" cy="152399"/>
          </a:xfrm>
        </p:spPr>
        <p:txBody>
          <a:bodyPr/>
          <a:lstStyle>
            <a:lvl1pPr>
              <a:defRPr/>
            </a:lvl1pPr>
          </a:lstStyle>
          <a:p>
            <a:r>
              <a:rPr lang="en-US" smtClean="0"/>
              <a:t>LHC Morning Meeting - G. Arduini</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fld id="{4B9D4380-6F19-4A7E-93F2-E14642744991}" type="datetime1">
              <a:rPr lang="en-GB" smtClean="0"/>
              <a:t>08/12/2012</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A071A-2CDE-4F64-8478-D74B690A888A}" type="datetime1">
              <a:rPr lang="en-GB" smtClean="0"/>
              <a:t>08/12/2012</a:t>
            </a:fld>
            <a:endParaRPr lang="en-US"/>
          </a:p>
        </p:txBody>
      </p:sp>
      <p:sp>
        <p:nvSpPr>
          <p:cNvPr id="8" name="Footer Placeholder 7"/>
          <p:cNvSpPr>
            <a:spLocks noGrp="1"/>
          </p:cNvSpPr>
          <p:nvPr>
            <p:ph type="ftr" sz="quarter" idx="11"/>
          </p:nvPr>
        </p:nvSpPr>
        <p:spPr>
          <a:xfrm>
            <a:off x="1676400" y="6553201"/>
            <a:ext cx="6477000" cy="152399"/>
          </a:xfrm>
        </p:spPr>
        <p:txBody>
          <a:bodyPr/>
          <a:lstStyle/>
          <a:p>
            <a:r>
              <a:rPr lang="en-US" smtClean="0"/>
              <a:t>LHC Morning Meeting - G. Arduini</a:t>
            </a:r>
            <a:endParaRPr lang="en-US" dirty="0"/>
          </a:p>
        </p:txBody>
      </p:sp>
      <p:sp>
        <p:nvSpPr>
          <p:cNvPr id="9" name="Slide Number Placeholder 8"/>
          <p:cNvSpPr>
            <a:spLocks noGrp="1"/>
          </p:cNvSpPr>
          <p:nvPr>
            <p:ph type="sldNum" sz="quarter" idx="12"/>
          </p:nvPr>
        </p:nvSpPr>
        <p:spPr/>
        <p:txBody>
          <a:bodyPr/>
          <a:lstStyle/>
          <a:p>
            <a:fld id="{9E9C5516-24D6-497E-B20F-168204F9A8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C8E7F0-B3B2-4711-9383-6412E3C81093}" type="datetime1">
              <a:rPr lang="en-GB" smtClean="0"/>
              <a:t>08/12/2012</a:t>
            </a:fld>
            <a:endParaRPr lang="en-GB"/>
          </a:p>
        </p:txBody>
      </p:sp>
      <p:sp>
        <p:nvSpPr>
          <p:cNvPr id="6" name="Footer Placeholder 5"/>
          <p:cNvSpPr>
            <a:spLocks noGrp="1"/>
          </p:cNvSpPr>
          <p:nvPr>
            <p:ph type="ftr" sz="quarter" idx="11"/>
          </p:nvPr>
        </p:nvSpPr>
        <p:spPr>
          <a:xfrm>
            <a:off x="1676400" y="6553201"/>
            <a:ext cx="6477000" cy="152399"/>
          </a:xfrm>
        </p:spPr>
        <p:txBody>
          <a:bodyPr/>
          <a:lstStyle/>
          <a:p>
            <a:r>
              <a:rPr lang="en-US" smtClean="0"/>
              <a:t>LHC Morning Meeting - G. Arduini</a:t>
            </a:r>
            <a:endParaRPr lang="en-GB" dirty="0"/>
          </a:p>
        </p:txBody>
      </p:sp>
      <p:sp>
        <p:nvSpPr>
          <p:cNvPr id="7" name="Slide Number Placeholder 6"/>
          <p:cNvSpPr>
            <a:spLocks noGrp="1"/>
          </p:cNvSpPr>
          <p:nvPr>
            <p:ph type="sldNum" sz="quarter" idx="12"/>
          </p:nvPr>
        </p:nvSpPr>
        <p:spPr/>
        <p:txBody>
          <a:bodyPr/>
          <a:lstStyle/>
          <a:p>
            <a:fld id="{6BFDEA4C-89A7-439A-B75B-C919C7F639B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A90DF66D-7345-4F19-BF7B-E480E373C532}" type="datetime1">
              <a:rPr lang="en-GB" smtClean="0"/>
              <a:t>08/12/2012</a:t>
            </a:fld>
            <a:endParaRPr lang="en-GB"/>
          </a:p>
        </p:txBody>
      </p:sp>
      <p:sp>
        <p:nvSpPr>
          <p:cNvPr id="5" name="Footer Placeholder 4"/>
          <p:cNvSpPr>
            <a:spLocks noGrp="1"/>
          </p:cNvSpPr>
          <p:nvPr>
            <p:ph type="ftr" sz="quarter" idx="11"/>
          </p:nvPr>
        </p:nvSpPr>
        <p:spPr>
          <a:xfrm>
            <a:off x="1676400" y="6553201"/>
            <a:ext cx="6477000" cy="152399"/>
          </a:xfrm>
        </p:spPr>
        <p:txBody>
          <a:bodyPr/>
          <a:lstStyle>
            <a:lvl1pPr>
              <a:defRPr/>
            </a:lvl1p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lvl1pPr>
              <a:defRPr/>
            </a:lvl1pPr>
          </a:lstStyle>
          <a:p>
            <a:fld id="{B2ED15F2-B5DC-4D70-8B9E-4287CA2479A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28600" y="914400"/>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28600" y="6399212"/>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9" descr="newlhc logo1.gif"/>
          <p:cNvPicPr>
            <a:picLocks noChangeAspect="1"/>
          </p:cNvPicPr>
          <p:nvPr userDrawn="1"/>
        </p:nvPicPr>
        <p:blipFill>
          <a:blip r:embed="rId8"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pic>
        <p:nvPicPr>
          <p:cNvPr id="11" name="Picture 3" descr="newlhc logo1.gif"/>
          <p:cNvPicPr>
            <a:picLocks noChangeAspect="1"/>
          </p:cNvPicPr>
          <p:nvPr userDrawn="1"/>
        </p:nvPicPr>
        <p:blipFill>
          <a:blip r:embed="rId8"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030"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28600" y="9906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553200"/>
            <a:ext cx="2133600" cy="1682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fld id="{3A1C59BB-CC43-4614-B10A-F41B1F3EF9F4}" type="datetime1">
              <a:rPr lang="en-GB" smtClean="0"/>
              <a:t>08/12/2012</a:t>
            </a:fld>
            <a:endParaRPr lang="en-US"/>
          </a:p>
        </p:txBody>
      </p:sp>
      <p:sp>
        <p:nvSpPr>
          <p:cNvPr id="13" name="Footer Placeholder 4"/>
          <p:cNvSpPr>
            <a:spLocks noGrp="1"/>
          </p:cNvSpPr>
          <p:nvPr>
            <p:ph type="ftr" sz="quarter" idx="3"/>
          </p:nvPr>
        </p:nvSpPr>
        <p:spPr>
          <a:xfrm>
            <a:off x="1676400" y="6553201"/>
            <a:ext cx="6400800" cy="152399"/>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r>
              <a:rPr lang="en-US" smtClean="0"/>
              <a:t>LHC Morning Meeting - G. Arduini</a:t>
            </a:r>
            <a:endParaRPr lang="en-US" dirty="0"/>
          </a:p>
        </p:txBody>
      </p:sp>
      <p:sp>
        <p:nvSpPr>
          <p:cNvPr id="14"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j-lt"/>
              </a:defRPr>
            </a:lvl1pPr>
          </a:lstStyle>
          <a:p>
            <a:pPr>
              <a:defRPr/>
            </a:pPr>
            <a:fld id="{1A8F772A-8CCA-4885-87BF-DE56416A22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p:txStyles>
    <p:titleStyle>
      <a:lvl1pPr algn="r" rtl="0" eaLnBrk="0" fontAlgn="base" hangingPunct="0">
        <a:spcBef>
          <a:spcPct val="0"/>
        </a:spcBef>
        <a:spcAft>
          <a:spcPct val="0"/>
        </a:spcAft>
        <a:defRPr sz="3200">
          <a:solidFill>
            <a:schemeClr val="tx2"/>
          </a:solidFill>
          <a:latin typeface="+mj-lt"/>
          <a:ea typeface="+mj-ea"/>
          <a:cs typeface="+mj-cs"/>
        </a:defRPr>
      </a:lvl1pPr>
      <a:lvl2pPr algn="r" rtl="0" eaLnBrk="0" fontAlgn="base" hangingPunct="0">
        <a:spcBef>
          <a:spcPct val="0"/>
        </a:spcBef>
        <a:spcAft>
          <a:spcPct val="0"/>
        </a:spcAft>
        <a:defRPr sz="3200">
          <a:solidFill>
            <a:schemeClr val="tx2"/>
          </a:solidFill>
          <a:latin typeface="Trebuchet MS" pitchFamily="34" charset="0"/>
        </a:defRPr>
      </a:lvl2pPr>
      <a:lvl3pPr algn="r" rtl="0" eaLnBrk="0" fontAlgn="base" hangingPunct="0">
        <a:spcBef>
          <a:spcPct val="0"/>
        </a:spcBef>
        <a:spcAft>
          <a:spcPct val="0"/>
        </a:spcAft>
        <a:defRPr sz="3200">
          <a:solidFill>
            <a:schemeClr val="tx2"/>
          </a:solidFill>
          <a:latin typeface="Trebuchet MS" pitchFamily="34" charset="0"/>
        </a:defRPr>
      </a:lvl3pPr>
      <a:lvl4pPr algn="r" rtl="0" eaLnBrk="0" fontAlgn="base" hangingPunct="0">
        <a:spcBef>
          <a:spcPct val="0"/>
        </a:spcBef>
        <a:spcAft>
          <a:spcPct val="0"/>
        </a:spcAft>
        <a:defRPr sz="3200">
          <a:solidFill>
            <a:schemeClr val="tx2"/>
          </a:solidFill>
          <a:latin typeface="Trebuchet MS" pitchFamily="34" charset="0"/>
        </a:defRPr>
      </a:lvl4pPr>
      <a:lvl5pPr algn="r" rtl="0" eaLnBrk="0" fontAlgn="base" hangingPunct="0">
        <a:spcBef>
          <a:spcPct val="0"/>
        </a:spcBef>
        <a:spcAft>
          <a:spcPct val="0"/>
        </a:spcAft>
        <a:defRPr sz="3200">
          <a:solidFill>
            <a:schemeClr val="tx2"/>
          </a:solidFill>
          <a:latin typeface="Trebuchet MS" pitchFamily="34" charset="0"/>
        </a:defRPr>
      </a:lvl5pPr>
      <a:lvl6pPr marL="457200" algn="r" rtl="0" eaLnBrk="0" fontAlgn="base" hangingPunct="0">
        <a:spcBef>
          <a:spcPct val="0"/>
        </a:spcBef>
        <a:spcAft>
          <a:spcPct val="0"/>
        </a:spcAft>
        <a:defRPr sz="3200">
          <a:solidFill>
            <a:schemeClr val="tx2"/>
          </a:solidFill>
          <a:latin typeface="Trebuchet MS" pitchFamily="34" charset="0"/>
        </a:defRPr>
      </a:lvl6pPr>
      <a:lvl7pPr marL="914400" algn="r" rtl="0" eaLnBrk="0" fontAlgn="base" hangingPunct="0">
        <a:spcBef>
          <a:spcPct val="0"/>
        </a:spcBef>
        <a:spcAft>
          <a:spcPct val="0"/>
        </a:spcAft>
        <a:defRPr sz="3200">
          <a:solidFill>
            <a:schemeClr val="tx2"/>
          </a:solidFill>
          <a:latin typeface="Trebuchet MS" pitchFamily="34" charset="0"/>
        </a:defRPr>
      </a:lvl7pPr>
      <a:lvl8pPr marL="1371600" algn="r" rtl="0" eaLnBrk="0" fontAlgn="base" hangingPunct="0">
        <a:spcBef>
          <a:spcPct val="0"/>
        </a:spcBef>
        <a:spcAft>
          <a:spcPct val="0"/>
        </a:spcAft>
        <a:defRPr sz="3200">
          <a:solidFill>
            <a:schemeClr val="tx2"/>
          </a:solidFill>
          <a:latin typeface="Trebuchet MS" pitchFamily="34" charset="0"/>
        </a:defRPr>
      </a:lvl8pPr>
      <a:lvl9pPr marL="1828800" algn="r" rtl="0" eaLnBrk="0" fontAlgn="base" hangingPunct="0">
        <a:spcBef>
          <a:spcPct val="0"/>
        </a:spcBef>
        <a:spcAft>
          <a:spcPct val="0"/>
        </a:spcAft>
        <a:defRPr sz="3200">
          <a:solidFill>
            <a:schemeClr val="tx2"/>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3581400"/>
            <a:ext cx="9144000" cy="1752600"/>
          </a:xfrm>
        </p:spPr>
        <p:txBody>
          <a:bodyPr/>
          <a:lstStyle/>
          <a:p>
            <a:r>
              <a:rPr lang="en-US" dirty="0" smtClean="0"/>
              <a:t>Scrubbing progress - 08/12/2012</a:t>
            </a:r>
          </a:p>
          <a:p>
            <a:endParaRPr lang="en-US" dirty="0" smtClean="0"/>
          </a:p>
          <a:p>
            <a:r>
              <a:rPr lang="en-US" sz="2800" dirty="0" smtClean="0"/>
              <a:t>G. </a:t>
            </a:r>
            <a:r>
              <a:rPr lang="en-US" sz="2800" dirty="0" err="1" smtClean="0"/>
              <a:t>Arduini</a:t>
            </a:r>
            <a:r>
              <a:rPr lang="en-US" sz="2800" dirty="0" smtClean="0"/>
              <a:t>, H. Bartosik, G. Iadarola, G. Rumolo, Cryogenics, </a:t>
            </a:r>
            <a:r>
              <a:rPr lang="en-US" sz="2800" smtClean="0"/>
              <a:t>EN-STI, Operation</a:t>
            </a:r>
            <a:r>
              <a:rPr lang="en-US" sz="2800" dirty="0" smtClean="0"/>
              <a:t>, </a:t>
            </a:r>
            <a:r>
              <a:rPr lang="en-US" sz="2800" dirty="0" smtClean="0"/>
              <a:t>Vacuum teams</a:t>
            </a:r>
          </a:p>
          <a:p>
            <a:r>
              <a:rPr lang="en-US" sz="2800" dirty="0" smtClean="0"/>
              <a:t>Machine Coordinators: J. Uythoven J. Wenninger</a:t>
            </a:r>
            <a:endParaRPr lang="en-GB" sz="2800" dirty="0"/>
          </a:p>
        </p:txBody>
      </p:sp>
      <p:sp>
        <p:nvSpPr>
          <p:cNvPr id="3" name="Footer Placeholder 2"/>
          <p:cNvSpPr>
            <a:spLocks noGrp="1"/>
          </p:cNvSpPr>
          <p:nvPr>
            <p:ph type="ftr" sz="quarter" idx="4294967295"/>
          </p:nvPr>
        </p:nvSpPr>
        <p:spPr>
          <a:xfrm>
            <a:off x="2667000" y="6553200"/>
            <a:ext cx="6477000" cy="152400"/>
          </a:xfrm>
        </p:spPr>
        <p:txBody>
          <a:bodyPr/>
          <a:lstStyle/>
          <a:p>
            <a:r>
              <a:rPr lang="en-US" smtClean="0"/>
              <a:t>LHC Morning Meeting - G. Arduini</a:t>
            </a:r>
            <a:endParaRPr lang="en-US" dirty="0"/>
          </a:p>
        </p:txBody>
      </p:sp>
      <p:sp>
        <p:nvSpPr>
          <p:cNvPr id="4" name="Slide Number Placeholder 3"/>
          <p:cNvSpPr>
            <a:spLocks noGrp="1"/>
          </p:cNvSpPr>
          <p:nvPr>
            <p:ph type="sldNum" sz="quarter" idx="4294967295"/>
          </p:nvPr>
        </p:nvSpPr>
        <p:spPr>
          <a:xfrm>
            <a:off x="7010400" y="6553200"/>
            <a:ext cx="2133600" cy="168275"/>
          </a:xfrm>
        </p:spPr>
        <p:txBody>
          <a:bodyPr/>
          <a:lstStyle/>
          <a:p>
            <a:fld id="{20D66058-8582-419F-AA3B-A79C8D77E78A}" type="slidenum">
              <a:rPr lang="en-US" smtClean="0"/>
              <a:pPr/>
              <a:t>1</a:t>
            </a:fld>
            <a:endParaRPr lang="en-US"/>
          </a:p>
        </p:txBody>
      </p:sp>
      <p:sp>
        <p:nvSpPr>
          <p:cNvPr id="5" name="Date Placeholder 4"/>
          <p:cNvSpPr>
            <a:spLocks noGrp="1"/>
          </p:cNvSpPr>
          <p:nvPr>
            <p:ph type="dt" sz="half" idx="4294967295"/>
          </p:nvPr>
        </p:nvSpPr>
        <p:spPr>
          <a:xfrm>
            <a:off x="0" y="6553200"/>
            <a:ext cx="2133600" cy="168275"/>
          </a:xfrm>
        </p:spPr>
        <p:txBody>
          <a:bodyPr/>
          <a:lstStyle/>
          <a:p>
            <a:fld id="{4B9D4380-6F19-4A7E-93F2-E14642744991}" type="datetime1">
              <a:rPr lang="en-GB" smtClean="0"/>
              <a:t>08/12/2012</a:t>
            </a:fld>
            <a:endParaRPr lang="en-US" dirty="0"/>
          </a:p>
        </p:txBody>
      </p:sp>
    </p:spTree>
    <p:extLst>
      <p:ext uri="{BB962C8B-B14F-4D97-AF65-F5344CB8AC3E}">
        <p14:creationId xmlns:p14="http://schemas.microsoft.com/office/powerpoint/2010/main" val="1379155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Limitations: TDI</a:t>
            </a:r>
            <a:endParaRPr lang="en-GB" dirty="0"/>
          </a:p>
        </p:txBody>
      </p:sp>
      <p:pic>
        <p:nvPicPr>
          <p:cNvPr id="1026" name="Picture 2" descr="http://elogbook.cern.ch/eLogbook/attach_reader?attach_id=1320740"/>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828800" y="2438400"/>
            <a:ext cx="5503545" cy="34290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sz="half" idx="2"/>
          </p:nvPr>
        </p:nvSpPr>
        <p:spPr>
          <a:xfrm>
            <a:off x="304800" y="1066801"/>
            <a:ext cx="8382000" cy="1295400"/>
          </a:xfrm>
        </p:spPr>
        <p:txBody>
          <a:bodyPr/>
          <a:lstStyle/>
          <a:p>
            <a:r>
              <a:rPr lang="en-US" sz="2400" dirty="0" smtClean="0"/>
              <a:t>TDI outgassing likely due to heating producing higher loss rates at TCTVB (close or above threshold – e.g. last dump) </a:t>
            </a:r>
            <a:r>
              <a:rPr lang="en-US" sz="2400" dirty="0" smtClean="0">
                <a:sym typeface="Wingdings" pitchFamily="2" charset="2"/>
              </a:rPr>
              <a:t> limit total intensity in order to keep fill longer </a:t>
            </a:r>
            <a:endParaRPr lang="en-GB" sz="2400" dirty="0"/>
          </a:p>
        </p:txBody>
      </p:sp>
      <p:sp>
        <p:nvSpPr>
          <p:cNvPr id="5" name="Date Placeholder 4"/>
          <p:cNvSpPr>
            <a:spLocks noGrp="1"/>
          </p:cNvSpPr>
          <p:nvPr>
            <p:ph type="dt" sz="half" idx="10"/>
          </p:nvPr>
        </p:nvSpPr>
        <p:spPr/>
        <p:txBody>
          <a:bodyPr/>
          <a:lstStyle/>
          <a:p>
            <a:fld id="{B4C8E7F0-B3B2-4711-9383-6412E3C81093}" type="datetime1">
              <a:rPr lang="en-GB" smtClean="0"/>
              <a:t>08/12/2012</a:t>
            </a:fld>
            <a:endParaRPr lang="en-GB"/>
          </a:p>
        </p:txBody>
      </p:sp>
      <p:sp>
        <p:nvSpPr>
          <p:cNvPr id="6" name="Footer Placeholder 5"/>
          <p:cNvSpPr>
            <a:spLocks noGrp="1"/>
          </p:cNvSpPr>
          <p:nvPr>
            <p:ph type="ftr" sz="quarter" idx="11"/>
          </p:nvPr>
        </p:nvSpPr>
        <p:spPr/>
        <p:txBody>
          <a:bodyPr/>
          <a:lstStyle/>
          <a:p>
            <a:r>
              <a:rPr lang="en-US" smtClean="0"/>
              <a:t>LHC Morning Meeting - G. Arduini</a:t>
            </a:r>
            <a:endParaRPr lang="en-GB" dirty="0"/>
          </a:p>
        </p:txBody>
      </p:sp>
      <p:sp>
        <p:nvSpPr>
          <p:cNvPr id="7" name="Slide Number Placeholder 6"/>
          <p:cNvSpPr>
            <a:spLocks noGrp="1"/>
          </p:cNvSpPr>
          <p:nvPr>
            <p:ph type="sldNum" sz="quarter" idx="12"/>
          </p:nvPr>
        </p:nvSpPr>
        <p:spPr/>
        <p:txBody>
          <a:bodyPr/>
          <a:lstStyle/>
          <a:p>
            <a:fld id="{6BFDEA4C-89A7-439A-B75B-C919C7F639B4}" type="slidenum">
              <a:rPr lang="en-GB" smtClean="0"/>
              <a:pPr/>
              <a:t>10</a:t>
            </a:fld>
            <a:endParaRPr lang="en-GB"/>
          </a:p>
        </p:txBody>
      </p:sp>
    </p:spTree>
    <p:extLst>
      <p:ext uri="{BB962C8B-B14F-4D97-AF65-F5344CB8AC3E}">
        <p14:creationId xmlns:p14="http://schemas.microsoft.com/office/powerpoint/2010/main" val="2544691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cryogenics</a:t>
            </a:r>
            <a:endParaRPr lang="en-GB" dirty="0"/>
          </a:p>
        </p:txBody>
      </p:sp>
      <p:sp>
        <p:nvSpPr>
          <p:cNvPr id="6" name="Footer Placeholder 5"/>
          <p:cNvSpPr>
            <a:spLocks noGrp="1"/>
          </p:cNvSpPr>
          <p:nvPr>
            <p:ph type="ftr" sz="quarter" idx="10"/>
          </p:nvPr>
        </p:nvSpPr>
        <p:spPr/>
        <p:txBody>
          <a:bodyPr/>
          <a:lstStyle/>
          <a:p>
            <a:r>
              <a:rPr lang="en-US" smtClean="0"/>
              <a:t>LHC Morning Meeting - G. Arduini</a:t>
            </a:r>
            <a:endParaRPr lang="en-GB" dirty="0"/>
          </a:p>
        </p:txBody>
      </p:sp>
      <p:sp>
        <p:nvSpPr>
          <p:cNvPr id="7" name="Slide Number Placeholder 6"/>
          <p:cNvSpPr>
            <a:spLocks noGrp="1"/>
          </p:cNvSpPr>
          <p:nvPr>
            <p:ph type="sldNum" sz="quarter" idx="11"/>
          </p:nvPr>
        </p:nvSpPr>
        <p:spPr/>
        <p:txBody>
          <a:bodyPr/>
          <a:lstStyle/>
          <a:p>
            <a:fld id="{6BFDEA4C-89A7-439A-B75B-C919C7F639B4}" type="slidenum">
              <a:rPr lang="en-GB" smtClean="0"/>
              <a:pPr/>
              <a:t>11</a:t>
            </a:fld>
            <a:endParaRPr lang="en-GB"/>
          </a:p>
        </p:txBody>
      </p:sp>
      <p:sp>
        <p:nvSpPr>
          <p:cNvPr id="5" name="Date Placeholder 4"/>
          <p:cNvSpPr>
            <a:spLocks noGrp="1"/>
          </p:cNvSpPr>
          <p:nvPr>
            <p:ph type="dt" sz="half" idx="12"/>
          </p:nvPr>
        </p:nvSpPr>
        <p:spPr/>
        <p:txBody>
          <a:bodyPr/>
          <a:lstStyle/>
          <a:p>
            <a:fld id="{B4C8E7F0-B3B2-4711-9383-6412E3C81093}" type="datetime1">
              <a:rPr lang="en-GB" smtClean="0"/>
              <a:t>08/12/2012</a:t>
            </a:fld>
            <a:endParaRPr lang="en-GB"/>
          </a:p>
        </p:txBody>
      </p:sp>
      <p:sp>
        <p:nvSpPr>
          <p:cNvPr id="3" name="Content Placeholder 2"/>
          <p:cNvSpPr>
            <a:spLocks noGrp="1"/>
          </p:cNvSpPr>
          <p:nvPr>
            <p:ph sz="half" idx="4294967295"/>
          </p:nvPr>
        </p:nvSpPr>
        <p:spPr>
          <a:xfrm>
            <a:off x="533400" y="990600"/>
            <a:ext cx="8001000" cy="4525963"/>
          </a:xfrm>
        </p:spPr>
        <p:txBody>
          <a:bodyPr/>
          <a:lstStyle/>
          <a:p>
            <a:r>
              <a:rPr lang="en-US" sz="2000" dirty="0"/>
              <a:t>L</a:t>
            </a:r>
            <a:r>
              <a:rPr lang="en-US" sz="2000" dirty="0" smtClean="0"/>
              <a:t>imitation on the cooling of the beam screens of the stand-alone magnets and of some areas in point 6 and 8 where limited cooling power. This is presently limiting the pace of the filling process.</a:t>
            </a:r>
            <a:endParaRPr lang="en-GB" sz="2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31" y="2335642"/>
            <a:ext cx="7955969" cy="398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2400" y="5928568"/>
            <a:ext cx="1447799" cy="30078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rgbClr val="FFFF00"/>
                </a:solidFill>
                <a:latin typeface="+mj-lt"/>
              </a:rPr>
              <a:t>Cryo</a:t>
            </a:r>
            <a:r>
              <a:rPr lang="en-US" sz="1600" b="1" dirty="0" smtClean="0">
                <a:solidFill>
                  <a:srgbClr val="FFFF00"/>
                </a:solidFill>
                <a:latin typeface="+mj-lt"/>
              </a:rPr>
              <a:t> team</a:t>
            </a:r>
            <a:endParaRPr lang="en-US" sz="1600" b="1" dirty="0">
              <a:solidFill>
                <a:srgbClr val="FFFF00"/>
              </a:solidFill>
              <a:latin typeface="+mj-lt"/>
            </a:endParaRPr>
          </a:p>
        </p:txBody>
      </p:sp>
    </p:spTree>
    <p:extLst>
      <p:ext uri="{BB962C8B-B14F-4D97-AF65-F5344CB8AC3E}">
        <p14:creationId xmlns:p14="http://schemas.microsoft.com/office/powerpoint/2010/main" val="2021315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MKI</a:t>
            </a:r>
            <a:endParaRPr lang="en-GB" dirty="0"/>
          </a:p>
        </p:txBody>
      </p:sp>
      <p:sp>
        <p:nvSpPr>
          <p:cNvPr id="3" name="Content Placeholder 2"/>
          <p:cNvSpPr>
            <a:spLocks noGrp="1"/>
          </p:cNvSpPr>
          <p:nvPr>
            <p:ph idx="1"/>
          </p:nvPr>
        </p:nvSpPr>
        <p:spPr/>
        <p:txBody>
          <a:bodyPr/>
          <a:lstStyle/>
          <a:p>
            <a:r>
              <a:rPr lang="en-US" sz="2000" dirty="0" smtClean="0"/>
              <a:t>MKI has limited the scrubbing rate at the beginning. Not a limit now after increase of the pressure interlocks at the interconnects between MKID and Q5 from 1.5x10</a:t>
            </a:r>
            <a:r>
              <a:rPr lang="en-US" sz="2000" baseline="30000" dirty="0" smtClean="0"/>
              <a:t>-8</a:t>
            </a:r>
            <a:r>
              <a:rPr lang="en-US" sz="2000" dirty="0" smtClean="0"/>
              <a:t> to 4x10</a:t>
            </a:r>
            <a:r>
              <a:rPr lang="en-US" sz="2000" baseline="30000" dirty="0" smtClean="0"/>
              <a:t>-8</a:t>
            </a:r>
            <a:r>
              <a:rPr lang="en-US" sz="2000" dirty="0" smtClean="0"/>
              <a:t> mbar (M. Barnes). Extended soft starts during long stops due to cryogenics. Some activity on the temperature front during the afternoon evening.</a:t>
            </a:r>
            <a:endParaRPr lang="en-GB" sz="2000" dirty="0"/>
          </a:p>
        </p:txBody>
      </p:sp>
      <p:sp>
        <p:nvSpPr>
          <p:cNvPr id="4" name="Date Placeholder 3"/>
          <p:cNvSpPr>
            <a:spLocks noGrp="1"/>
          </p:cNvSpPr>
          <p:nvPr>
            <p:ph type="dt" sz="half" idx="10"/>
          </p:nvPr>
        </p:nvSpPr>
        <p:spPr/>
        <p:txBody>
          <a:bodyPr/>
          <a:lstStyle/>
          <a:p>
            <a:fld id="{A90DF66D-7345-4F19-BF7B-E480E373C532}" type="datetime1">
              <a:rPr lang="en-GB" smtClean="0"/>
              <a:t>08/12/2012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12</a:t>
            </a:fld>
            <a:endParaRPr lang="en-GB"/>
          </a:p>
        </p:txBody>
      </p:sp>
      <p:pic>
        <p:nvPicPr>
          <p:cNvPr id="7" name="Picture 2" descr="http://elogbook.cern.ch/eLogbook/attach_reader?attach_id=13205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7" y="2895600"/>
            <a:ext cx="8447723"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11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Plan</a:t>
            </a:r>
            <a:endParaRPr lang="en-GB" dirty="0"/>
          </a:p>
        </p:txBody>
      </p:sp>
      <p:sp>
        <p:nvSpPr>
          <p:cNvPr id="11" name="Content Placeholder 10"/>
          <p:cNvSpPr>
            <a:spLocks noGrp="1"/>
          </p:cNvSpPr>
          <p:nvPr>
            <p:ph idx="1"/>
          </p:nvPr>
        </p:nvSpPr>
        <p:spPr/>
        <p:txBody>
          <a:bodyPr/>
          <a:lstStyle/>
          <a:p>
            <a:r>
              <a:rPr lang="en-US" sz="2400" dirty="0" smtClean="0"/>
              <a:t>Keep on scrubbing at 450 </a:t>
            </a:r>
            <a:r>
              <a:rPr lang="en-US" sz="2400" dirty="0" err="1" smtClean="0"/>
              <a:t>GeV</a:t>
            </a:r>
            <a:endParaRPr lang="en-US" sz="2400" dirty="0" smtClean="0"/>
          </a:p>
          <a:p>
            <a:r>
              <a:rPr lang="en-US" sz="2400" dirty="0" smtClean="0"/>
              <a:t>Considering option of ramps at 4 </a:t>
            </a:r>
            <a:r>
              <a:rPr lang="en-US" sz="2400" dirty="0" err="1" smtClean="0"/>
              <a:t>TeV</a:t>
            </a:r>
            <a:r>
              <a:rPr lang="en-US" sz="2400" dirty="0" smtClean="0"/>
              <a:t> for tomorrow according to evolution of the heat load which is still high (profiting of the BCMS 25 ns beam which is now available from PS)</a:t>
            </a:r>
            <a:endParaRPr lang="en-US" sz="2000" dirty="0" smtClean="0"/>
          </a:p>
          <a:p>
            <a:endParaRPr lang="en-US" dirty="0"/>
          </a:p>
          <a:p>
            <a:endParaRPr lang="en-GB" dirty="0"/>
          </a:p>
        </p:txBody>
      </p:sp>
      <p:sp>
        <p:nvSpPr>
          <p:cNvPr id="7" name="Date Placeholder 6"/>
          <p:cNvSpPr>
            <a:spLocks noGrp="1"/>
          </p:cNvSpPr>
          <p:nvPr>
            <p:ph type="dt" sz="half" idx="10"/>
          </p:nvPr>
        </p:nvSpPr>
        <p:spPr/>
        <p:txBody>
          <a:bodyPr/>
          <a:lstStyle/>
          <a:p>
            <a:fld id="{0A2A071A-2CDE-4F64-8478-D74B690A888A}" type="datetime1">
              <a:rPr lang="en-GB" smtClean="0"/>
              <a:t>08/12/2012</a:t>
            </a:fld>
            <a:endParaRPr lang="en-US"/>
          </a:p>
        </p:txBody>
      </p:sp>
      <p:sp>
        <p:nvSpPr>
          <p:cNvPr id="8" name="Footer Placeholder 7"/>
          <p:cNvSpPr>
            <a:spLocks noGrp="1"/>
          </p:cNvSpPr>
          <p:nvPr>
            <p:ph type="ftr" sz="quarter" idx="11"/>
          </p:nvPr>
        </p:nvSpPr>
        <p:spPr/>
        <p:txBody>
          <a:bodyPr/>
          <a:lstStyle/>
          <a:p>
            <a:r>
              <a:rPr lang="en-US" smtClean="0"/>
              <a:t>LHC Morning Meeting - G. Arduini</a:t>
            </a:r>
            <a:endParaRPr lang="en-US" dirty="0"/>
          </a:p>
        </p:txBody>
      </p:sp>
      <p:sp>
        <p:nvSpPr>
          <p:cNvPr id="9" name="Slide Number Placeholder 8"/>
          <p:cNvSpPr>
            <a:spLocks noGrp="1"/>
          </p:cNvSpPr>
          <p:nvPr>
            <p:ph type="sldNum" sz="quarter" idx="12"/>
          </p:nvPr>
        </p:nvSpPr>
        <p:spPr/>
        <p:txBody>
          <a:bodyPr/>
          <a:lstStyle/>
          <a:p>
            <a:fld id="{9E9C5516-24D6-497E-B20F-168204F9A8CD}" type="slidenum">
              <a:rPr lang="en-US" smtClean="0"/>
              <a:pPr/>
              <a:t>13</a:t>
            </a:fld>
            <a:endParaRPr lang="en-US"/>
          </a:p>
        </p:txBody>
      </p:sp>
    </p:spTree>
    <p:extLst>
      <p:ext uri="{BB962C8B-B14F-4D97-AF65-F5344CB8AC3E}">
        <p14:creationId xmlns:p14="http://schemas.microsoft.com/office/powerpoint/2010/main" val="425000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A90DF66D-7345-4F19-BF7B-E480E373C532}" type="datetime1">
              <a:rPr lang="en-GB" smtClean="0"/>
              <a:t>08/12/2012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14</a:t>
            </a:fld>
            <a:endParaRPr lang="en-GB"/>
          </a:p>
        </p:txBody>
      </p:sp>
    </p:spTree>
    <p:extLst>
      <p:ext uri="{BB962C8B-B14F-4D97-AF65-F5344CB8AC3E}">
        <p14:creationId xmlns:p14="http://schemas.microsoft.com/office/powerpoint/2010/main" val="2141324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record intensity at 450 </a:t>
            </a:r>
            <a:r>
              <a:rPr lang="en-US" dirty="0" err="1" smtClean="0"/>
              <a:t>GeV</a:t>
            </a:r>
            <a:endParaRPr lang="en-GB" dirty="0"/>
          </a:p>
        </p:txBody>
      </p:sp>
      <p:sp>
        <p:nvSpPr>
          <p:cNvPr id="4" name="Date Placeholder 3"/>
          <p:cNvSpPr>
            <a:spLocks noGrp="1"/>
          </p:cNvSpPr>
          <p:nvPr>
            <p:ph type="dt" sz="half" idx="10"/>
          </p:nvPr>
        </p:nvSpPr>
        <p:spPr/>
        <p:txBody>
          <a:bodyPr/>
          <a:lstStyle/>
          <a:p>
            <a:fld id="{A90DF66D-7345-4F19-BF7B-E480E373C532}" type="datetime1">
              <a:rPr lang="en-GB" smtClean="0"/>
              <a:t>08/12/2012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15</a:t>
            </a:fld>
            <a:endParaRPr lang="en-GB"/>
          </a:p>
        </p:txBody>
      </p:sp>
      <p:pic>
        <p:nvPicPr>
          <p:cNvPr id="2050" name="Picture 2" descr="\\cern.ch\dfs\Users\a\arduini\Documents\My Pictures\lhc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010399"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359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UFO observations (</a:t>
            </a:r>
            <a:r>
              <a:rPr lang="en-US" dirty="0" smtClean="0">
                <a:solidFill>
                  <a:srgbClr val="FF0000"/>
                </a:solidFill>
              </a:rPr>
              <a:t>preliminary</a:t>
            </a:r>
            <a:r>
              <a:rPr lang="en-US" dirty="0" smtClean="0"/>
              <a:t>)</a:t>
            </a:r>
            <a:endParaRPr lang="en-GB" dirty="0"/>
          </a:p>
        </p:txBody>
      </p:sp>
      <p:sp>
        <p:nvSpPr>
          <p:cNvPr id="3" name="Content Placeholder 2"/>
          <p:cNvSpPr>
            <a:spLocks noGrp="1"/>
          </p:cNvSpPr>
          <p:nvPr>
            <p:ph idx="1"/>
          </p:nvPr>
        </p:nvSpPr>
        <p:spPr/>
        <p:txBody>
          <a:bodyPr/>
          <a:lstStyle/>
          <a:p>
            <a:r>
              <a:rPr lang="en-US" sz="2000" dirty="0" smtClean="0"/>
              <a:t>121 </a:t>
            </a:r>
            <a:r>
              <a:rPr lang="en-US" sz="2000" dirty="0"/>
              <a:t>MKI UFOs so far (all below 1% of BLM dump threshold). About 70 of these at MKI.B5R8. With 50ns, below &lt;30 MKI UFOs would have been expected. </a:t>
            </a:r>
            <a:br>
              <a:rPr lang="en-US" sz="2000" dirty="0"/>
            </a:br>
            <a:endParaRPr lang="en-US" sz="2000" dirty="0" smtClean="0"/>
          </a:p>
          <a:p>
            <a:r>
              <a:rPr lang="en-US" sz="2000" dirty="0" smtClean="0"/>
              <a:t>ARC </a:t>
            </a:r>
            <a:r>
              <a:rPr lang="en-US" sz="2000" dirty="0"/>
              <a:t>UFOs: </a:t>
            </a:r>
            <a:br>
              <a:rPr lang="en-US" sz="2000" dirty="0"/>
            </a:br>
            <a:r>
              <a:rPr lang="en-US" sz="2000" dirty="0"/>
              <a:t>Beam 1: 3 arc UFOs in 9h15m with &gt;1E14p. -&gt; about 0.32 UFOs/hour </a:t>
            </a:r>
            <a:br>
              <a:rPr lang="en-US" sz="2000" dirty="0"/>
            </a:br>
            <a:r>
              <a:rPr lang="en-US" sz="2000" dirty="0"/>
              <a:t>Beam 2: 3 arc UFOs in 9h36m with &gt;1E14p. -&gt; about 0.31 </a:t>
            </a:r>
            <a:r>
              <a:rPr lang="en-US" sz="2000" dirty="0" smtClean="0"/>
              <a:t>UFOs/hour</a:t>
            </a:r>
          </a:p>
          <a:p>
            <a:r>
              <a:rPr lang="en-US" sz="2000" dirty="0" smtClean="0"/>
              <a:t> </a:t>
            </a:r>
            <a:r>
              <a:rPr lang="en-US" sz="2000" dirty="0"/>
              <a:t/>
            </a:r>
            <a:br>
              <a:rPr lang="en-US" sz="2000" dirty="0"/>
            </a:br>
            <a:r>
              <a:rPr lang="en-US" sz="2000" dirty="0"/>
              <a:t>throughout 2012 with 50ns at 450GeV: </a:t>
            </a:r>
            <a:br>
              <a:rPr lang="en-US" sz="2000" dirty="0"/>
            </a:br>
            <a:r>
              <a:rPr lang="en-US" sz="2000" dirty="0"/>
              <a:t>Beam 1: 2 arc UFOs in 50h with &gt;1000b -&gt; about 0.04 UFOs/hour </a:t>
            </a:r>
            <a:br>
              <a:rPr lang="en-US" sz="2000" dirty="0"/>
            </a:br>
            <a:r>
              <a:rPr lang="en-US" sz="2000" dirty="0"/>
              <a:t>Beam 2: 4 arc UFOs in 36.5h with &gt;1000b -&gt; about 0.11 UFOs/hour </a:t>
            </a:r>
            <a:br>
              <a:rPr lang="en-US" sz="2000" dirty="0"/>
            </a:br>
            <a:r>
              <a:rPr lang="en-US" sz="2000" dirty="0"/>
              <a:t/>
            </a:r>
            <a:br>
              <a:rPr lang="en-US" sz="2000" dirty="0"/>
            </a:br>
            <a:r>
              <a:rPr lang="en-US" sz="2000" dirty="0"/>
              <a:t>Conclusion: Increased activity of MKI UFOs, particularly at MKI.B5R8, but amplitudes are far below BLM dump thresholds. For arc UFOs the statistics is extremely low, but could indicate an increased UFO activity with 25ns. </a:t>
            </a:r>
            <a:br>
              <a:rPr lang="en-US" sz="2000" dirty="0"/>
            </a:br>
            <a:endParaRPr lang="en-GB" sz="2000" dirty="0"/>
          </a:p>
        </p:txBody>
      </p:sp>
      <p:sp>
        <p:nvSpPr>
          <p:cNvPr id="4" name="Date Placeholder 3"/>
          <p:cNvSpPr>
            <a:spLocks noGrp="1"/>
          </p:cNvSpPr>
          <p:nvPr>
            <p:ph type="dt" sz="half" idx="10"/>
          </p:nvPr>
        </p:nvSpPr>
        <p:spPr/>
        <p:txBody>
          <a:bodyPr/>
          <a:lstStyle/>
          <a:p>
            <a:fld id="{A90DF66D-7345-4F19-BF7B-E480E373C532}" type="datetime1">
              <a:rPr lang="en-GB" smtClean="0"/>
              <a:t>08/12/2012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16</a:t>
            </a:fld>
            <a:endParaRPr lang="en-GB"/>
          </a:p>
        </p:txBody>
      </p:sp>
      <p:sp>
        <p:nvSpPr>
          <p:cNvPr id="7" name="Rectangle 6"/>
          <p:cNvSpPr/>
          <p:nvPr/>
        </p:nvSpPr>
        <p:spPr>
          <a:xfrm>
            <a:off x="7315200" y="5795218"/>
            <a:ext cx="1447799" cy="30078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latin typeface="+mj-lt"/>
              </a:rPr>
              <a:t>T. Baer</a:t>
            </a:r>
            <a:endParaRPr lang="en-US" sz="1600" b="1" dirty="0">
              <a:solidFill>
                <a:srgbClr val="FFFF00"/>
              </a:solidFill>
              <a:latin typeface="+mj-lt"/>
            </a:endParaRPr>
          </a:p>
        </p:txBody>
      </p:sp>
    </p:spTree>
    <p:extLst>
      <p:ext uri="{BB962C8B-B14F-4D97-AF65-F5344CB8AC3E}">
        <p14:creationId xmlns:p14="http://schemas.microsoft.com/office/powerpoint/2010/main" val="315821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sz="2800" dirty="0" smtClean="0"/>
              <a:t>07:52 2748 bunches (B1) – 2316 (B2)</a:t>
            </a:r>
          </a:p>
          <a:p>
            <a:r>
              <a:rPr lang="en-US" sz="2800" dirty="0" smtClean="0"/>
              <a:t>Beam dump due to BPM LSS6 (low intensity on some of the bunches due to losses</a:t>
            </a:r>
          </a:p>
          <a:p>
            <a:endParaRPr lang="en-GB" sz="2800" dirty="0"/>
          </a:p>
        </p:txBody>
      </p:sp>
      <p:sp>
        <p:nvSpPr>
          <p:cNvPr id="4" name="Date Placeholder 3"/>
          <p:cNvSpPr>
            <a:spLocks noGrp="1"/>
          </p:cNvSpPr>
          <p:nvPr>
            <p:ph type="dt" sz="half" idx="10"/>
          </p:nvPr>
        </p:nvSpPr>
        <p:spPr/>
        <p:txBody>
          <a:bodyPr/>
          <a:lstStyle/>
          <a:p>
            <a:fld id="{A90DF66D-7345-4F19-BF7B-E480E373C532}" type="datetime1">
              <a:rPr lang="en-GB" smtClean="0"/>
              <a:t>08/12/2012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2</a:t>
            </a:fld>
            <a:endParaRPr lang="en-GB"/>
          </a:p>
        </p:txBody>
      </p:sp>
      <p:pic>
        <p:nvPicPr>
          <p:cNvPr id="4098" name="Picture 2" descr="http://elogbook.cern.ch/eLogbook/attach_reader?attach_id=1319955"/>
          <p:cNvPicPr>
            <a:picLocks noChangeAspect="1" noChangeArrowheads="1"/>
          </p:cNvPicPr>
          <p:nvPr/>
        </p:nvPicPr>
        <p:blipFill rotWithShape="1">
          <a:blip r:embed="rId2">
            <a:extLst>
              <a:ext uri="{28A0092B-C50C-407E-A947-70E740481C1C}">
                <a14:useLocalDpi xmlns:a14="http://schemas.microsoft.com/office/drawing/2010/main" val="0"/>
              </a:ext>
            </a:extLst>
          </a:blip>
          <a:srcRect t="75309"/>
          <a:stretch/>
        </p:blipFill>
        <p:spPr bwMode="auto">
          <a:xfrm>
            <a:off x="155576" y="2667001"/>
            <a:ext cx="8574405" cy="168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79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GB"/>
          </a:p>
        </p:txBody>
      </p:sp>
      <p:pic>
        <p:nvPicPr>
          <p:cNvPr id="5122" name="Picture 2" descr="http://elogbook.cern.ch/eLogbook/attach_reader?attach_id=132028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2514600"/>
            <a:ext cx="5705475" cy="379571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sz="half" idx="2"/>
          </p:nvPr>
        </p:nvSpPr>
        <p:spPr>
          <a:xfrm>
            <a:off x="0" y="1297950"/>
            <a:ext cx="4038600" cy="685800"/>
          </a:xfrm>
        </p:spPr>
        <p:txBody>
          <a:bodyPr/>
          <a:lstStyle/>
          <a:p>
            <a:r>
              <a:rPr lang="en-US" dirty="0" smtClean="0"/>
              <a:t>13:01: Machine </a:t>
            </a:r>
            <a:r>
              <a:rPr lang="en-GB" dirty="0" smtClean="0"/>
              <a:t>full!</a:t>
            </a:r>
            <a:endParaRPr lang="en-US" dirty="0" smtClean="0"/>
          </a:p>
        </p:txBody>
      </p:sp>
      <p:sp>
        <p:nvSpPr>
          <p:cNvPr id="4" name="Date Placeholder 3"/>
          <p:cNvSpPr>
            <a:spLocks noGrp="1"/>
          </p:cNvSpPr>
          <p:nvPr>
            <p:ph type="dt" sz="half" idx="10"/>
          </p:nvPr>
        </p:nvSpPr>
        <p:spPr/>
        <p:txBody>
          <a:bodyPr/>
          <a:lstStyle/>
          <a:p>
            <a:fld id="{A90DF66D-7345-4F19-BF7B-E480E373C532}" type="datetime1">
              <a:rPr lang="en-GB" smtClean="0"/>
              <a:t>08/12/2012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3</a:t>
            </a:fld>
            <a:endParaRPr lang="en-GB"/>
          </a:p>
        </p:txBody>
      </p:sp>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351" b="38086"/>
          <a:stretch/>
        </p:blipFill>
        <p:spPr bwMode="auto">
          <a:xfrm>
            <a:off x="4114800" y="939800"/>
            <a:ext cx="4888230" cy="20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149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a:xfrm>
            <a:off x="457200" y="1143001"/>
            <a:ext cx="8458200" cy="1143000"/>
          </a:xfrm>
        </p:spPr>
        <p:txBody>
          <a:bodyPr/>
          <a:lstStyle/>
          <a:p>
            <a:r>
              <a:rPr lang="en-US" sz="2400" dirty="0" smtClean="0"/>
              <a:t>Very good progress </a:t>
            </a:r>
            <a:r>
              <a:rPr lang="en-US" sz="2400" dirty="0" smtClean="0">
                <a:solidFill>
                  <a:srgbClr val="FF0000"/>
                </a:solidFill>
              </a:rPr>
              <a:t>but still </a:t>
            </a:r>
            <a:r>
              <a:rPr lang="en-US" sz="2400" dirty="0" err="1" smtClean="0">
                <a:solidFill>
                  <a:srgbClr val="FF0000"/>
                </a:solidFill>
              </a:rPr>
              <a:t>emittance</a:t>
            </a:r>
            <a:r>
              <a:rPr lang="en-US" sz="2400" dirty="0" smtClean="0">
                <a:solidFill>
                  <a:srgbClr val="FF0000"/>
                </a:solidFill>
              </a:rPr>
              <a:t> blow-up and losses</a:t>
            </a:r>
            <a:r>
              <a:rPr lang="en-US" sz="2400" dirty="0" smtClean="0"/>
              <a:t>. BSRT B1 now working (acquisition problem fixed – before averaged </a:t>
            </a:r>
            <a:r>
              <a:rPr lang="en-US" sz="2400" dirty="0" err="1" smtClean="0"/>
              <a:t>emittance</a:t>
            </a:r>
            <a:r>
              <a:rPr lang="en-US" sz="2400" dirty="0" smtClean="0"/>
              <a:t> instead of bunch by bunch </a:t>
            </a:r>
            <a:r>
              <a:rPr lang="en-US" sz="2400" dirty="0" err="1" smtClean="0"/>
              <a:t>emittance</a:t>
            </a:r>
            <a:r>
              <a:rPr lang="en-US" sz="2400" dirty="0" smtClean="0"/>
              <a:t>)</a:t>
            </a:r>
            <a:endParaRPr lang="en-GB" sz="2400" dirty="0"/>
          </a:p>
        </p:txBody>
      </p:sp>
      <p:sp>
        <p:nvSpPr>
          <p:cNvPr id="5" name="Date Placeholder 4"/>
          <p:cNvSpPr>
            <a:spLocks noGrp="1"/>
          </p:cNvSpPr>
          <p:nvPr>
            <p:ph type="dt" sz="half" idx="10"/>
          </p:nvPr>
        </p:nvSpPr>
        <p:spPr/>
        <p:txBody>
          <a:bodyPr/>
          <a:lstStyle/>
          <a:p>
            <a:fld id="{B4C8E7F0-B3B2-4711-9383-6412E3C81093}" type="datetime1">
              <a:rPr lang="en-GB" smtClean="0"/>
              <a:t>08/12/2012</a:t>
            </a:fld>
            <a:endParaRPr lang="en-GB"/>
          </a:p>
        </p:txBody>
      </p:sp>
      <p:sp>
        <p:nvSpPr>
          <p:cNvPr id="6" name="Footer Placeholder 5"/>
          <p:cNvSpPr>
            <a:spLocks noGrp="1"/>
          </p:cNvSpPr>
          <p:nvPr>
            <p:ph type="ftr" sz="quarter" idx="11"/>
          </p:nvPr>
        </p:nvSpPr>
        <p:spPr/>
        <p:txBody>
          <a:bodyPr/>
          <a:lstStyle/>
          <a:p>
            <a:r>
              <a:rPr lang="en-US" smtClean="0"/>
              <a:t>LHC Morning Meeting - G. Arduini</a:t>
            </a:r>
            <a:endParaRPr lang="en-GB" dirty="0"/>
          </a:p>
        </p:txBody>
      </p:sp>
      <p:sp>
        <p:nvSpPr>
          <p:cNvPr id="7" name="Slide Number Placeholder 6"/>
          <p:cNvSpPr>
            <a:spLocks noGrp="1"/>
          </p:cNvSpPr>
          <p:nvPr>
            <p:ph type="sldNum" sz="quarter" idx="12"/>
          </p:nvPr>
        </p:nvSpPr>
        <p:spPr/>
        <p:txBody>
          <a:bodyPr/>
          <a:lstStyle/>
          <a:p>
            <a:fld id="{6BFDEA4C-89A7-439A-B75B-C919C7F639B4}" type="slidenum">
              <a:rPr lang="en-GB" smtClean="0"/>
              <a:pPr/>
              <a:t>4</a:t>
            </a:fld>
            <a:endParaRPr lang="en-GB"/>
          </a:p>
        </p:txBody>
      </p:sp>
      <p:pic>
        <p:nvPicPr>
          <p:cNvPr id="6146" name="Picture 2" descr="http://elogbook.cern.ch/eLogbook/attach_reader?attach_id=1320277"/>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8155" y="3244090"/>
            <a:ext cx="8589645" cy="26334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 y="2895600"/>
            <a:ext cx="1295400" cy="369332"/>
          </a:xfrm>
          <a:prstGeom prst="rect">
            <a:avLst/>
          </a:prstGeom>
          <a:noFill/>
        </p:spPr>
        <p:txBody>
          <a:bodyPr wrap="square" rtlCol="0">
            <a:spAutoFit/>
          </a:bodyPr>
          <a:lstStyle/>
          <a:p>
            <a:r>
              <a:rPr lang="en-US" dirty="0" smtClean="0"/>
              <a:t>16.5 </a:t>
            </a:r>
            <a:r>
              <a:rPr lang="en-US" dirty="0" smtClean="0">
                <a:latin typeface="Symbol" pitchFamily="18" charset="2"/>
              </a:rPr>
              <a:t>m</a:t>
            </a:r>
            <a:r>
              <a:rPr lang="en-US" dirty="0" smtClean="0"/>
              <a:t>m</a:t>
            </a:r>
            <a:endParaRPr lang="en-GB" dirty="0"/>
          </a:p>
        </p:txBody>
      </p:sp>
      <p:sp>
        <p:nvSpPr>
          <p:cNvPr id="10" name="TextBox 9"/>
          <p:cNvSpPr txBox="1"/>
          <p:nvPr/>
        </p:nvSpPr>
        <p:spPr>
          <a:xfrm>
            <a:off x="152400" y="5867400"/>
            <a:ext cx="1295400" cy="369332"/>
          </a:xfrm>
          <a:prstGeom prst="rect">
            <a:avLst/>
          </a:prstGeom>
          <a:noFill/>
        </p:spPr>
        <p:txBody>
          <a:bodyPr wrap="square" rtlCol="0">
            <a:spAutoFit/>
          </a:bodyPr>
          <a:lstStyle/>
          <a:p>
            <a:r>
              <a:rPr lang="en-US" dirty="0" smtClean="0"/>
              <a:t>3.3 </a:t>
            </a:r>
            <a:r>
              <a:rPr lang="en-US" dirty="0" smtClean="0">
                <a:latin typeface="Symbol" pitchFamily="18" charset="2"/>
              </a:rPr>
              <a:t>m</a:t>
            </a:r>
            <a:r>
              <a:rPr lang="en-US" dirty="0" smtClean="0"/>
              <a:t>m</a:t>
            </a:r>
            <a:endParaRPr lang="en-GB" dirty="0"/>
          </a:p>
        </p:txBody>
      </p:sp>
    </p:spTree>
    <p:extLst>
      <p:ext uri="{BB962C8B-B14F-4D97-AF65-F5344CB8AC3E}">
        <p14:creationId xmlns:p14="http://schemas.microsoft.com/office/powerpoint/2010/main" val="54819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GB"/>
          </a:p>
        </p:txBody>
      </p:sp>
      <p:sp>
        <p:nvSpPr>
          <p:cNvPr id="10" name="Content Placeholder 9"/>
          <p:cNvSpPr>
            <a:spLocks noGrp="1"/>
          </p:cNvSpPr>
          <p:nvPr>
            <p:ph idx="1"/>
          </p:nvPr>
        </p:nvSpPr>
        <p:spPr/>
        <p:txBody>
          <a:bodyPr/>
          <a:lstStyle/>
          <a:p>
            <a:r>
              <a:rPr lang="en-US" sz="2400" dirty="0" smtClean="0"/>
              <a:t>14:06 OP dump to refill as heat load decreasing </a:t>
            </a:r>
            <a:r>
              <a:rPr lang="en-US" sz="2400" dirty="0" smtClean="0">
                <a:sym typeface="Wingdings" pitchFamily="2" charset="2"/>
              </a:rPr>
              <a:t>as no more efficient scrubbing after peak of ~650 </a:t>
            </a:r>
            <a:r>
              <a:rPr lang="en-US" sz="2400" dirty="0" err="1" smtClean="0">
                <a:sym typeface="Wingdings" pitchFamily="2" charset="2"/>
              </a:rPr>
              <a:t>mW</a:t>
            </a:r>
            <a:r>
              <a:rPr lang="en-US" sz="2400" dirty="0" smtClean="0">
                <a:sym typeface="Wingdings" pitchFamily="2" charset="2"/>
              </a:rPr>
              <a:t>/m/aperture!!</a:t>
            </a:r>
            <a:endParaRPr lang="en-US" sz="2400" dirty="0" smtClean="0"/>
          </a:p>
          <a:p>
            <a:endParaRPr lang="en-GB" dirty="0"/>
          </a:p>
        </p:txBody>
      </p:sp>
      <p:sp>
        <p:nvSpPr>
          <p:cNvPr id="5" name="Date Placeholder 4"/>
          <p:cNvSpPr>
            <a:spLocks noGrp="1"/>
          </p:cNvSpPr>
          <p:nvPr>
            <p:ph type="dt" sz="half" idx="10"/>
          </p:nvPr>
        </p:nvSpPr>
        <p:spPr/>
        <p:txBody>
          <a:bodyPr/>
          <a:lstStyle/>
          <a:p>
            <a:fld id="{B4C8E7F0-B3B2-4711-9383-6412E3C81093}" type="datetime1">
              <a:rPr lang="en-GB" smtClean="0"/>
              <a:t>08/12/2012</a:t>
            </a:fld>
            <a:endParaRPr lang="en-GB"/>
          </a:p>
        </p:txBody>
      </p:sp>
      <p:sp>
        <p:nvSpPr>
          <p:cNvPr id="6" name="Footer Placeholder 5"/>
          <p:cNvSpPr>
            <a:spLocks noGrp="1"/>
          </p:cNvSpPr>
          <p:nvPr>
            <p:ph type="ftr" sz="quarter" idx="11"/>
          </p:nvPr>
        </p:nvSpPr>
        <p:spPr/>
        <p:txBody>
          <a:bodyPr/>
          <a:lstStyle/>
          <a:p>
            <a:r>
              <a:rPr lang="en-US" smtClean="0"/>
              <a:t>LHC Morning Meeting - G. Arduini</a:t>
            </a:r>
            <a:endParaRPr lang="en-GB" dirty="0"/>
          </a:p>
        </p:txBody>
      </p:sp>
      <p:sp>
        <p:nvSpPr>
          <p:cNvPr id="7" name="Slide Number Placeholder 6"/>
          <p:cNvSpPr>
            <a:spLocks noGrp="1"/>
          </p:cNvSpPr>
          <p:nvPr>
            <p:ph type="sldNum" sz="quarter" idx="12"/>
          </p:nvPr>
        </p:nvSpPr>
        <p:spPr/>
        <p:txBody>
          <a:bodyPr/>
          <a:lstStyle/>
          <a:p>
            <a:fld id="{6BFDEA4C-89A7-439A-B75B-C919C7F639B4}" type="slidenum">
              <a:rPr lang="en-GB" smtClean="0"/>
              <a:pPr/>
              <a:t>5</a:t>
            </a:fld>
            <a:endParaRPr lang="en-GB"/>
          </a:p>
        </p:txBody>
      </p:sp>
      <p:pic>
        <p:nvPicPr>
          <p:cNvPr id="8194" name="Picture 2" descr="http://elogbook.cern.ch/eLogbook/attach_reader?attach_id=13203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6515058" cy="425445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248401" y="5566618"/>
            <a:ext cx="2590799" cy="30078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latin typeface="+mj-lt"/>
              </a:rPr>
              <a:t>L. Tavian, G. Iadarola</a:t>
            </a:r>
            <a:endParaRPr lang="en-US" sz="1600" b="1" dirty="0">
              <a:solidFill>
                <a:srgbClr val="FFFF00"/>
              </a:solidFill>
              <a:latin typeface="+mj-lt"/>
            </a:endParaRPr>
          </a:p>
        </p:txBody>
      </p:sp>
    </p:spTree>
    <p:extLst>
      <p:ext uri="{BB962C8B-B14F-4D97-AF65-F5344CB8AC3E}">
        <p14:creationId xmlns:p14="http://schemas.microsoft.com/office/powerpoint/2010/main" val="170553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228600" y="990600"/>
            <a:ext cx="8686800" cy="2438400"/>
          </a:xfrm>
        </p:spPr>
        <p:txBody>
          <a:bodyPr/>
          <a:lstStyle/>
          <a:p>
            <a:r>
              <a:rPr lang="en-US" sz="2400" dirty="0" smtClean="0"/>
              <a:t>14:30-17:53: Filling again with trains of 288 bunches up to 2460-2748 bunches. Beam dump due to </a:t>
            </a:r>
            <a:r>
              <a:rPr lang="en-US" sz="2400" dirty="0"/>
              <a:t>A</a:t>
            </a:r>
            <a:r>
              <a:rPr lang="en-US" sz="2400" dirty="0" smtClean="0"/>
              <a:t>LICE trigger (UFO like event on the left side of ALICE).</a:t>
            </a:r>
          </a:p>
          <a:p>
            <a:r>
              <a:rPr lang="en-US" sz="2400" dirty="0"/>
              <a:t>P</a:t>
            </a:r>
            <a:r>
              <a:rPr lang="en-US" sz="2400" dirty="0" smtClean="0"/>
              <a:t>ressure rise above 10</a:t>
            </a:r>
            <a:r>
              <a:rPr lang="en-US" sz="2400" baseline="30000" dirty="0" smtClean="0"/>
              <a:t>-7</a:t>
            </a:r>
            <a:r>
              <a:rPr lang="en-US" sz="2400" dirty="0" smtClean="0"/>
              <a:t> mbar on TDI even if retracted after every injection. More than 2.7x10</a:t>
            </a:r>
            <a:r>
              <a:rPr lang="en-US" sz="2400" baseline="30000" dirty="0" smtClean="0"/>
              <a:t>14 </a:t>
            </a:r>
            <a:r>
              <a:rPr lang="en-US" sz="2400" dirty="0" smtClean="0"/>
              <a:t>p on B2, 2.3×10</a:t>
            </a:r>
            <a:r>
              <a:rPr lang="en-US" sz="2400" baseline="30000" dirty="0" smtClean="0"/>
              <a:t>14</a:t>
            </a:r>
            <a:r>
              <a:rPr lang="en-US" sz="2400" dirty="0" smtClean="0"/>
              <a:t> p on B1 (new record)</a:t>
            </a:r>
            <a:endParaRPr lang="en-US" dirty="0" smtClean="0"/>
          </a:p>
          <a:p>
            <a:endParaRPr lang="en-GB" dirty="0"/>
          </a:p>
        </p:txBody>
      </p:sp>
      <p:sp>
        <p:nvSpPr>
          <p:cNvPr id="4" name="Date Placeholder 3"/>
          <p:cNvSpPr>
            <a:spLocks noGrp="1"/>
          </p:cNvSpPr>
          <p:nvPr>
            <p:ph type="dt" sz="half" idx="10"/>
          </p:nvPr>
        </p:nvSpPr>
        <p:spPr/>
        <p:txBody>
          <a:bodyPr/>
          <a:lstStyle/>
          <a:p>
            <a:fld id="{A90DF66D-7345-4F19-BF7B-E480E373C532}" type="datetime1">
              <a:rPr lang="en-GB" smtClean="0"/>
              <a:t>08/12/2012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6</a:t>
            </a:fld>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3837" y="2975133"/>
            <a:ext cx="4652963"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bwMode="auto">
          <a:xfrm>
            <a:off x="228600" y="3657600"/>
            <a:ext cx="3805237"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a:lstStyle>
          <a:p>
            <a:r>
              <a:rPr lang="en-US" sz="2400" dirty="0" smtClean="0"/>
              <a:t>Slight reduction in arc heat load. Sign of scrubbing?</a:t>
            </a:r>
            <a:endParaRPr lang="en-GB" dirty="0"/>
          </a:p>
        </p:txBody>
      </p:sp>
      <p:sp>
        <p:nvSpPr>
          <p:cNvPr id="9" name="Rectangle 8"/>
          <p:cNvSpPr/>
          <p:nvPr/>
        </p:nvSpPr>
        <p:spPr>
          <a:xfrm>
            <a:off x="1371600" y="5642818"/>
            <a:ext cx="2590799" cy="30078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latin typeface="+mj-lt"/>
              </a:rPr>
              <a:t>L. Tavian, G. Iadarola</a:t>
            </a:r>
            <a:endParaRPr lang="en-US" sz="1600" b="1" dirty="0">
              <a:solidFill>
                <a:srgbClr val="FFFF00"/>
              </a:solidFill>
              <a:latin typeface="+mj-lt"/>
            </a:endParaRPr>
          </a:p>
        </p:txBody>
      </p:sp>
    </p:spTree>
    <p:extLst>
      <p:ext uri="{BB962C8B-B14F-4D97-AF65-F5344CB8AC3E}">
        <p14:creationId xmlns:p14="http://schemas.microsoft.com/office/powerpoint/2010/main" val="1455357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sz="2000" dirty="0" smtClean="0"/>
              <a:t>18:00 Few </a:t>
            </a:r>
            <a:r>
              <a:rPr lang="en-US" sz="2000" dirty="0" err="1" smtClean="0"/>
              <a:t>mins</a:t>
            </a:r>
            <a:r>
              <a:rPr lang="en-US" sz="2000" dirty="0" smtClean="0"/>
              <a:t> after ALICE dump lost </a:t>
            </a:r>
            <a:r>
              <a:rPr lang="en-US" sz="2000" dirty="0" err="1" smtClean="0"/>
              <a:t>cryo</a:t>
            </a:r>
            <a:r>
              <a:rPr lang="en-US" sz="2000" dirty="0" smtClean="0"/>
              <a:t> conditions in Sector 81 matching section (fluctuations on 120 A current lead temperature – current lead “overcooling”)</a:t>
            </a:r>
          </a:p>
          <a:p>
            <a:r>
              <a:rPr lang="en-US" sz="2000" dirty="0" smtClean="0"/>
              <a:t>22:45 Finally found regulation allowing to keep 120 A current lead temperature under control. Pre-cycle.</a:t>
            </a:r>
          </a:p>
        </p:txBody>
      </p:sp>
      <p:sp>
        <p:nvSpPr>
          <p:cNvPr id="4" name="Date Placeholder 3"/>
          <p:cNvSpPr>
            <a:spLocks noGrp="1"/>
          </p:cNvSpPr>
          <p:nvPr>
            <p:ph type="dt" sz="half" idx="10"/>
          </p:nvPr>
        </p:nvSpPr>
        <p:spPr/>
        <p:txBody>
          <a:bodyPr/>
          <a:lstStyle/>
          <a:p>
            <a:fld id="{A90DF66D-7345-4F19-BF7B-E480E373C532}" type="datetime1">
              <a:rPr lang="en-GB" smtClean="0"/>
              <a:t>08/12/2012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7</a:t>
            </a:fld>
            <a:endParaRPr lang="en-GB"/>
          </a:p>
        </p:txBody>
      </p:sp>
      <p:pic>
        <p:nvPicPr>
          <p:cNvPr id="2050" name="Picture 2" descr="http://elogbook.cern.ch/eLogbook/attach_reader?attach_id=13206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667000"/>
            <a:ext cx="5584335" cy="364667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228600" y="2743200"/>
            <a:ext cx="29718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a:lstStyle>
          <a:p>
            <a:r>
              <a:rPr lang="en-US" sz="2000" dirty="0" smtClean="0"/>
              <a:t>01:31 Injected up to 1164 bunches lost </a:t>
            </a:r>
            <a:r>
              <a:rPr lang="en-US" sz="2000" dirty="0" err="1" smtClean="0"/>
              <a:t>cryo</a:t>
            </a:r>
            <a:r>
              <a:rPr lang="en-US" sz="2000" dirty="0" smtClean="0"/>
              <a:t> conditions in the matching section R8. Still quite some activity visible</a:t>
            </a:r>
          </a:p>
          <a:p>
            <a:r>
              <a:rPr lang="en-US" sz="2000" dirty="0" smtClean="0"/>
              <a:t>04:30 Start all over again…</a:t>
            </a:r>
            <a:endParaRPr lang="en-GB" sz="2000" dirty="0"/>
          </a:p>
        </p:txBody>
      </p:sp>
    </p:spTree>
    <p:extLst>
      <p:ext uri="{BB962C8B-B14F-4D97-AF65-F5344CB8AC3E}">
        <p14:creationId xmlns:p14="http://schemas.microsoft.com/office/powerpoint/2010/main" val="3760610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sz="2400" dirty="0" smtClean="0"/>
              <a:t>Got to 2028/2460 bunches dumped by losses on TCTVB.R8 (likely vacuum at TDI which is close to it)</a:t>
            </a:r>
          </a:p>
          <a:p>
            <a:r>
              <a:rPr lang="en-US" sz="2400" dirty="0" smtClean="0"/>
              <a:t>Few </a:t>
            </a:r>
            <a:r>
              <a:rPr lang="en-US" sz="2400" dirty="0" err="1" smtClean="0"/>
              <a:t>mins</a:t>
            </a:r>
            <a:r>
              <a:rPr lang="en-US" sz="2400" dirty="0" smtClean="0"/>
              <a:t> after lost the cryogenics conditions in point 8 MSR8. </a:t>
            </a:r>
            <a:r>
              <a:rPr lang="en-US" sz="2400" dirty="0" err="1" smtClean="0"/>
              <a:t>Cryo</a:t>
            </a:r>
            <a:r>
              <a:rPr lang="en-US" sz="2400" dirty="0" smtClean="0"/>
              <a:t> team checking</a:t>
            </a:r>
          </a:p>
          <a:p>
            <a:endParaRPr lang="en-GB" sz="2800" dirty="0"/>
          </a:p>
        </p:txBody>
      </p:sp>
      <p:sp>
        <p:nvSpPr>
          <p:cNvPr id="4" name="Date Placeholder 3"/>
          <p:cNvSpPr>
            <a:spLocks noGrp="1"/>
          </p:cNvSpPr>
          <p:nvPr>
            <p:ph type="dt" sz="half" idx="10"/>
          </p:nvPr>
        </p:nvSpPr>
        <p:spPr/>
        <p:txBody>
          <a:bodyPr/>
          <a:lstStyle/>
          <a:p>
            <a:fld id="{A90DF66D-7345-4F19-BF7B-E480E373C532}" type="datetime1">
              <a:rPr lang="en-GB" smtClean="0"/>
              <a:t>08/12/2012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8</a:t>
            </a:fld>
            <a:endParaRPr lang="en-GB"/>
          </a:p>
        </p:txBody>
      </p:sp>
      <p:pic>
        <p:nvPicPr>
          <p:cNvPr id="2050" name="Picture 2" descr="http://elogbook.cern.ch/eLogbook/attach_reader?attach_id=13207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200400"/>
            <a:ext cx="4653613" cy="303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225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Potential limitations: TDI</a:t>
            </a:r>
            <a:endParaRPr lang="en-GB" dirty="0"/>
          </a:p>
        </p:txBody>
      </p:sp>
      <p:sp>
        <p:nvSpPr>
          <p:cNvPr id="8" name="Content Placeholder 7"/>
          <p:cNvSpPr>
            <a:spLocks noGrp="1"/>
          </p:cNvSpPr>
          <p:nvPr>
            <p:ph sz="half" idx="2"/>
          </p:nvPr>
        </p:nvSpPr>
        <p:spPr>
          <a:xfrm>
            <a:off x="4678680" y="1066800"/>
            <a:ext cx="4312920" cy="4525963"/>
          </a:xfrm>
        </p:spPr>
        <p:txBody>
          <a:bodyPr/>
          <a:lstStyle/>
          <a:p>
            <a:r>
              <a:rPr lang="en-US" sz="2000" dirty="0"/>
              <a:t>TDI 4R8: There is a visible drift of some LVDT position readings (particularly left upstream - LU) since the first higher intensity 25 </a:t>
            </a:r>
            <a:r>
              <a:rPr lang="en-US" sz="2000" dirty="0" smtClean="0"/>
              <a:t>ns </a:t>
            </a:r>
            <a:r>
              <a:rPr lang="en-US" sz="2000" dirty="0"/>
              <a:t>fill yesterday (06/12/12, 22:00). </a:t>
            </a:r>
            <a:r>
              <a:rPr lang="en-US" sz="2000" dirty="0" smtClean="0"/>
              <a:t>Peak yesterday evening at ~18:00. Indication of heating and deformation of the jaws.</a:t>
            </a:r>
          </a:p>
          <a:p>
            <a:r>
              <a:rPr lang="en-US" sz="2000" dirty="0" smtClean="0"/>
              <a:t>TDIs is moved out after every injection.</a:t>
            </a:r>
            <a:r>
              <a:rPr lang="en-US" sz="2000" dirty="0"/>
              <a:t/>
            </a:r>
            <a:br>
              <a:rPr lang="en-US" sz="2000" dirty="0"/>
            </a:br>
            <a:endParaRPr lang="en-GB" sz="2000" dirty="0"/>
          </a:p>
        </p:txBody>
      </p:sp>
      <p:sp>
        <p:nvSpPr>
          <p:cNvPr id="4" name="Date Placeholder 3"/>
          <p:cNvSpPr>
            <a:spLocks noGrp="1"/>
          </p:cNvSpPr>
          <p:nvPr>
            <p:ph type="dt" sz="half" idx="10"/>
          </p:nvPr>
        </p:nvSpPr>
        <p:spPr/>
        <p:txBody>
          <a:bodyPr/>
          <a:lstStyle/>
          <a:p>
            <a:fld id="{A90DF66D-7345-4F19-BF7B-E480E373C532}" type="datetime1">
              <a:rPr lang="en-GB" smtClean="0"/>
              <a:t>08/12/2012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9</a:t>
            </a:fld>
            <a:endParaRPr lang="en-GB"/>
          </a:p>
        </p:txBody>
      </p:sp>
      <p:pic>
        <p:nvPicPr>
          <p:cNvPr id="1026" name="Picture 2" descr="http://elogbook.cern.ch/eLogbook/attach_reader?attach_id=13205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 y="2133600"/>
            <a:ext cx="4659630" cy="30137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52400" y="5928568"/>
            <a:ext cx="1447799" cy="30078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latin typeface="+mj-lt"/>
              </a:rPr>
              <a:t>A. </a:t>
            </a:r>
            <a:r>
              <a:rPr lang="en-US" sz="1600" b="1" dirty="0" err="1" smtClean="0">
                <a:solidFill>
                  <a:srgbClr val="FFFF00"/>
                </a:solidFill>
                <a:latin typeface="+mj-lt"/>
              </a:rPr>
              <a:t>Lechner</a:t>
            </a:r>
            <a:endParaRPr lang="en-US" sz="1600" b="1" dirty="0">
              <a:solidFill>
                <a:srgbClr val="FFFF00"/>
              </a:solidFill>
              <a:latin typeface="+mj-lt"/>
            </a:endParaRPr>
          </a:p>
        </p:txBody>
      </p:sp>
    </p:spTree>
    <p:extLst>
      <p:ext uri="{BB962C8B-B14F-4D97-AF65-F5344CB8AC3E}">
        <p14:creationId xmlns:p14="http://schemas.microsoft.com/office/powerpoint/2010/main" val="1982681032"/>
      </p:ext>
    </p:extLst>
  </p:cSld>
  <p:clrMapOvr>
    <a:masterClrMapping/>
  </p:clrMapOvr>
</p:sld>
</file>

<file path=ppt/theme/theme1.xml><?xml version="1.0" encoding="utf-8"?>
<a:theme xmlns:a="http://schemas.openxmlformats.org/drawingml/2006/main" name="LHCpresentations">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31542</TotalTime>
  <Words>754</Words>
  <Application>Microsoft Office PowerPoint</Application>
  <PresentationFormat>On-screen Show (4:3)</PresentationFormat>
  <Paragraphs>90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LHCpresentations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limitations: TDI</vt:lpstr>
      <vt:lpstr>Limitations: TDI</vt:lpstr>
      <vt:lpstr>Limitations: cryogenics</vt:lpstr>
      <vt:lpstr>Limitations: MKI</vt:lpstr>
      <vt:lpstr>Plan</vt:lpstr>
      <vt:lpstr>PowerPoint Presentation</vt:lpstr>
      <vt:lpstr>New record intensity at 450 GeV</vt:lpstr>
      <vt:lpstr>UFO observations (preliminary)</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Gianluigi Arduini</dc:creator>
  <cp:lastModifiedBy>Gianluigi Arduini</cp:lastModifiedBy>
  <cp:revision>2779</cp:revision>
  <dcterms:created xsi:type="dcterms:W3CDTF">2010-04-25T23:23:07Z</dcterms:created>
  <dcterms:modified xsi:type="dcterms:W3CDTF">2012-12-08T09:06:23Z</dcterms:modified>
</cp:coreProperties>
</file>