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1230" r:id="rId2"/>
    <p:sldId id="1231" r:id="rId3"/>
    <p:sldId id="1232" r:id="rId4"/>
    <p:sldId id="1244" r:id="rId5"/>
    <p:sldId id="1243" r:id="rId6"/>
    <p:sldId id="1234" r:id="rId7"/>
    <p:sldId id="1242" r:id="rId8"/>
    <p:sldId id="1241" r:id="rId9"/>
    <p:sldId id="1240" r:id="rId10"/>
    <p:sldId id="1239" r:id="rId11"/>
    <p:sldId id="1238" r:id="rId12"/>
    <p:sldId id="1233" r:id="rId1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CC0066"/>
    <a:srgbClr val="008000"/>
    <a:srgbClr val="0000FF"/>
    <a:srgbClr val="FFCC99"/>
    <a:srgbClr val="FF5050"/>
    <a:srgbClr val="CC0000"/>
    <a:srgbClr val="FF33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971" autoAdjust="0"/>
    <p:restoredTop sz="95262" autoAdjust="0"/>
  </p:normalViewPr>
  <p:slideViewPr>
    <p:cSldViewPr>
      <p:cViewPr>
        <p:scale>
          <a:sx n="70" d="100"/>
          <a:sy n="70" d="100"/>
        </p:scale>
        <p:origin x="-1368" y="-216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12/7/2012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12/7/2012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12/7/2012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12/7/2012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12/7/2012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12/7/2012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12/7/2012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12/7/2012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12/7/2012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12/7/2012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12/7/2012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12/7/2012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12/7/2012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12/7/2012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12/7/2012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79" y="25400"/>
            <a:ext cx="8086333" cy="523875"/>
          </a:xfrm>
        </p:spPr>
        <p:txBody>
          <a:bodyPr/>
          <a:lstStyle/>
          <a:p>
            <a:r>
              <a:rPr lang="en-US" dirty="0" smtClean="0"/>
              <a:t>Thursday - setup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4320600"/>
          </a:xfrm>
        </p:spPr>
        <p:txBody>
          <a:bodyPr/>
          <a:lstStyle/>
          <a:p>
            <a:r>
              <a:rPr lang="en-US" dirty="0" smtClean="0"/>
              <a:t>10:00 Starting pre-cycle. </a:t>
            </a:r>
          </a:p>
          <a:p>
            <a:pPr lvl="1"/>
            <a:r>
              <a:rPr lang="en-US" dirty="0" smtClean="0"/>
              <a:t>RCBH18.L7B1 has FCGC problem – removed from active set.</a:t>
            </a:r>
          </a:p>
          <a:p>
            <a:r>
              <a:rPr lang="en-US" dirty="0" smtClean="0"/>
              <a:t>11:30 Injection.</a:t>
            </a:r>
          </a:p>
          <a:p>
            <a:pPr lvl="1"/>
            <a:r>
              <a:rPr lang="en-US" dirty="0" smtClean="0"/>
              <a:t>A few issues with the OFB that seems to use a strange set of correctors – problem of masks – refresh had to be enforced</a:t>
            </a:r>
          </a:p>
          <a:p>
            <a:r>
              <a:rPr lang="en-US" dirty="0" smtClean="0"/>
              <a:t>ADT setup starting.</a:t>
            </a:r>
          </a:p>
          <a:p>
            <a:r>
              <a:rPr lang="en-US" dirty="0" smtClean="0"/>
              <a:t>15:00 ADT setup finished with single bunches. Starting setup for 25 ns with 12b injections.</a:t>
            </a:r>
          </a:p>
          <a:p>
            <a:pPr lvl="1"/>
            <a:r>
              <a:rPr lang="en-US" dirty="0" smtClean="0"/>
              <a:t>Injection lines and ADT.</a:t>
            </a:r>
          </a:p>
          <a:p>
            <a:r>
              <a:rPr lang="en-US" dirty="0" smtClean="0"/>
              <a:t>17:00 72b injections. Beam unstable with Q’ ~ 2. Increased Q’ by 10 units.</a:t>
            </a:r>
          </a:p>
          <a:p>
            <a:r>
              <a:rPr lang="en-US" dirty="0" smtClean="0"/>
              <a:t>17:30 First injections of 144b – dumped after few turns.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12/7/2012</a:t>
            </a:fld>
            <a:endParaRPr lang="en-US" dirty="0"/>
          </a:p>
        </p:txBody>
      </p:sp>
      <p:sp>
        <p:nvSpPr>
          <p:cNvPr id="3074" name="AutoShape 2" descr="https://ab-dep-op-elogbook.web.cern.ch/ab-dep-op-elogbook/elogbook/secure/attach.php?attachId=1293197&amp;type=png&amp;fname=201209280813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57" y="2427949"/>
            <a:ext cx="418043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3"/>
          <a:srcRect t="41523"/>
          <a:stretch>
            <a:fillRect/>
          </a:stretch>
        </p:blipFill>
        <p:spPr bwMode="auto">
          <a:xfrm>
            <a:off x="4087364" y="4424647"/>
            <a:ext cx="4907664" cy="228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scrubbing run (day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2207" y="764630"/>
            <a:ext cx="8229600" cy="1066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Filled with 4 trains per beam, then stopped for a long while due to the high vacuum in ATLAS (above 2e-7mbar!). Possible to inject more after slightly increasing the threshold</a:t>
            </a:r>
            <a:endParaRPr lang="en-US" sz="1800" dirty="0" smtClean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Also strong heating in Sectors 45 and 78</a:t>
            </a:r>
          </a:p>
          <a:p>
            <a:r>
              <a:rPr lang="en-US" sz="1800" b="1" dirty="0" smtClean="0">
                <a:sym typeface="Wingdings"/>
              </a:rPr>
              <a:t>Machine finally full (beam 1)!</a:t>
            </a:r>
            <a:endParaRPr lang="en-US" sz="1800" b="1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0880" y="2366008"/>
            <a:ext cx="3600927" cy="12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075117" y="5967387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3366FF"/>
                </a:solidFill>
              </a:rPr>
              <a:t>2740</a:t>
            </a:r>
            <a:endParaRPr lang="en-US" sz="3000" b="1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4877" y="5141862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5B5B"/>
                </a:solidFill>
              </a:rPr>
              <a:t>2316</a:t>
            </a:r>
            <a:endParaRPr lang="en-US" sz="3000" b="1" dirty="0">
              <a:solidFill>
                <a:srgbClr val="FF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scrubbing run (day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747375"/>
            <a:ext cx="8229600" cy="12414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Heat load in sector 56</a:t>
            </a:r>
          </a:p>
          <a:p>
            <a:pPr lvl="1"/>
            <a:r>
              <a:rPr lang="en-US" dirty="0" smtClean="0"/>
              <a:t>Higher values than ever last year</a:t>
            </a:r>
          </a:p>
          <a:p>
            <a:pPr lvl="1"/>
            <a:r>
              <a:rPr lang="en-US" dirty="0" smtClean="0"/>
              <a:t>Kept high throughout the fill, ensuring scrubbing efficiency</a:t>
            </a:r>
          </a:p>
          <a:p>
            <a:pPr lvl="1"/>
            <a:r>
              <a:rPr lang="en-US" dirty="0" smtClean="0"/>
              <a:t>Dumped because of </a:t>
            </a:r>
            <a:r>
              <a:rPr lang="en-US" dirty="0" err="1" smtClean="0"/>
              <a:t>BPMs</a:t>
            </a:r>
            <a:r>
              <a:rPr lang="en-US" dirty="0" smtClean="0"/>
              <a:t> in IR6, i.e. bunches at the end of trains below detection threshold </a:t>
            </a:r>
            <a:endParaRPr lang="en-US" dirty="0"/>
          </a:p>
        </p:txBody>
      </p:sp>
      <p:pic>
        <p:nvPicPr>
          <p:cNvPr id="10" name="Picture 9" descr="S56_2012_12_07_08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2820"/>
            <a:ext cx="6520768" cy="4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evolution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12/7/2012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40"/>
            <a:ext cx="9144000" cy="36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79" y="25400"/>
            <a:ext cx="8086333" cy="523875"/>
          </a:xfrm>
        </p:spPr>
        <p:txBody>
          <a:bodyPr/>
          <a:lstStyle/>
          <a:p>
            <a:r>
              <a:rPr lang="en-US" dirty="0" smtClean="0"/>
              <a:t>Thursday - setup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4320600"/>
          </a:xfrm>
        </p:spPr>
        <p:txBody>
          <a:bodyPr/>
          <a:lstStyle/>
          <a:p>
            <a:r>
              <a:rPr lang="en-US" dirty="0" smtClean="0"/>
              <a:t>17:30 First injections of 144b – dumped after few turns. Increase Q’ to ~15.</a:t>
            </a:r>
          </a:p>
          <a:p>
            <a:r>
              <a:rPr lang="en-US" dirty="0" smtClean="0"/>
              <a:t>18:00 ADT setup for 25 ns:</a:t>
            </a:r>
          </a:p>
          <a:p>
            <a:pPr lvl="1"/>
            <a:r>
              <a:rPr lang="en-US" dirty="0" smtClean="0"/>
              <a:t>Transfer functions checked. Only minor changes.</a:t>
            </a:r>
          </a:p>
          <a:p>
            <a:pPr lvl="1"/>
            <a:r>
              <a:rPr lang="en-US" dirty="0" smtClean="0"/>
              <a:t>ADT to remain in wide-band mode.</a:t>
            </a:r>
          </a:p>
          <a:p>
            <a:r>
              <a:rPr lang="en-US" dirty="0" smtClean="0"/>
              <a:t>18:30 Injection of 216b becoming unstable at injection.</a:t>
            </a:r>
          </a:p>
          <a:p>
            <a:r>
              <a:rPr lang="en-US" dirty="0" smtClean="0"/>
              <a:t>19:30 Injection of 288b becoming unstable just after injection.</a:t>
            </a:r>
          </a:p>
          <a:p>
            <a:r>
              <a:rPr lang="en-US" dirty="0" smtClean="0"/>
              <a:t>20:00 Injections up to 288b are ‘clean’, but the beams do not stay in…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12/7/2012</a:t>
            </a:fld>
            <a:endParaRPr lang="en-US" dirty="0"/>
          </a:p>
        </p:txBody>
      </p:sp>
      <p:sp>
        <p:nvSpPr>
          <p:cNvPr id="3074" name="AutoShape 2" descr="https://ab-dep-op-elogbook.web.cern.ch/ab-dep-op-elogbook/elogbook/secure/attach.php?attachId=1293197&amp;type=png&amp;fname=201209280813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79" y="25400"/>
            <a:ext cx="8086333" cy="523875"/>
          </a:xfrm>
        </p:spPr>
        <p:txBody>
          <a:bodyPr/>
          <a:lstStyle/>
          <a:p>
            <a:r>
              <a:rPr lang="en-US" dirty="0" smtClean="0"/>
              <a:t>Thursday - scrubbing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4752660"/>
          </a:xfrm>
        </p:spPr>
        <p:txBody>
          <a:bodyPr/>
          <a:lstStyle/>
          <a:p>
            <a:r>
              <a:rPr lang="en-US" dirty="0" smtClean="0"/>
              <a:t>20:30 Scrubbing with 72b per beam.</a:t>
            </a:r>
          </a:p>
          <a:p>
            <a:r>
              <a:rPr lang="en-US" dirty="0" smtClean="0"/>
              <a:t>21:20 SIS injection interlock on Wire Positioning System (WPS) L5. Problem on the FEC (power supply).</a:t>
            </a:r>
          </a:p>
          <a:p>
            <a:r>
              <a:rPr lang="en-US" dirty="0" smtClean="0"/>
              <a:t>22:00 Hitting vacuum limit on MKI interconnects (1E-8) for B2.</a:t>
            </a:r>
          </a:p>
          <a:p>
            <a:r>
              <a:rPr lang="en-US" dirty="0" smtClean="0"/>
              <a:t>23:30 Interlock on interconnects vacuum increased to 1.5E-8.</a:t>
            </a:r>
          </a:p>
          <a:p>
            <a:r>
              <a:rPr lang="en-US" dirty="0" smtClean="0"/>
              <a:t>TDI LVDT out of tolerance (~20 um only!). Back ok after a cycle.</a:t>
            </a:r>
          </a:p>
          <a:p>
            <a:r>
              <a:rPr lang="en-US" dirty="0" smtClean="0"/>
              <a:t>02:20 Injection of 288b.</a:t>
            </a:r>
          </a:p>
          <a:p>
            <a:r>
              <a:rPr lang="en-US" dirty="0" smtClean="0"/>
              <a:t>02:30 Dump – TDI vacuum reaching 1E-7 – heating.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12/7/2012</a:t>
            </a:fld>
            <a:endParaRPr lang="en-US" dirty="0"/>
          </a:p>
        </p:txBody>
      </p:sp>
      <p:sp>
        <p:nvSpPr>
          <p:cNvPr id="3074" name="AutoShape 2" descr="https://ab-dep-op-elogbook.web.cern.ch/ab-dep-op-elogbook/elogbook/secure/attach.php?attachId=1293197&amp;type=png&amp;fname=201209280813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scrubbing run (day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430" y="836640"/>
            <a:ext cx="7924800" cy="1295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ym typeface="Wingdings"/>
              </a:rPr>
              <a:t>Beam lifetime improvement observed after injection of ~7 trains (both Beam 1 and 2), it then got better and better during the fill </a:t>
            </a:r>
          </a:p>
          <a:p>
            <a:r>
              <a:rPr lang="en-US" sz="2000" dirty="0" smtClean="0">
                <a:sym typeface="Wingdings"/>
              </a:rPr>
              <a:t>Decision to inject trains closer to each other (925ns spacing), then move gradually to injections of trains of 144, 216 and finally 288 bunches  </a:t>
            </a: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29513"/>
            <a:ext cx="6858000" cy="409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328725" y="3383152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3366FF"/>
                </a:solidFill>
              </a:rPr>
              <a:t>1596</a:t>
            </a:r>
            <a:endParaRPr lang="en-US" sz="3000" b="1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8725" y="45720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1524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8725" y="5334000"/>
            <a:ext cx="1510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Pattern of bunch lengths follows that of bunch-by-bunch intensity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92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scrubbing run (day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9610" y="620610"/>
            <a:ext cx="8077200" cy="2189162"/>
          </a:xfrm>
        </p:spPr>
        <p:txBody>
          <a:bodyPr>
            <a:noAutofit/>
          </a:bodyPr>
          <a:lstStyle/>
          <a:p>
            <a:r>
              <a:rPr lang="en-US" sz="1600" dirty="0" smtClean="0">
                <a:sym typeface="Wingdings"/>
              </a:rPr>
              <a:t>Limiting factors encountered during the fill 3389:</a:t>
            </a:r>
          </a:p>
          <a:p>
            <a:pPr lvl="1"/>
            <a:r>
              <a:rPr lang="en-US" sz="1600" dirty="0" smtClean="0">
                <a:sym typeface="Wingdings"/>
              </a:rPr>
              <a:t>Pressure in the MKI interconnects, M. Barnes raised the thresholds a few times</a:t>
            </a:r>
          </a:p>
          <a:p>
            <a:pPr lvl="1"/>
            <a:r>
              <a:rPr lang="en-US" sz="1600" dirty="0" smtClean="0">
                <a:sym typeface="Wingdings"/>
              </a:rPr>
              <a:t>After moving TDI jaws out, some secondary </a:t>
            </a:r>
            <a:r>
              <a:rPr lang="en-US" sz="1600" dirty="0" err="1" smtClean="0">
                <a:sym typeface="Wingdings"/>
              </a:rPr>
              <a:t>LVDTs</a:t>
            </a:r>
            <a:r>
              <a:rPr lang="en-US" sz="1600" dirty="0" smtClean="0">
                <a:sym typeface="Wingdings"/>
              </a:rPr>
              <a:t> are beyond limits for both </a:t>
            </a:r>
            <a:r>
              <a:rPr lang="en-US" sz="1600" dirty="0" err="1" smtClean="0">
                <a:sym typeface="Wingdings"/>
              </a:rPr>
              <a:t>TDIs</a:t>
            </a:r>
            <a:r>
              <a:rPr lang="en-US" sz="1600" dirty="0" smtClean="0">
                <a:sym typeface="Wingdings"/>
              </a:rPr>
              <a:t> (this happened twice, but due to bad configuration of the tool – not a problem because due to heating)</a:t>
            </a:r>
          </a:p>
          <a:p>
            <a:pPr lvl="1"/>
            <a:r>
              <a:rPr lang="en-US" sz="1600" dirty="0" smtClean="0">
                <a:sym typeface="Wingdings"/>
              </a:rPr>
              <a:t>Pressure rise in ATLAS (interlock value 4e-7mbar, 1e-7mbar reached!). CMS does not exhibit any pressure rise, but they have the experimental solenoid on.</a:t>
            </a:r>
          </a:p>
          <a:p>
            <a:pPr lvl="1"/>
            <a:r>
              <a:rPr lang="en-US" sz="1600" dirty="0" smtClean="0"/>
              <a:t>Vacuum at TDI.4L2 rising (VGPB.231.4L2.X.PR), caused manual dump of fill 3389 </a:t>
            </a:r>
            <a:r>
              <a:rPr lang="en-US" sz="1600" dirty="0" err="1" smtClean="0">
                <a:sym typeface="Wingdings"/>
              </a:rPr>
              <a:t></a:t>
            </a:r>
            <a:r>
              <a:rPr lang="en-US" sz="1600" dirty="0" smtClean="0">
                <a:sym typeface="Wingdings"/>
              </a:rPr>
              <a:t> decision for next fill to keep TDI in IR2 open when filling Beam 2 and TDI in IR8 open when filling Beam 1 + move both out whenever possible </a:t>
            </a:r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86" y="3541285"/>
            <a:ext cx="3848539" cy="328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8210" y="3569449"/>
            <a:ext cx="429758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61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injection of 288b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31775"/>
          </a:xfrm>
        </p:spPr>
        <p:txBody>
          <a:bodyPr/>
          <a:lstStyle/>
          <a:p>
            <a:r>
              <a:rPr lang="en-US" dirty="0" smtClean="0"/>
              <a:t>Losses improving a lot…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12/7/2012</a:t>
            </a:fld>
            <a:endParaRPr lang="en-US" dirty="0"/>
          </a:p>
        </p:txBody>
      </p:sp>
      <p:pic>
        <p:nvPicPr>
          <p:cNvPr id="2050" name="Picture 2" descr="http://elogbook.cern.ch/eLogbook/attach_reader?attach_id=13197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1810896"/>
            <a:ext cx="7993110" cy="5506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scrubbing run (day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400" y="1052670"/>
            <a:ext cx="7924800" cy="390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Wingdings"/>
              </a:rPr>
              <a:t>Heat load in Sector 56 during fill 3389:</a:t>
            </a:r>
          </a:p>
          <a:p>
            <a:endParaRPr lang="en-US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544" y="2131134"/>
            <a:ext cx="6063588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>
            <a:off x="5181600" y="2667000"/>
            <a:ext cx="1905000" cy="914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3581400"/>
            <a:ext cx="2287744" cy="2031325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Peak value  ~28 W/</a:t>
            </a:r>
            <a:r>
              <a:rPr lang="en-US" sz="1800" dirty="0" err="1" smtClean="0">
                <a:solidFill>
                  <a:schemeClr val="tx1"/>
                </a:solidFill>
              </a:rPr>
              <a:t>hc</a:t>
            </a:r>
            <a:r>
              <a:rPr lang="en-US" sz="1800" dirty="0" smtClean="0">
                <a:solidFill>
                  <a:schemeClr val="tx1"/>
                </a:solidFill>
              </a:rPr>
              <a:t> to be compared with ~40 W/</a:t>
            </a:r>
            <a:r>
              <a:rPr lang="en-US" sz="1800" dirty="0" err="1" smtClean="0">
                <a:solidFill>
                  <a:schemeClr val="tx1"/>
                </a:solidFill>
              </a:rPr>
              <a:t>hc</a:t>
            </a:r>
            <a:r>
              <a:rPr lang="en-US" sz="1800" dirty="0" smtClean="0">
                <a:solidFill>
                  <a:schemeClr val="tx1"/>
                </a:solidFill>
              </a:rPr>
              <a:t>, maximum value reached during 25ns scrubbing in 2011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scrubbing run (day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6928" y="980660"/>
            <a:ext cx="7924800" cy="10636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/>
              </a:rPr>
              <a:t>Summary of lifetimes of Fill 3389 </a:t>
            </a:r>
          </a:p>
          <a:p>
            <a:pPr lvl="1"/>
            <a:r>
              <a:rPr lang="en-US" dirty="0" smtClean="0">
                <a:sym typeface="Wingdings"/>
              </a:rPr>
              <a:t>Clear improvement for last trains injected</a:t>
            </a:r>
          </a:p>
          <a:p>
            <a:pPr lvl="1"/>
            <a:r>
              <a:rPr lang="en-US" dirty="0" smtClean="0">
                <a:sym typeface="Wingdings"/>
              </a:rPr>
              <a:t>Low and slow losses on trains of 288 bunches injected!! </a:t>
            </a:r>
          </a:p>
          <a:p>
            <a:endParaRPr lang="en-US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488" y="2431646"/>
            <a:ext cx="747250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4488" y="4591646"/>
            <a:ext cx="747250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80091" y="3641232"/>
            <a:ext cx="137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3366FF"/>
                </a:solidFill>
              </a:rPr>
              <a:t>Beam1</a:t>
            </a:r>
            <a:endParaRPr lang="en-US" sz="2500" b="1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091" y="5877327"/>
            <a:ext cx="137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Beam2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scrubbing run (day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420" y="836640"/>
            <a:ext cx="8229600" cy="11430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Fill 3390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Train of 288 bunches for both Beam 1 and Beam 2, started at about 3:45 after ~1h vacuum recovery </a:t>
            </a:r>
          </a:p>
          <a:p>
            <a:r>
              <a:rPr lang="en-US" sz="1600" dirty="0" err="1" smtClean="0">
                <a:sym typeface="Wingdings"/>
              </a:rPr>
              <a:t>Chroma</a:t>
            </a:r>
            <a:r>
              <a:rPr lang="en-US" sz="1600" dirty="0" smtClean="0">
                <a:sym typeface="Wingdings"/>
              </a:rPr>
              <a:t> set to 6-7 from the beginning, </a:t>
            </a:r>
            <a:r>
              <a:rPr lang="en-US" sz="1600" dirty="0" err="1" smtClean="0">
                <a:sym typeface="Wingdings"/>
              </a:rPr>
              <a:t>remeasured</a:t>
            </a:r>
            <a:r>
              <a:rPr lang="en-US" sz="1600" dirty="0" smtClean="0">
                <a:sym typeface="Wingdings"/>
              </a:rPr>
              <a:t> with pilots in</a:t>
            </a:r>
          </a:p>
          <a:p>
            <a:r>
              <a:rPr lang="en-US" sz="1600" dirty="0" smtClean="0">
                <a:sym typeface="Wingdings"/>
              </a:rPr>
              <a:t>Injected first two trains for Beam 2, then stop for ~45’ due to MKI interconnect vacuum interlock + RF problem in Ring 4 of the PSB. Good lifetime!</a:t>
            </a:r>
            <a:endParaRPr lang="en-US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514599"/>
            <a:ext cx="261277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3"/>
          <a:srcRect l="16447" t="20035" r="17475" b="6678"/>
          <a:stretch>
            <a:fillRect/>
          </a:stretch>
        </p:blipFill>
        <p:spPr>
          <a:xfrm>
            <a:off x="141453" y="2611834"/>
            <a:ext cx="6042318" cy="412573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752600" y="3581400"/>
            <a:ext cx="4648200" cy="1219200"/>
          </a:xfrm>
          <a:prstGeom prst="straightConnector1">
            <a:avLst/>
          </a:prstGeom>
          <a:ln>
            <a:solidFill>
              <a:srgbClr val="FF5B5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49065</TotalTime>
  <Words>751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Pixel</vt:lpstr>
      <vt:lpstr>Thursday - setup</vt:lpstr>
      <vt:lpstr>Thursday - setup</vt:lpstr>
      <vt:lpstr>Thursday - scrubbing</vt:lpstr>
      <vt:lpstr>LHC scrubbing run (day 1)</vt:lpstr>
      <vt:lpstr>LHC scrubbing run (day 1)</vt:lpstr>
      <vt:lpstr>First injection of 288b</vt:lpstr>
      <vt:lpstr>LHC scrubbing run (day 1)</vt:lpstr>
      <vt:lpstr>LHC scrubbing run (day 1)</vt:lpstr>
      <vt:lpstr>LHC scrubbing run (day 1)</vt:lpstr>
      <vt:lpstr>LHC scrubbing run (day 1)</vt:lpstr>
      <vt:lpstr>LHC scrubbing run (day 1)</vt:lpstr>
      <vt:lpstr>Intensity evolution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Jorg Wenninger</cp:lastModifiedBy>
  <cp:revision>4370</cp:revision>
  <dcterms:created xsi:type="dcterms:W3CDTF">2010-07-26T05:43:59Z</dcterms:created>
  <dcterms:modified xsi:type="dcterms:W3CDTF">2012-12-07T07:28:43Z</dcterms:modified>
</cp:coreProperties>
</file>