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84" r:id="rId1"/>
    <p:sldMasterId id="2147483825" r:id="rId2"/>
    <p:sldMasterId id="2147483831" r:id="rId3"/>
    <p:sldMasterId id="2147483837" r:id="rId4"/>
    <p:sldMasterId id="2147483845" r:id="rId5"/>
  </p:sldMasterIdLst>
  <p:notesMasterIdLst>
    <p:notesMasterId r:id="rId27"/>
  </p:notesMasterIdLst>
  <p:handoutMasterIdLst>
    <p:handoutMasterId r:id="rId28"/>
  </p:handoutMasterIdLst>
  <p:sldIdLst>
    <p:sldId id="576" r:id="rId6"/>
    <p:sldId id="587" r:id="rId7"/>
    <p:sldId id="588" r:id="rId8"/>
    <p:sldId id="589" r:id="rId9"/>
    <p:sldId id="590" r:id="rId10"/>
    <p:sldId id="575" r:id="rId11"/>
    <p:sldId id="579" r:id="rId12"/>
    <p:sldId id="585" r:id="rId13"/>
    <p:sldId id="578" r:id="rId14"/>
    <p:sldId id="580" r:id="rId15"/>
    <p:sldId id="591" r:id="rId16"/>
    <p:sldId id="581" r:id="rId17"/>
    <p:sldId id="583" r:id="rId18"/>
    <p:sldId id="584" r:id="rId19"/>
    <p:sldId id="582" r:id="rId20"/>
    <p:sldId id="567" r:id="rId21"/>
    <p:sldId id="595" r:id="rId22"/>
    <p:sldId id="594" r:id="rId23"/>
    <p:sldId id="573" r:id="rId24"/>
    <p:sldId id="592" r:id="rId25"/>
    <p:sldId id="593" r:id="rId26"/>
  </p:sldIdLst>
  <p:sldSz cx="9144000" cy="6858000" type="screen4x3"/>
  <p:notesSz cx="6797675" cy="9928225"/>
  <p:defaultTextStyle>
    <a:defPPr>
      <a:defRPr lang="en-GB"/>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CC0099"/>
    <a:srgbClr val="006600"/>
    <a:srgbClr val="0000FF"/>
    <a:srgbClr val="FF9999"/>
    <a:srgbClr val="FFCC66"/>
    <a:srgbClr val="B82300"/>
    <a:srgbClr val="FE8002"/>
    <a:srgbClr val="FD5C03"/>
    <a:srgbClr val="8C8C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47" autoAdjust="0"/>
    <p:restoredTop sz="92260" autoAdjust="0"/>
  </p:normalViewPr>
  <p:slideViewPr>
    <p:cSldViewPr snapToObjects="1">
      <p:cViewPr>
        <p:scale>
          <a:sx n="70" d="100"/>
          <a:sy n="70" d="100"/>
        </p:scale>
        <p:origin x="-696" y="-168"/>
      </p:cViewPr>
      <p:guideLst>
        <p:guide orient="horz" pos="4319"/>
        <p:guide pos="5738"/>
      </p:guideLst>
    </p:cSldViewPr>
  </p:slideViewPr>
  <p:outlineViewPr>
    <p:cViewPr>
      <p:scale>
        <a:sx n="33" d="100"/>
        <a:sy n="33" d="100"/>
      </p:scale>
      <p:origin x="0" y="12413"/>
    </p:cViewPr>
  </p:outlineViewPr>
  <p:notesTextViewPr>
    <p:cViewPr>
      <p:scale>
        <a:sx n="100" d="100"/>
        <a:sy n="10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Arial" charset="0"/>
              </a:defRPr>
            </a:lvl1pPr>
          </a:lstStyle>
          <a:p>
            <a:pPr>
              <a:defRPr/>
            </a:pPr>
            <a:endParaRPr lang="en-US"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atin typeface="Arial" charset="0"/>
              </a:defRPr>
            </a:lvl1pPr>
          </a:lstStyle>
          <a:p>
            <a:pPr>
              <a:defRPr/>
            </a:pPr>
            <a:fld id="{226CFEE5-E694-4D75-B600-43F31FF6BBFA}" type="datetimeFigureOut">
              <a:rPr lang="en-US"/>
              <a:pPr>
                <a:defRPr/>
              </a:pPr>
              <a:t>12/3/2012</a:t>
            </a:fld>
            <a:endParaRPr lang="en-US" dirty="0"/>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atin typeface="Arial" charset="0"/>
              </a:defRPr>
            </a:lvl1pPr>
          </a:lstStyle>
          <a:p>
            <a:pPr>
              <a:defRPr/>
            </a:pPr>
            <a:endParaRPr lang="en-US" dirty="0"/>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atin typeface="Arial" charset="0"/>
              </a:defRPr>
            </a:lvl1pPr>
          </a:lstStyle>
          <a:p>
            <a:pPr>
              <a:defRPr/>
            </a:pPr>
            <a:fld id="{98BD28E1-838A-4D4B-811C-2658FD1F64B6}" type="slidenum">
              <a:rPr lang="en-US"/>
              <a:pPr>
                <a:defRPr/>
              </a:pPr>
              <a:t>‹#›</a:t>
            </a:fld>
            <a:endParaRPr lang="en-US" dirty="0"/>
          </a:p>
        </p:txBody>
      </p:sp>
    </p:spTree>
    <p:extLst>
      <p:ext uri="{BB962C8B-B14F-4D97-AF65-F5344CB8AC3E}">
        <p14:creationId xmlns:p14="http://schemas.microsoft.com/office/powerpoint/2010/main" val="28766432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2738" tIns="46369" rIns="92738" bIns="46369" numCol="1" anchor="t" anchorCtr="0" compatLnSpc="1">
            <a:prstTxWarp prst="textNoShape">
              <a:avLst/>
            </a:prstTxWarp>
          </a:bodyPr>
          <a:lstStyle>
            <a:lvl1pPr defTabSz="927100">
              <a:defRPr sz="1200">
                <a:latin typeface="Arial" charset="0"/>
              </a:defRPr>
            </a:lvl1pPr>
          </a:lstStyle>
          <a:p>
            <a:pPr>
              <a:defRPr/>
            </a:pPr>
            <a:endParaRPr lang="en-GB" dirty="0"/>
          </a:p>
        </p:txBody>
      </p:sp>
      <p:sp>
        <p:nvSpPr>
          <p:cNvPr id="3075"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2738" tIns="46369" rIns="92738" bIns="46369" numCol="1" anchor="t" anchorCtr="0" compatLnSpc="1">
            <a:prstTxWarp prst="textNoShape">
              <a:avLst/>
            </a:prstTxWarp>
          </a:bodyPr>
          <a:lstStyle>
            <a:lvl1pPr algn="r" defTabSz="927100">
              <a:defRPr sz="1200">
                <a:latin typeface="Arial" charset="0"/>
              </a:defRPr>
            </a:lvl1pPr>
          </a:lstStyle>
          <a:p>
            <a:pPr>
              <a:defRPr/>
            </a:pPr>
            <a:endParaRPr lang="en-GB" dirty="0"/>
          </a:p>
        </p:txBody>
      </p:sp>
      <p:sp>
        <p:nvSpPr>
          <p:cNvPr id="45060"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79450" y="4714875"/>
            <a:ext cx="5438775" cy="4468813"/>
          </a:xfrm>
          <a:prstGeom prst="rect">
            <a:avLst/>
          </a:prstGeom>
          <a:noFill/>
          <a:ln w="9525">
            <a:noFill/>
            <a:miter lim="800000"/>
            <a:headEnd/>
            <a:tailEnd/>
          </a:ln>
          <a:effectLst/>
        </p:spPr>
        <p:txBody>
          <a:bodyPr vert="horz" wrap="square" lIns="92738" tIns="46369" rIns="92738" bIns="46369"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2738" tIns="46369" rIns="92738" bIns="46369" numCol="1" anchor="b" anchorCtr="0" compatLnSpc="1">
            <a:prstTxWarp prst="textNoShape">
              <a:avLst/>
            </a:prstTxWarp>
          </a:bodyPr>
          <a:lstStyle>
            <a:lvl1pPr defTabSz="927100">
              <a:defRPr sz="1200">
                <a:latin typeface="Arial" charset="0"/>
              </a:defRPr>
            </a:lvl1pPr>
          </a:lstStyle>
          <a:p>
            <a:pPr>
              <a:defRPr/>
            </a:pPr>
            <a:endParaRPr lang="en-GB" dirty="0"/>
          </a:p>
        </p:txBody>
      </p:sp>
      <p:sp>
        <p:nvSpPr>
          <p:cNvPr id="3079" name="Rectangle 7"/>
          <p:cNvSpPr>
            <a:spLocks noGrp="1" noChangeArrowheads="1"/>
          </p:cNvSpPr>
          <p:nvPr>
            <p:ph type="sldNum" sz="quarter" idx="5"/>
          </p:nvPr>
        </p:nvSpPr>
        <p:spPr bwMode="auto">
          <a:xfrm>
            <a:off x="3849688" y="9429750"/>
            <a:ext cx="2946400" cy="496888"/>
          </a:xfrm>
          <a:prstGeom prst="rect">
            <a:avLst/>
          </a:prstGeom>
          <a:noFill/>
          <a:ln w="9525">
            <a:noFill/>
            <a:miter lim="800000"/>
            <a:headEnd/>
            <a:tailEnd/>
          </a:ln>
          <a:effectLst/>
        </p:spPr>
        <p:txBody>
          <a:bodyPr vert="horz" wrap="square" lIns="92738" tIns="46369" rIns="92738" bIns="46369" numCol="1" anchor="b" anchorCtr="0" compatLnSpc="1">
            <a:prstTxWarp prst="textNoShape">
              <a:avLst/>
            </a:prstTxWarp>
          </a:bodyPr>
          <a:lstStyle>
            <a:lvl1pPr algn="r" defTabSz="927100">
              <a:defRPr sz="1200">
                <a:latin typeface="Arial" charset="0"/>
              </a:defRPr>
            </a:lvl1pPr>
          </a:lstStyle>
          <a:p>
            <a:pPr>
              <a:defRPr/>
            </a:pPr>
            <a:fld id="{47B2CF9C-0117-4802-A492-4949F13F6F21}" type="slidenum">
              <a:rPr lang="en-GB"/>
              <a:pPr>
                <a:defRPr/>
              </a:pPr>
              <a:t>‹#›</a:t>
            </a:fld>
            <a:endParaRPr lang="en-GB" dirty="0"/>
          </a:p>
        </p:txBody>
      </p:sp>
    </p:spTree>
    <p:extLst>
      <p:ext uri="{BB962C8B-B14F-4D97-AF65-F5344CB8AC3E}">
        <p14:creationId xmlns:p14="http://schemas.microsoft.com/office/powerpoint/2010/main" val="8426359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133 hours total</a:t>
            </a:r>
          </a:p>
          <a:p>
            <a:r>
              <a:rPr lang="en-US" smtClean="0"/>
              <a:t>Till 8: 46h stable beams</a:t>
            </a:r>
            <a:endParaRPr lang="en-GB" dirty="0"/>
          </a:p>
        </p:txBody>
      </p:sp>
      <p:sp>
        <p:nvSpPr>
          <p:cNvPr id="4" name="Slide Number Placeholder 3"/>
          <p:cNvSpPr>
            <a:spLocks noGrp="1"/>
          </p:cNvSpPr>
          <p:nvPr>
            <p:ph type="sldNum" sz="quarter" idx="10"/>
          </p:nvPr>
        </p:nvSpPr>
        <p:spPr/>
        <p:txBody>
          <a:bodyPr/>
          <a:lstStyle/>
          <a:p>
            <a:pPr>
              <a:defRPr/>
            </a:pPr>
            <a:fld id="{47B2CF9C-0117-4802-A492-4949F13F6F21}" type="slidenum">
              <a:rPr lang="en-GB" smtClean="0"/>
              <a:pPr>
                <a:defRPr/>
              </a:pPr>
              <a:t>6</a:t>
            </a:fld>
            <a:endParaRPr lang="en-GB" dirty="0"/>
          </a:p>
        </p:txBody>
      </p:sp>
    </p:spTree>
    <p:extLst>
      <p:ext uri="{BB962C8B-B14F-4D97-AF65-F5344CB8AC3E}">
        <p14:creationId xmlns:p14="http://schemas.microsoft.com/office/powerpoint/2010/main" val="3675022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Text Box 22"/>
          <p:cNvSpPr txBox="1">
            <a:spLocks noChangeArrowheads="1"/>
          </p:cNvSpPr>
          <p:nvPr userDrawn="1"/>
        </p:nvSpPr>
        <p:spPr bwMode="auto">
          <a:xfrm>
            <a:off x="8039100" y="6507163"/>
            <a:ext cx="1054100" cy="336550"/>
          </a:xfrm>
          <a:prstGeom prst="rect">
            <a:avLst/>
          </a:prstGeom>
          <a:noFill/>
          <a:ln w="9525">
            <a:noFill/>
            <a:miter lim="800000"/>
            <a:headEnd/>
            <a:tailEnd/>
          </a:ln>
          <a:effectLst/>
        </p:spPr>
        <p:txBody>
          <a:bodyPr>
            <a:spAutoFit/>
          </a:bodyPr>
          <a:lstStyle/>
          <a:p>
            <a:pPr algn="r">
              <a:spcBef>
                <a:spcPct val="50000"/>
              </a:spcBef>
              <a:defRPr/>
            </a:pPr>
            <a:fld id="{97089497-6043-4A13-B4D8-5E09838C7E08}" type="slidenum">
              <a:rPr lang="en-US" sz="1600"/>
              <a:pPr algn="r">
                <a:spcBef>
                  <a:spcPct val="50000"/>
                </a:spcBef>
                <a:defRPr/>
              </a:pPr>
              <a:t>‹#›</a:t>
            </a:fld>
            <a:endParaRPr lang="en-US" sz="1600" dirty="0"/>
          </a:p>
        </p:txBody>
      </p:sp>
      <p:sp>
        <p:nvSpPr>
          <p:cNvPr id="8" name="Line 21"/>
          <p:cNvSpPr>
            <a:spLocks noChangeShapeType="1"/>
          </p:cNvSpPr>
          <p:nvPr userDrawn="1"/>
        </p:nvSpPr>
        <p:spPr bwMode="auto">
          <a:xfrm>
            <a:off x="468313" y="6499225"/>
            <a:ext cx="8229600" cy="0"/>
          </a:xfrm>
          <a:prstGeom prst="line">
            <a:avLst/>
          </a:prstGeom>
          <a:noFill/>
          <a:ln w="19050">
            <a:solidFill>
              <a:srgbClr val="003399"/>
            </a:solidFill>
            <a:round/>
            <a:headEnd/>
            <a:tailEnd/>
          </a:ln>
          <a:effectLst/>
        </p:spPr>
        <p:txBody>
          <a:bodyPr/>
          <a:lstStyle/>
          <a:p>
            <a:pPr>
              <a:defRPr/>
            </a:pPr>
            <a:endParaRPr lang="en-US" dirty="0"/>
          </a:p>
        </p:txBody>
      </p:sp>
      <p:sp>
        <p:nvSpPr>
          <p:cNvPr id="266242" name="Rectangle 2"/>
          <p:cNvSpPr>
            <a:spLocks noGrp="1" noChangeArrowheads="1"/>
          </p:cNvSpPr>
          <p:nvPr>
            <p:ph type="subTitle" idx="1"/>
          </p:nvPr>
        </p:nvSpPr>
        <p:spPr>
          <a:xfrm>
            <a:off x="1352550" y="3505200"/>
            <a:ext cx="6400800" cy="2324100"/>
          </a:xfrm>
        </p:spPr>
        <p:txBody>
          <a:bodyPr/>
          <a:lstStyle>
            <a:lvl1pPr>
              <a:defRPr>
                <a:solidFill>
                  <a:schemeClr val="tx1"/>
                </a:solidFill>
              </a:defRPr>
            </a:lvl1pPr>
            <a:lvl2pPr lvl="1">
              <a:defRPr/>
            </a:lvl2pPr>
            <a:lvl3pPr lvl="2">
              <a:defRPr/>
            </a:lvl3pPr>
            <a:lvl4pPr lvl="3">
              <a:defRPr/>
            </a:lvl4pPr>
            <a:lvl5pPr lvl="4">
              <a:defRPr/>
            </a:lvl5pPr>
          </a:lstStyle>
          <a:p>
            <a:r>
              <a:rPr lang="de-CH"/>
              <a:t>Text Level 1 20 Pt. </a:t>
            </a:r>
          </a:p>
          <a:p>
            <a:pPr lvl="1"/>
            <a:r>
              <a:rPr lang="de-CH"/>
              <a:t>Text Level 2 18 Pt.</a:t>
            </a:r>
          </a:p>
          <a:p>
            <a:pPr lvl="2"/>
            <a:r>
              <a:rPr lang="de-CH"/>
              <a:t>Text Level 3 16 Pt.</a:t>
            </a:r>
          </a:p>
          <a:p>
            <a:pPr lvl="3"/>
            <a:r>
              <a:rPr lang="de-CH"/>
              <a:t>Text Level 4 14 Pt.</a:t>
            </a:r>
          </a:p>
          <a:p>
            <a:pPr lvl="4"/>
            <a:r>
              <a:rPr lang="de-CH"/>
              <a:t>Text Level 5 14 Pt.</a:t>
            </a:r>
            <a:endParaRPr lang="en-US"/>
          </a:p>
        </p:txBody>
      </p:sp>
      <p:sp>
        <p:nvSpPr>
          <p:cNvPr id="266246" name="Rectangle 6"/>
          <p:cNvSpPr>
            <a:spLocks noGrp="1" noChangeArrowheads="1"/>
          </p:cNvSpPr>
          <p:nvPr>
            <p:ph type="ctrTitle"/>
          </p:nvPr>
        </p:nvSpPr>
        <p:spPr>
          <a:xfrm>
            <a:off x="685800" y="2019300"/>
            <a:ext cx="7772400" cy="1143000"/>
          </a:xfrm>
        </p:spPr>
        <p:txBody>
          <a:bodyPr/>
          <a:lstStyle>
            <a:lvl1pPr>
              <a:defRPr/>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1"/>
          </p:nvPr>
        </p:nvSpPr>
        <p:spPr>
          <a:xfrm>
            <a:off x="6902450" y="6632575"/>
            <a:ext cx="2133600" cy="252413"/>
          </a:xfrm>
          <a:prstGeom prst="rect">
            <a:avLst/>
          </a:prstGeom>
        </p:spPr>
        <p:txBody>
          <a:bodyPr/>
          <a:lstStyle>
            <a:lvl1pPr>
              <a:defRPr/>
            </a:lvl1pPr>
          </a:lstStyle>
          <a:p>
            <a:fld id="{57C3E7D3-E8A8-4E1B-881E-DBC7929F1526}" type="slidenum">
              <a:rPr lang="en-US">
                <a:solidFill>
                  <a:srgbClr val="00007D"/>
                </a:solidFill>
              </a:rPr>
              <a:pPr/>
              <a:t>‹#›</a:t>
            </a:fld>
            <a:endParaRPr lang="en-US" dirty="0">
              <a:solidFill>
                <a:srgbClr val="00007D"/>
              </a:solidFill>
            </a:endParaRPr>
          </a:p>
        </p:txBody>
      </p:sp>
      <p:sp>
        <p:nvSpPr>
          <p:cNvPr id="7" name="Footer Placeholder 3"/>
          <p:cNvSpPr>
            <a:spLocks noGrp="1"/>
          </p:cNvSpPr>
          <p:nvPr userDrawn="1">
            <p:ph type="ftr" sz="quarter" idx="10"/>
          </p:nvPr>
        </p:nvSpPr>
        <p:spPr>
          <a:xfrm>
            <a:off x="3124200" y="6632575"/>
            <a:ext cx="2895600" cy="252413"/>
          </a:xfrm>
          <a:prstGeom prst="rect">
            <a:avLst/>
          </a:prstGeom>
        </p:spPr>
        <p:txBody>
          <a:bodyPr/>
          <a:lstStyle/>
          <a:p>
            <a:r>
              <a:rPr lang="en-US" dirty="0" smtClean="0">
                <a:solidFill>
                  <a:srgbClr val="00007D"/>
                </a:solidFill>
              </a:rPr>
              <a:t>LHC 8:30 meeting</a:t>
            </a:r>
            <a:endParaRPr lang="en-US" dirty="0">
              <a:solidFill>
                <a:srgbClr val="00007D"/>
              </a:solidFill>
            </a:endParaRPr>
          </a:p>
        </p:txBody>
      </p:sp>
      <p:sp>
        <p:nvSpPr>
          <p:cNvPr id="8" name="Date Placeholder 4"/>
          <p:cNvSpPr>
            <a:spLocks noGrp="1"/>
          </p:cNvSpPr>
          <p:nvPr userDrawn="1">
            <p:ph type="dt" sz="half" idx="12"/>
          </p:nvPr>
        </p:nvSpPr>
        <p:spPr>
          <a:xfrm>
            <a:off x="34925" y="6616700"/>
            <a:ext cx="2133600" cy="268288"/>
          </a:xfrm>
          <a:prstGeom prst="rect">
            <a:avLst/>
          </a:prstGeom>
        </p:spPr>
        <p:txBody>
          <a:bodyPr/>
          <a:lstStyle/>
          <a:p>
            <a:fld id="{03DA86B3-7CAA-4832-AFD6-354CBE3B41A6}" type="datetime1">
              <a:rPr lang="en-US" smtClean="0">
                <a:solidFill>
                  <a:srgbClr val="00007D"/>
                </a:solidFill>
              </a:rPr>
              <a:pPr/>
              <a:t>12/3/2012</a:t>
            </a:fld>
            <a:endParaRPr lang="en-US" dirty="0">
              <a:solidFill>
                <a:srgbClr val="00007D"/>
              </a:solidFill>
            </a:endParaRPr>
          </a:p>
        </p:txBody>
      </p:sp>
    </p:spTree>
    <p:extLst>
      <p:ext uri="{BB962C8B-B14F-4D97-AF65-F5344CB8AC3E}">
        <p14:creationId xmlns:p14="http://schemas.microsoft.com/office/powerpoint/2010/main" val="4233936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Text Box 22"/>
          <p:cNvSpPr txBox="1">
            <a:spLocks noChangeArrowheads="1"/>
          </p:cNvSpPr>
          <p:nvPr userDrawn="1"/>
        </p:nvSpPr>
        <p:spPr bwMode="auto">
          <a:xfrm>
            <a:off x="8039100" y="6507163"/>
            <a:ext cx="1054100" cy="336550"/>
          </a:xfrm>
          <a:prstGeom prst="rect">
            <a:avLst/>
          </a:prstGeom>
          <a:noFill/>
          <a:ln w="9525">
            <a:noFill/>
            <a:miter lim="800000"/>
            <a:headEnd/>
            <a:tailEnd/>
          </a:ln>
          <a:effectLst/>
        </p:spPr>
        <p:txBody>
          <a:bodyPr>
            <a:spAutoFit/>
          </a:bodyPr>
          <a:lstStyle/>
          <a:p>
            <a:pPr algn="r">
              <a:spcBef>
                <a:spcPct val="50000"/>
              </a:spcBef>
              <a:defRPr/>
            </a:pPr>
            <a:fld id="{97089497-6043-4A13-B4D8-5E09838C7E08}" type="slidenum">
              <a:rPr lang="en-US" sz="1600">
                <a:solidFill>
                  <a:srgbClr val="000000"/>
                </a:solidFill>
              </a:rPr>
              <a:pPr algn="r">
                <a:spcBef>
                  <a:spcPct val="50000"/>
                </a:spcBef>
                <a:defRPr/>
              </a:pPr>
              <a:t>‹#›</a:t>
            </a:fld>
            <a:endParaRPr lang="en-US" sz="1600" dirty="0">
              <a:solidFill>
                <a:srgbClr val="000000"/>
              </a:solidFill>
            </a:endParaRPr>
          </a:p>
        </p:txBody>
      </p:sp>
      <p:sp>
        <p:nvSpPr>
          <p:cNvPr id="8" name="Line 21"/>
          <p:cNvSpPr>
            <a:spLocks noChangeShapeType="1"/>
          </p:cNvSpPr>
          <p:nvPr userDrawn="1"/>
        </p:nvSpPr>
        <p:spPr bwMode="auto">
          <a:xfrm>
            <a:off x="468313" y="6499225"/>
            <a:ext cx="8229600" cy="0"/>
          </a:xfrm>
          <a:prstGeom prst="line">
            <a:avLst/>
          </a:prstGeom>
          <a:noFill/>
          <a:ln w="19050">
            <a:solidFill>
              <a:srgbClr val="003399"/>
            </a:solidFill>
            <a:round/>
            <a:headEnd/>
            <a:tailEnd/>
          </a:ln>
          <a:effectLst/>
        </p:spPr>
        <p:txBody>
          <a:bodyPr/>
          <a:lstStyle/>
          <a:p>
            <a:pPr>
              <a:defRPr/>
            </a:pPr>
            <a:endParaRPr lang="en-US" dirty="0">
              <a:solidFill>
                <a:srgbClr val="000000"/>
              </a:solidFill>
            </a:endParaRPr>
          </a:p>
        </p:txBody>
      </p:sp>
      <p:sp>
        <p:nvSpPr>
          <p:cNvPr id="266242" name="Rectangle 2"/>
          <p:cNvSpPr>
            <a:spLocks noGrp="1" noChangeArrowheads="1"/>
          </p:cNvSpPr>
          <p:nvPr>
            <p:ph type="subTitle" idx="1"/>
          </p:nvPr>
        </p:nvSpPr>
        <p:spPr>
          <a:xfrm>
            <a:off x="1352550" y="3505200"/>
            <a:ext cx="6400800" cy="2324100"/>
          </a:xfrm>
        </p:spPr>
        <p:txBody>
          <a:bodyPr/>
          <a:lstStyle>
            <a:lvl1pPr>
              <a:defRPr>
                <a:solidFill>
                  <a:schemeClr val="tx1"/>
                </a:solidFill>
              </a:defRPr>
            </a:lvl1pPr>
            <a:lvl2pPr lvl="1">
              <a:defRPr/>
            </a:lvl2pPr>
            <a:lvl3pPr lvl="2">
              <a:defRPr/>
            </a:lvl3pPr>
            <a:lvl4pPr lvl="3">
              <a:defRPr/>
            </a:lvl4pPr>
            <a:lvl5pPr lvl="4">
              <a:defRPr/>
            </a:lvl5pPr>
          </a:lstStyle>
          <a:p>
            <a:r>
              <a:rPr lang="de-CH"/>
              <a:t>Text Level 1 20 Pt. </a:t>
            </a:r>
          </a:p>
          <a:p>
            <a:pPr lvl="1"/>
            <a:r>
              <a:rPr lang="de-CH"/>
              <a:t>Text Level 2 18 Pt.</a:t>
            </a:r>
          </a:p>
          <a:p>
            <a:pPr lvl="2"/>
            <a:r>
              <a:rPr lang="de-CH"/>
              <a:t>Text Level 3 16 Pt.</a:t>
            </a:r>
          </a:p>
          <a:p>
            <a:pPr lvl="3"/>
            <a:r>
              <a:rPr lang="de-CH"/>
              <a:t>Text Level 4 14 Pt.</a:t>
            </a:r>
          </a:p>
          <a:p>
            <a:pPr lvl="4"/>
            <a:r>
              <a:rPr lang="de-CH"/>
              <a:t>Text Level 5 14 Pt.</a:t>
            </a:r>
            <a:endParaRPr lang="en-US"/>
          </a:p>
        </p:txBody>
      </p:sp>
      <p:sp>
        <p:nvSpPr>
          <p:cNvPr id="266246" name="Rectangle 6"/>
          <p:cNvSpPr>
            <a:spLocks noGrp="1" noChangeArrowheads="1"/>
          </p:cNvSpPr>
          <p:nvPr>
            <p:ph type="ctrTitle"/>
          </p:nvPr>
        </p:nvSpPr>
        <p:spPr>
          <a:xfrm>
            <a:off x="685800" y="2019300"/>
            <a:ext cx="7772400" cy="1143000"/>
          </a:xfrm>
        </p:spPr>
        <p:txBody>
          <a:bodyPr/>
          <a:lstStyle>
            <a:lvl1pPr>
              <a:defRPr/>
            </a:lvl1pPr>
          </a:lstStyle>
          <a:p>
            <a:r>
              <a:rPr lang="en-US"/>
              <a:t>Click to edit Master title style</a:t>
            </a:r>
          </a:p>
        </p:txBody>
      </p:sp>
    </p:spTree>
    <p:extLst>
      <p:ext uri="{BB962C8B-B14F-4D97-AF65-F5344CB8AC3E}">
        <p14:creationId xmlns:p14="http://schemas.microsoft.com/office/powerpoint/2010/main" val="1561480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tx1"/>
                </a:solidFill>
              </a:defRPr>
            </a:lvl1pPr>
            <a:lvl2pPr>
              <a:defRPr sz="2000"/>
            </a:lvl2pPr>
            <a:lvl3pPr>
              <a:defRPr sz="1800"/>
            </a:lvl3pPr>
            <a:lvl4pPr>
              <a:defRPr sz="18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458781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23874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66566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1"/>
          </p:nvPr>
        </p:nvSpPr>
        <p:spPr>
          <a:xfrm>
            <a:off x="6902450" y="6632575"/>
            <a:ext cx="2133600" cy="252413"/>
          </a:xfrm>
          <a:prstGeom prst="rect">
            <a:avLst/>
          </a:prstGeom>
        </p:spPr>
        <p:txBody>
          <a:bodyPr/>
          <a:lstStyle>
            <a:lvl1pPr>
              <a:defRPr/>
            </a:lvl1pPr>
          </a:lstStyle>
          <a:p>
            <a:fld id="{57C3E7D3-E8A8-4E1B-881E-DBC7929F1526}" type="slidenum">
              <a:rPr lang="en-US">
                <a:solidFill>
                  <a:srgbClr val="00007D"/>
                </a:solidFill>
              </a:rPr>
              <a:pPr/>
              <a:t>‹#›</a:t>
            </a:fld>
            <a:endParaRPr lang="en-US" dirty="0">
              <a:solidFill>
                <a:srgbClr val="00007D"/>
              </a:solidFill>
            </a:endParaRPr>
          </a:p>
        </p:txBody>
      </p:sp>
      <p:sp>
        <p:nvSpPr>
          <p:cNvPr id="7" name="Footer Placeholder 3"/>
          <p:cNvSpPr>
            <a:spLocks noGrp="1"/>
          </p:cNvSpPr>
          <p:nvPr userDrawn="1">
            <p:ph type="ftr" sz="quarter" idx="10"/>
          </p:nvPr>
        </p:nvSpPr>
        <p:spPr>
          <a:xfrm>
            <a:off x="3124200" y="6632575"/>
            <a:ext cx="2895600" cy="252413"/>
          </a:xfrm>
          <a:prstGeom prst="rect">
            <a:avLst/>
          </a:prstGeom>
        </p:spPr>
        <p:txBody>
          <a:bodyPr/>
          <a:lstStyle/>
          <a:p>
            <a:r>
              <a:rPr lang="en-US" dirty="0" smtClean="0">
                <a:solidFill>
                  <a:srgbClr val="00007D"/>
                </a:solidFill>
              </a:rPr>
              <a:t>LHC 8:30 meeting</a:t>
            </a:r>
            <a:endParaRPr lang="en-US" dirty="0">
              <a:solidFill>
                <a:srgbClr val="00007D"/>
              </a:solidFill>
            </a:endParaRPr>
          </a:p>
        </p:txBody>
      </p:sp>
      <p:sp>
        <p:nvSpPr>
          <p:cNvPr id="8" name="Date Placeholder 4"/>
          <p:cNvSpPr>
            <a:spLocks noGrp="1"/>
          </p:cNvSpPr>
          <p:nvPr userDrawn="1">
            <p:ph type="dt" sz="half" idx="12"/>
          </p:nvPr>
        </p:nvSpPr>
        <p:spPr>
          <a:xfrm>
            <a:off x="34925" y="6616700"/>
            <a:ext cx="2133600" cy="268288"/>
          </a:xfrm>
          <a:prstGeom prst="rect">
            <a:avLst/>
          </a:prstGeom>
        </p:spPr>
        <p:txBody>
          <a:bodyPr/>
          <a:lstStyle/>
          <a:p>
            <a:fld id="{03DA86B3-7CAA-4832-AFD6-354CBE3B41A6}" type="datetime1">
              <a:rPr lang="en-US" smtClean="0">
                <a:solidFill>
                  <a:srgbClr val="00007D"/>
                </a:solidFill>
              </a:rPr>
              <a:pPr/>
              <a:t>12/3/2012</a:t>
            </a:fld>
            <a:endParaRPr lang="en-US" dirty="0">
              <a:solidFill>
                <a:srgbClr val="00007D"/>
              </a:solidFill>
            </a:endParaRPr>
          </a:p>
        </p:txBody>
      </p:sp>
    </p:spTree>
    <p:extLst>
      <p:ext uri="{BB962C8B-B14F-4D97-AF65-F5344CB8AC3E}">
        <p14:creationId xmlns:p14="http://schemas.microsoft.com/office/powerpoint/2010/main" val="38816751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38612833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a:xfrm>
            <a:off x="1676400" y="6553201"/>
            <a:ext cx="6477000" cy="152399"/>
          </a:xfrm>
        </p:spPr>
        <p:txBody>
          <a:bodyPr/>
          <a:lstStyle>
            <a:lvl1pPr>
              <a:defRPr/>
            </a:lvl1pPr>
          </a:lstStyle>
          <a:p>
            <a:r>
              <a:rPr lang="en-US" smtClean="0"/>
              <a:t>LHC Morning Meeting - G. Arduini</a:t>
            </a:r>
            <a:endParaRPr lang="en-US" dirty="0"/>
          </a:p>
        </p:txBody>
      </p:sp>
      <p:sp>
        <p:nvSpPr>
          <p:cNvPr id="4" name="Slide Number Placeholder 3"/>
          <p:cNvSpPr>
            <a:spLocks noGrp="1"/>
          </p:cNvSpPr>
          <p:nvPr>
            <p:ph type="sldNum" sz="quarter" idx="11"/>
          </p:nvPr>
        </p:nvSpPr>
        <p:spPr/>
        <p:txBody>
          <a:bodyPr/>
          <a:lstStyle>
            <a:lvl1pPr>
              <a:defRPr/>
            </a:lvl1pPr>
          </a:lstStyle>
          <a:p>
            <a:fld id="{20D66058-8582-419F-AA3B-A79C8D77E78A}" type="slidenum">
              <a:rPr lang="en-US">
                <a:solidFill>
                  <a:srgbClr val="000000">
                    <a:tint val="75000"/>
                  </a:srgbClr>
                </a:solidFill>
              </a:rPr>
              <a:pPr/>
              <a:t>‹#›</a:t>
            </a:fld>
            <a:endParaRPr lang="en-US">
              <a:solidFill>
                <a:srgbClr val="000000">
                  <a:tint val="75000"/>
                </a:srgbClr>
              </a:solidFill>
            </a:endParaRPr>
          </a:p>
        </p:txBody>
      </p:sp>
      <p:sp>
        <p:nvSpPr>
          <p:cNvPr id="5" name="Date Placeholder 4"/>
          <p:cNvSpPr>
            <a:spLocks noGrp="1"/>
          </p:cNvSpPr>
          <p:nvPr>
            <p:ph type="dt" sz="half" idx="12"/>
          </p:nvPr>
        </p:nvSpPr>
        <p:spPr/>
        <p:txBody>
          <a:bodyPr/>
          <a:lstStyle>
            <a:lvl1pPr>
              <a:defRPr/>
            </a:lvl1pPr>
          </a:lstStyle>
          <a:p>
            <a:fld id="{4B9D4380-6F19-4A7E-93F2-E14642744991}" type="datetime1">
              <a:rPr lang="en-GB" smtClean="0">
                <a:solidFill>
                  <a:srgbClr val="000000">
                    <a:tint val="75000"/>
                  </a:srgbClr>
                </a:solidFill>
              </a:rPr>
              <a:pPr/>
              <a:t>3.12.12</a:t>
            </a:fld>
            <a:endParaRPr lang="en-US" dirty="0">
              <a:solidFill>
                <a:srgbClr val="000000">
                  <a:tint val="75000"/>
                </a:srgbClr>
              </a:solidFill>
            </a:endParaRPr>
          </a:p>
        </p:txBody>
      </p:sp>
    </p:spTree>
    <p:extLst>
      <p:ext uri="{BB962C8B-B14F-4D97-AF65-F5344CB8AC3E}">
        <p14:creationId xmlns:p14="http://schemas.microsoft.com/office/powerpoint/2010/main" val="1689678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2A071A-2CDE-4F64-8478-D74B690A888A}" type="datetime1">
              <a:rPr lang="en-GB" smtClean="0">
                <a:solidFill>
                  <a:srgbClr val="000000">
                    <a:tint val="75000"/>
                  </a:srgbClr>
                </a:solidFill>
              </a:rPr>
              <a:pPr/>
              <a:t>3.12.12</a:t>
            </a:fld>
            <a:endParaRPr lang="en-US">
              <a:solidFill>
                <a:srgbClr val="000000">
                  <a:tint val="75000"/>
                </a:srgbClr>
              </a:solidFill>
            </a:endParaRPr>
          </a:p>
        </p:txBody>
      </p:sp>
      <p:sp>
        <p:nvSpPr>
          <p:cNvPr id="8" name="Footer Placeholder 7"/>
          <p:cNvSpPr>
            <a:spLocks noGrp="1"/>
          </p:cNvSpPr>
          <p:nvPr>
            <p:ph type="ftr" sz="quarter" idx="11"/>
          </p:nvPr>
        </p:nvSpPr>
        <p:spPr>
          <a:xfrm>
            <a:off x="1676400" y="6553201"/>
            <a:ext cx="6477000" cy="152399"/>
          </a:xfrm>
        </p:spPr>
        <p:txBody>
          <a:bodyPr/>
          <a:lstStyle/>
          <a:p>
            <a:r>
              <a:rPr lang="en-US" smtClean="0"/>
              <a:t>LHC Morning Meeting - G. Arduini</a:t>
            </a:r>
            <a:endParaRPr lang="en-US" dirty="0"/>
          </a:p>
        </p:txBody>
      </p:sp>
      <p:sp>
        <p:nvSpPr>
          <p:cNvPr id="9" name="Slide Number Placeholder 8"/>
          <p:cNvSpPr>
            <a:spLocks noGrp="1"/>
          </p:cNvSpPr>
          <p:nvPr>
            <p:ph type="sldNum" sz="quarter" idx="12"/>
          </p:nvPr>
        </p:nvSpPr>
        <p:spPr/>
        <p:txBody>
          <a:bodyPr/>
          <a:lstStyle/>
          <a:p>
            <a:fld id="{9E9C5516-24D6-497E-B20F-168204F9A8CD}"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492530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4C8E7F0-B3B2-4711-9383-6412E3C81093}" type="datetime1">
              <a:rPr lang="en-GB" smtClean="0">
                <a:solidFill>
                  <a:srgbClr val="000000">
                    <a:tint val="75000"/>
                  </a:srgbClr>
                </a:solidFill>
              </a:rPr>
              <a:pPr/>
              <a:t>3.12.12</a:t>
            </a:fld>
            <a:endParaRPr lang="en-GB">
              <a:solidFill>
                <a:srgbClr val="000000">
                  <a:tint val="75000"/>
                </a:srgbClr>
              </a:solidFill>
            </a:endParaRPr>
          </a:p>
        </p:txBody>
      </p:sp>
      <p:sp>
        <p:nvSpPr>
          <p:cNvPr id="6" name="Footer Placeholder 5"/>
          <p:cNvSpPr>
            <a:spLocks noGrp="1"/>
          </p:cNvSpPr>
          <p:nvPr>
            <p:ph type="ftr" sz="quarter" idx="11"/>
          </p:nvPr>
        </p:nvSpPr>
        <p:spPr>
          <a:xfrm>
            <a:off x="1676400" y="6553201"/>
            <a:ext cx="6477000" cy="152399"/>
          </a:xfrm>
        </p:spPr>
        <p:txBody>
          <a:bodyPr/>
          <a:lstStyle/>
          <a:p>
            <a:r>
              <a:rPr lang="en-US" smtClean="0"/>
              <a:t>LHC Morning Meeting - G. Arduini</a:t>
            </a:r>
            <a:endParaRPr lang="en-GB" dirty="0"/>
          </a:p>
        </p:txBody>
      </p:sp>
      <p:sp>
        <p:nvSpPr>
          <p:cNvPr id="7" name="Slide Number Placeholder 6"/>
          <p:cNvSpPr>
            <a:spLocks noGrp="1"/>
          </p:cNvSpPr>
          <p:nvPr>
            <p:ph type="sldNum" sz="quarter" idx="12"/>
          </p:nvPr>
        </p:nvSpPr>
        <p:spPr/>
        <p:txBody>
          <a:bodyPr/>
          <a:lstStyle/>
          <a:p>
            <a:fld id="{6BFDEA4C-89A7-439A-B75B-C919C7F639B4}"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3946741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tx1"/>
                </a:solidFill>
              </a:defRPr>
            </a:lvl1pPr>
            <a:lvl2pPr>
              <a:defRPr sz="2000"/>
            </a:lvl2pPr>
            <a:lvl3pPr>
              <a:defRPr sz="1800"/>
            </a:lvl3pPr>
            <a:lvl4pPr>
              <a:defRPr sz="18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A90DF66D-7345-4F19-BF7B-E480E373C532}" type="datetime1">
              <a:rPr lang="en-GB" smtClean="0">
                <a:solidFill>
                  <a:srgbClr val="000000">
                    <a:tint val="75000"/>
                  </a:srgbClr>
                </a:solidFill>
              </a:rPr>
              <a:pPr/>
              <a:t>3.12.12</a:t>
            </a:fld>
            <a:endParaRPr lang="en-GB">
              <a:solidFill>
                <a:srgbClr val="000000">
                  <a:tint val="75000"/>
                </a:srgbClr>
              </a:solidFill>
            </a:endParaRPr>
          </a:p>
        </p:txBody>
      </p:sp>
      <p:sp>
        <p:nvSpPr>
          <p:cNvPr id="5" name="Footer Placeholder 4"/>
          <p:cNvSpPr>
            <a:spLocks noGrp="1"/>
          </p:cNvSpPr>
          <p:nvPr>
            <p:ph type="ftr" sz="quarter" idx="11"/>
          </p:nvPr>
        </p:nvSpPr>
        <p:spPr>
          <a:xfrm>
            <a:off x="1676400" y="6553201"/>
            <a:ext cx="6477000" cy="152399"/>
          </a:xfrm>
        </p:spPr>
        <p:txBody>
          <a:bodyPr/>
          <a:lstStyle>
            <a:lvl1pPr>
              <a:defRPr/>
            </a:lvl1pPr>
          </a:lstStyle>
          <a:p>
            <a:r>
              <a:rPr lang="en-US" smtClean="0"/>
              <a:t>LHC Morning Meeting - G. Arduini</a:t>
            </a:r>
            <a:endParaRPr lang="en-GB" dirty="0"/>
          </a:p>
        </p:txBody>
      </p:sp>
      <p:sp>
        <p:nvSpPr>
          <p:cNvPr id="6" name="Slide Number Placeholder 5"/>
          <p:cNvSpPr>
            <a:spLocks noGrp="1"/>
          </p:cNvSpPr>
          <p:nvPr>
            <p:ph type="sldNum" sz="quarter" idx="12"/>
          </p:nvPr>
        </p:nvSpPr>
        <p:spPr/>
        <p:txBody>
          <a:bodyPr/>
          <a:lstStyle>
            <a:lvl1pPr>
              <a:defRPr/>
            </a:lvl1pPr>
          </a:lstStyle>
          <a:p>
            <a:fld id="{B2ED15F2-B5DC-4D70-8B9E-4287CA2479A2}" type="slidenum">
              <a:rPr lang="en-GB">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29368814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2 Content and Text">
    <p:spTree>
      <p:nvGrpSpPr>
        <p:cNvPr id="1" name=""/>
        <p:cNvGrpSpPr/>
        <p:nvPr/>
      </p:nvGrpSpPr>
      <p:grpSpPr>
        <a:xfrm>
          <a:off x="0" y="0"/>
          <a:ext cx="0" cy="0"/>
          <a:chOff x="0" y="0"/>
          <a:chExt cx="0" cy="0"/>
        </a:xfrm>
      </p:grpSpPr>
      <p:sp>
        <p:nvSpPr>
          <p:cNvPr id="5" name="Text Placeholder 4"/>
          <p:cNvSpPr>
            <a:spLocks noGrp="1"/>
          </p:cNvSpPr>
          <p:nvPr>
            <p:ph type="body" sz="half" idx="3"/>
          </p:nvPr>
        </p:nvSpPr>
        <p:spPr>
          <a:xfrm>
            <a:off x="4648200" y="990600"/>
            <a:ext cx="42672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Title 8"/>
          <p:cNvSpPr>
            <a:spLocks noGrp="1"/>
          </p:cNvSpPr>
          <p:nvPr>
            <p:ph type="title"/>
          </p:nvPr>
        </p:nvSpPr>
        <p:spPr/>
        <p:txBody>
          <a:bodyPr/>
          <a:lstStyle/>
          <a:p>
            <a:r>
              <a:rPr lang="en-US" smtClean="0"/>
              <a:t>Click to edit Master title style</a:t>
            </a:r>
            <a:endParaRPr lang="en-GB"/>
          </a:p>
        </p:txBody>
      </p:sp>
      <p:sp>
        <p:nvSpPr>
          <p:cNvPr id="6" name="Text Placeholder 4"/>
          <p:cNvSpPr>
            <a:spLocks noGrp="1"/>
          </p:cNvSpPr>
          <p:nvPr>
            <p:ph type="body" sz="half" idx="10"/>
          </p:nvPr>
        </p:nvSpPr>
        <p:spPr>
          <a:xfrm>
            <a:off x="152400" y="990600"/>
            <a:ext cx="42672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8014285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13D9F3A-93B8-48DB-9398-496332835840}" type="datetimeFigureOut">
              <a:rPr lang="en-GB" smtClean="0">
                <a:solidFill>
                  <a:prstClr val="black">
                    <a:tint val="75000"/>
                  </a:prstClr>
                </a:solidFill>
              </a:rPr>
              <a:pPr/>
              <a:t>3.12.12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BBBDAE6-1E30-41E2-AA50-3A1D23ADBC5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048281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13D9F3A-93B8-48DB-9398-496332835840}" type="datetimeFigureOut">
              <a:rPr lang="en-GB" smtClean="0">
                <a:solidFill>
                  <a:prstClr val="black">
                    <a:tint val="75000"/>
                  </a:prstClr>
                </a:solidFill>
              </a:rPr>
              <a:pPr/>
              <a:t>3.12.12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BBBDAE6-1E30-41E2-AA50-3A1D23ADBC5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943317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3D9F3A-93B8-48DB-9398-496332835840}" type="datetimeFigureOut">
              <a:rPr lang="en-GB" smtClean="0">
                <a:solidFill>
                  <a:prstClr val="black">
                    <a:tint val="75000"/>
                  </a:prstClr>
                </a:solidFill>
              </a:rPr>
              <a:pPr/>
              <a:t>3.12.12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BBBDAE6-1E30-41E2-AA50-3A1D23ADBC5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225083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13D9F3A-93B8-48DB-9398-496332835840}" type="datetimeFigureOut">
              <a:rPr lang="en-GB" smtClean="0">
                <a:solidFill>
                  <a:prstClr val="black">
                    <a:tint val="75000"/>
                  </a:prstClr>
                </a:solidFill>
              </a:rPr>
              <a:pPr/>
              <a:t>3.12.12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BBBDAE6-1E30-41E2-AA50-3A1D23ADBC5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420248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13D9F3A-93B8-48DB-9398-496332835840}" type="datetimeFigureOut">
              <a:rPr lang="en-GB" smtClean="0">
                <a:solidFill>
                  <a:prstClr val="black">
                    <a:tint val="75000"/>
                  </a:prstClr>
                </a:solidFill>
              </a:rPr>
              <a:pPr/>
              <a:t>3.12.12</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9BBBDAE6-1E30-41E2-AA50-3A1D23ADBC5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876227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13D9F3A-93B8-48DB-9398-496332835840}" type="datetimeFigureOut">
              <a:rPr lang="en-GB" smtClean="0">
                <a:solidFill>
                  <a:prstClr val="black">
                    <a:tint val="75000"/>
                  </a:prstClr>
                </a:solidFill>
              </a:rPr>
              <a:pPr/>
              <a:t>3.12.12</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9BBBDAE6-1E30-41E2-AA50-3A1D23ADBC5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890909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3D9F3A-93B8-48DB-9398-496332835840}" type="datetimeFigureOut">
              <a:rPr lang="en-GB" smtClean="0">
                <a:solidFill>
                  <a:prstClr val="black">
                    <a:tint val="75000"/>
                  </a:prstClr>
                </a:solidFill>
              </a:rPr>
              <a:pPr/>
              <a:t>3.12.12</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9BBBDAE6-1E30-41E2-AA50-3A1D23ADBC5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24958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3D9F3A-93B8-48DB-9398-496332835840}" type="datetimeFigureOut">
              <a:rPr lang="en-GB" smtClean="0">
                <a:solidFill>
                  <a:prstClr val="black">
                    <a:tint val="75000"/>
                  </a:prstClr>
                </a:solidFill>
              </a:rPr>
              <a:pPr/>
              <a:t>3.12.12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BBBDAE6-1E30-41E2-AA50-3A1D23ADBC5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59494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3D9F3A-93B8-48DB-9398-496332835840}" type="datetimeFigureOut">
              <a:rPr lang="en-GB" smtClean="0">
                <a:solidFill>
                  <a:prstClr val="black">
                    <a:tint val="75000"/>
                  </a:prstClr>
                </a:solidFill>
              </a:rPr>
              <a:pPr/>
              <a:t>3.12.12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BBBDAE6-1E30-41E2-AA50-3A1D23ADBC5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516850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13D9F3A-93B8-48DB-9398-496332835840}" type="datetimeFigureOut">
              <a:rPr lang="en-GB" smtClean="0">
                <a:solidFill>
                  <a:prstClr val="black">
                    <a:tint val="75000"/>
                  </a:prstClr>
                </a:solidFill>
              </a:rPr>
              <a:pPr/>
              <a:t>3.12.12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BBBDAE6-1E30-41E2-AA50-3A1D23ADBC5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139664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13D9F3A-93B8-48DB-9398-496332835840}" type="datetimeFigureOut">
              <a:rPr lang="en-GB" smtClean="0">
                <a:solidFill>
                  <a:prstClr val="black">
                    <a:tint val="75000"/>
                  </a:prstClr>
                </a:solidFill>
              </a:rPr>
              <a:pPr/>
              <a:t>3.12.12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BBBDAE6-1E30-41E2-AA50-3A1D23ADBC5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5450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553200"/>
            <a:ext cx="2133600" cy="168275"/>
          </a:xfrm>
          <a:prstGeom prst="rect">
            <a:avLst/>
          </a:prstGeom>
        </p:spPr>
        <p:txBody>
          <a:bodyPr/>
          <a:lstStyle>
            <a:lvl1pPr>
              <a:defRPr/>
            </a:lvl1pPr>
          </a:lstStyle>
          <a:p>
            <a:fld id="{A90DF66D-7345-4F19-BF7B-E480E373C532}" type="datetime1">
              <a:rPr lang="en-GB" smtClean="0"/>
              <a:t>3.12.12</a:t>
            </a:fld>
            <a:endParaRPr lang="en-GB"/>
          </a:p>
        </p:txBody>
      </p:sp>
      <p:sp>
        <p:nvSpPr>
          <p:cNvPr id="5" name="Footer Placeholder 4"/>
          <p:cNvSpPr>
            <a:spLocks noGrp="1"/>
          </p:cNvSpPr>
          <p:nvPr>
            <p:ph type="ftr" sz="quarter" idx="11"/>
          </p:nvPr>
        </p:nvSpPr>
        <p:spPr>
          <a:xfrm>
            <a:off x="1676400" y="6553201"/>
            <a:ext cx="6477000" cy="152399"/>
          </a:xfrm>
          <a:prstGeom prst="rect">
            <a:avLst/>
          </a:prstGeom>
        </p:spPr>
        <p:txBody>
          <a:bodyPr/>
          <a:lstStyle>
            <a:lvl1pPr>
              <a:defRPr/>
            </a:lvl1pPr>
          </a:lstStyle>
          <a:p>
            <a:r>
              <a:rPr lang="en-US" smtClean="0"/>
              <a:t>LHC Morning Meeting - G. Arduini</a:t>
            </a:r>
            <a:endParaRPr lang="en-GB" dirty="0"/>
          </a:p>
        </p:txBody>
      </p:sp>
      <p:sp>
        <p:nvSpPr>
          <p:cNvPr id="6" name="Slide Number Placeholder 5"/>
          <p:cNvSpPr>
            <a:spLocks noGrp="1"/>
          </p:cNvSpPr>
          <p:nvPr>
            <p:ph type="sldNum" sz="quarter" idx="12"/>
          </p:nvPr>
        </p:nvSpPr>
        <p:spPr>
          <a:xfrm>
            <a:off x="6553200" y="6553200"/>
            <a:ext cx="2133600" cy="168275"/>
          </a:xfrm>
          <a:prstGeom prst="rect">
            <a:avLst/>
          </a:prstGeom>
        </p:spPr>
        <p:txBody>
          <a:bodyPr/>
          <a:lstStyle>
            <a:lvl1pPr>
              <a:defRPr/>
            </a:lvl1pPr>
          </a:lstStyle>
          <a:p>
            <a:fld id="{B2ED15F2-B5DC-4D70-8B9E-4287CA2479A2}" type="slidenum">
              <a:rPr lang="en-GB"/>
              <a:pPr/>
              <a:t>‹#›</a:t>
            </a:fld>
            <a:endParaRPr lang="en-GB"/>
          </a:p>
        </p:txBody>
      </p:sp>
    </p:spTree>
    <p:extLst>
      <p:ext uri="{BB962C8B-B14F-4D97-AF65-F5344CB8AC3E}">
        <p14:creationId xmlns:p14="http://schemas.microsoft.com/office/powerpoint/2010/main" val="2122815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Text Box 22"/>
          <p:cNvSpPr txBox="1">
            <a:spLocks noChangeArrowheads="1"/>
          </p:cNvSpPr>
          <p:nvPr userDrawn="1"/>
        </p:nvSpPr>
        <p:spPr bwMode="auto">
          <a:xfrm>
            <a:off x="8039100" y="6507163"/>
            <a:ext cx="1054100" cy="336550"/>
          </a:xfrm>
          <a:prstGeom prst="rect">
            <a:avLst/>
          </a:prstGeom>
          <a:noFill/>
          <a:ln w="9525">
            <a:noFill/>
            <a:miter lim="800000"/>
            <a:headEnd/>
            <a:tailEnd/>
          </a:ln>
          <a:effectLst/>
        </p:spPr>
        <p:txBody>
          <a:bodyPr>
            <a:spAutoFit/>
          </a:bodyPr>
          <a:lstStyle/>
          <a:p>
            <a:pPr algn="r">
              <a:spcBef>
                <a:spcPct val="50000"/>
              </a:spcBef>
              <a:defRPr/>
            </a:pPr>
            <a:fld id="{97089497-6043-4A13-B4D8-5E09838C7E08}" type="slidenum">
              <a:rPr lang="en-US" sz="1600">
                <a:solidFill>
                  <a:srgbClr val="000000"/>
                </a:solidFill>
              </a:rPr>
              <a:pPr algn="r">
                <a:spcBef>
                  <a:spcPct val="50000"/>
                </a:spcBef>
                <a:defRPr/>
              </a:pPr>
              <a:t>‹#›</a:t>
            </a:fld>
            <a:endParaRPr lang="en-US" sz="1600" dirty="0">
              <a:solidFill>
                <a:srgbClr val="000000"/>
              </a:solidFill>
            </a:endParaRPr>
          </a:p>
        </p:txBody>
      </p:sp>
      <p:sp>
        <p:nvSpPr>
          <p:cNvPr id="8" name="Line 21"/>
          <p:cNvSpPr>
            <a:spLocks noChangeShapeType="1"/>
          </p:cNvSpPr>
          <p:nvPr userDrawn="1"/>
        </p:nvSpPr>
        <p:spPr bwMode="auto">
          <a:xfrm>
            <a:off x="468313" y="6499225"/>
            <a:ext cx="8229600" cy="0"/>
          </a:xfrm>
          <a:prstGeom prst="line">
            <a:avLst/>
          </a:prstGeom>
          <a:noFill/>
          <a:ln w="19050">
            <a:solidFill>
              <a:srgbClr val="003399"/>
            </a:solidFill>
            <a:round/>
            <a:headEnd/>
            <a:tailEnd/>
          </a:ln>
          <a:effectLst/>
        </p:spPr>
        <p:txBody>
          <a:bodyPr/>
          <a:lstStyle/>
          <a:p>
            <a:pPr>
              <a:defRPr/>
            </a:pPr>
            <a:endParaRPr lang="en-US" dirty="0">
              <a:solidFill>
                <a:srgbClr val="000000"/>
              </a:solidFill>
            </a:endParaRPr>
          </a:p>
        </p:txBody>
      </p:sp>
      <p:sp>
        <p:nvSpPr>
          <p:cNvPr id="266242" name="Rectangle 2"/>
          <p:cNvSpPr>
            <a:spLocks noGrp="1" noChangeArrowheads="1"/>
          </p:cNvSpPr>
          <p:nvPr>
            <p:ph type="subTitle" idx="1"/>
          </p:nvPr>
        </p:nvSpPr>
        <p:spPr>
          <a:xfrm>
            <a:off x="1352550" y="3505200"/>
            <a:ext cx="6400800" cy="2324100"/>
          </a:xfrm>
        </p:spPr>
        <p:txBody>
          <a:bodyPr/>
          <a:lstStyle>
            <a:lvl1pPr>
              <a:defRPr>
                <a:solidFill>
                  <a:schemeClr val="tx1"/>
                </a:solidFill>
              </a:defRPr>
            </a:lvl1pPr>
            <a:lvl2pPr lvl="1">
              <a:defRPr/>
            </a:lvl2pPr>
            <a:lvl3pPr lvl="2">
              <a:defRPr/>
            </a:lvl3pPr>
            <a:lvl4pPr lvl="3">
              <a:defRPr/>
            </a:lvl4pPr>
            <a:lvl5pPr lvl="4">
              <a:defRPr/>
            </a:lvl5pPr>
          </a:lstStyle>
          <a:p>
            <a:r>
              <a:rPr lang="de-CH"/>
              <a:t>Text Level 1 20 Pt. </a:t>
            </a:r>
          </a:p>
          <a:p>
            <a:pPr lvl="1"/>
            <a:r>
              <a:rPr lang="de-CH"/>
              <a:t>Text Level 2 18 Pt.</a:t>
            </a:r>
          </a:p>
          <a:p>
            <a:pPr lvl="2"/>
            <a:r>
              <a:rPr lang="de-CH"/>
              <a:t>Text Level 3 16 Pt.</a:t>
            </a:r>
          </a:p>
          <a:p>
            <a:pPr lvl="3"/>
            <a:r>
              <a:rPr lang="de-CH"/>
              <a:t>Text Level 4 14 Pt.</a:t>
            </a:r>
          </a:p>
          <a:p>
            <a:pPr lvl="4"/>
            <a:r>
              <a:rPr lang="de-CH"/>
              <a:t>Text Level 5 14 Pt.</a:t>
            </a:r>
            <a:endParaRPr lang="en-US"/>
          </a:p>
        </p:txBody>
      </p:sp>
      <p:sp>
        <p:nvSpPr>
          <p:cNvPr id="266246" name="Rectangle 6"/>
          <p:cNvSpPr>
            <a:spLocks noGrp="1" noChangeArrowheads="1"/>
          </p:cNvSpPr>
          <p:nvPr>
            <p:ph type="ctrTitle"/>
          </p:nvPr>
        </p:nvSpPr>
        <p:spPr>
          <a:xfrm>
            <a:off x="685800" y="2019300"/>
            <a:ext cx="7772400" cy="1143000"/>
          </a:xfrm>
        </p:spPr>
        <p:txBody>
          <a:bodyPr/>
          <a:lstStyle>
            <a:lvl1pPr>
              <a:defRPr/>
            </a:lvl1pPr>
          </a:lstStyle>
          <a:p>
            <a:r>
              <a:rPr lang="en-US"/>
              <a:t>Click to edit Master title style</a:t>
            </a:r>
          </a:p>
        </p:txBody>
      </p:sp>
    </p:spTree>
    <p:extLst>
      <p:ext uri="{BB962C8B-B14F-4D97-AF65-F5344CB8AC3E}">
        <p14:creationId xmlns:p14="http://schemas.microsoft.com/office/powerpoint/2010/main" val="3469330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tx1"/>
                </a:solidFill>
              </a:defRPr>
            </a:lvl1pPr>
            <a:lvl2pPr>
              <a:defRPr sz="2000"/>
            </a:lvl2pPr>
            <a:lvl3pPr>
              <a:defRPr sz="1800"/>
            </a:lvl3pPr>
            <a:lvl4pPr>
              <a:defRPr sz="18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21314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79854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36375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slideLayout" Target="../slideLayouts/slideLayout18.xml"/><Relationship Id="rId7"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5.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785813"/>
            <a:ext cx="8229600" cy="56372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CH" dirty="0" smtClean="0"/>
              <a:t>Text Level 1 20 </a:t>
            </a:r>
            <a:r>
              <a:rPr lang="de-CH" dirty="0" err="1" smtClean="0"/>
              <a:t>Pt</a:t>
            </a:r>
            <a:r>
              <a:rPr lang="de-CH" dirty="0" smtClean="0"/>
              <a:t>. </a:t>
            </a:r>
          </a:p>
          <a:p>
            <a:pPr lvl="1"/>
            <a:r>
              <a:rPr lang="de-CH" dirty="0" smtClean="0"/>
              <a:t>Text Level 2 18 </a:t>
            </a:r>
            <a:r>
              <a:rPr lang="de-CH" dirty="0" err="1" smtClean="0"/>
              <a:t>Pt</a:t>
            </a:r>
            <a:r>
              <a:rPr lang="de-CH" dirty="0" smtClean="0"/>
              <a:t>.</a:t>
            </a:r>
          </a:p>
          <a:p>
            <a:pPr lvl="2"/>
            <a:r>
              <a:rPr lang="de-CH" dirty="0" smtClean="0"/>
              <a:t>Text Level 3 16 </a:t>
            </a:r>
            <a:r>
              <a:rPr lang="de-CH" dirty="0" err="1" smtClean="0"/>
              <a:t>Pt</a:t>
            </a:r>
            <a:r>
              <a:rPr lang="de-CH" dirty="0" smtClean="0"/>
              <a:t>.</a:t>
            </a:r>
          </a:p>
          <a:p>
            <a:pPr lvl="3"/>
            <a:r>
              <a:rPr lang="de-CH" dirty="0" smtClean="0"/>
              <a:t>Text Level 4 14 </a:t>
            </a:r>
            <a:r>
              <a:rPr lang="de-CH" dirty="0" err="1" smtClean="0"/>
              <a:t>Pt</a:t>
            </a:r>
            <a:r>
              <a:rPr lang="de-CH" dirty="0" smtClean="0"/>
              <a:t>.</a:t>
            </a:r>
          </a:p>
          <a:p>
            <a:pPr lvl="4"/>
            <a:r>
              <a:rPr lang="de-CH" dirty="0" smtClean="0"/>
              <a:t>Text Level 5 14 </a:t>
            </a:r>
            <a:r>
              <a:rPr lang="de-CH" dirty="0" err="1" smtClean="0"/>
              <a:t>Pt</a:t>
            </a:r>
            <a:r>
              <a:rPr lang="de-CH" dirty="0" smtClean="0"/>
              <a:t>.</a:t>
            </a:r>
            <a:endParaRPr lang="en-US" dirty="0" smtClean="0"/>
          </a:p>
        </p:txBody>
      </p:sp>
      <p:sp>
        <p:nvSpPr>
          <p:cNvPr id="1035" name="Text Box 11"/>
          <p:cNvSpPr txBox="1">
            <a:spLocks noChangeArrowheads="1"/>
          </p:cNvSpPr>
          <p:nvPr/>
        </p:nvSpPr>
        <p:spPr bwMode="auto">
          <a:xfrm>
            <a:off x="2209800" y="6556375"/>
            <a:ext cx="4648200" cy="292388"/>
          </a:xfrm>
          <a:prstGeom prst="rect">
            <a:avLst/>
          </a:prstGeom>
          <a:noFill/>
          <a:ln w="9525">
            <a:noFill/>
            <a:miter lim="800000"/>
            <a:headEnd/>
            <a:tailEnd/>
          </a:ln>
          <a:effectLst/>
        </p:spPr>
        <p:txBody>
          <a:bodyPr>
            <a:spAutoFit/>
          </a:bodyPr>
          <a:lstStyle/>
          <a:p>
            <a:pPr algn="ctr">
              <a:defRPr/>
            </a:pPr>
            <a:r>
              <a:rPr lang="en-US" sz="1300" dirty="0" smtClean="0"/>
              <a:t>2012-12-2</a:t>
            </a:r>
          </a:p>
        </p:txBody>
      </p:sp>
      <p:sp>
        <p:nvSpPr>
          <p:cNvPr id="1040" name="Text Box 16"/>
          <p:cNvSpPr txBox="1">
            <a:spLocks noChangeArrowheads="1"/>
          </p:cNvSpPr>
          <p:nvPr/>
        </p:nvSpPr>
        <p:spPr bwMode="auto">
          <a:xfrm>
            <a:off x="381000" y="6542088"/>
            <a:ext cx="3386138" cy="292388"/>
          </a:xfrm>
          <a:prstGeom prst="rect">
            <a:avLst/>
          </a:prstGeom>
          <a:noFill/>
          <a:ln w="9525">
            <a:noFill/>
            <a:miter lim="800000"/>
            <a:headEnd/>
            <a:tailEnd/>
          </a:ln>
          <a:effectLst/>
        </p:spPr>
        <p:txBody>
          <a:bodyPr>
            <a:spAutoFit/>
          </a:bodyPr>
          <a:lstStyle/>
          <a:p>
            <a:pPr>
              <a:spcBef>
                <a:spcPct val="50000"/>
              </a:spcBef>
              <a:defRPr/>
            </a:pPr>
            <a:r>
              <a:rPr lang="en-US" sz="1300" dirty="0" smtClean="0"/>
              <a:t>8:30</a:t>
            </a:r>
            <a:r>
              <a:rPr lang="en-US" sz="1300" baseline="0" dirty="0" smtClean="0"/>
              <a:t> meeting</a:t>
            </a:r>
            <a:endParaRPr lang="en-US" sz="1300" dirty="0"/>
          </a:p>
        </p:txBody>
      </p:sp>
      <p:sp>
        <p:nvSpPr>
          <p:cNvPr id="1042" name="Text Box 18"/>
          <p:cNvSpPr txBox="1">
            <a:spLocks noChangeArrowheads="1"/>
          </p:cNvSpPr>
          <p:nvPr/>
        </p:nvSpPr>
        <p:spPr bwMode="auto">
          <a:xfrm>
            <a:off x="5727700" y="6542088"/>
            <a:ext cx="2667000" cy="290512"/>
          </a:xfrm>
          <a:prstGeom prst="rect">
            <a:avLst/>
          </a:prstGeom>
          <a:noFill/>
          <a:ln w="9525">
            <a:noFill/>
            <a:miter lim="800000"/>
            <a:headEnd/>
            <a:tailEnd/>
          </a:ln>
          <a:effectLst/>
        </p:spPr>
        <p:txBody>
          <a:bodyPr>
            <a:spAutoFit/>
          </a:bodyPr>
          <a:lstStyle/>
          <a:p>
            <a:pPr algn="r">
              <a:spcBef>
                <a:spcPct val="50000"/>
              </a:spcBef>
              <a:defRPr/>
            </a:pPr>
            <a:r>
              <a:rPr lang="en-US" sz="1300" dirty="0" smtClean="0"/>
              <a:t>EBH</a:t>
            </a:r>
            <a:endParaRPr lang="en-US" sz="1300" dirty="0"/>
          </a:p>
        </p:txBody>
      </p:sp>
      <p:sp>
        <p:nvSpPr>
          <p:cNvPr id="1030" name="Rectangle 19"/>
          <p:cNvSpPr>
            <a:spLocks noGrp="1" noChangeArrowheads="1"/>
          </p:cNvSpPr>
          <p:nvPr>
            <p:ph type="title"/>
          </p:nvPr>
        </p:nvSpPr>
        <p:spPr bwMode="auto">
          <a:xfrm>
            <a:off x="463550" y="79375"/>
            <a:ext cx="8218488" cy="6223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45" name="Line 21"/>
          <p:cNvSpPr>
            <a:spLocks noChangeShapeType="1"/>
          </p:cNvSpPr>
          <p:nvPr/>
        </p:nvSpPr>
        <p:spPr bwMode="auto">
          <a:xfrm>
            <a:off x="468313" y="6499225"/>
            <a:ext cx="8229600" cy="0"/>
          </a:xfrm>
          <a:prstGeom prst="line">
            <a:avLst/>
          </a:prstGeom>
          <a:noFill/>
          <a:ln w="19050">
            <a:solidFill>
              <a:srgbClr val="003399"/>
            </a:solidFill>
            <a:round/>
            <a:headEnd/>
            <a:tailEnd/>
          </a:ln>
          <a:effectLst/>
        </p:spPr>
        <p:txBody>
          <a:bodyPr/>
          <a:lstStyle/>
          <a:p>
            <a:pPr>
              <a:defRPr/>
            </a:pPr>
            <a:endParaRPr lang="en-US" dirty="0"/>
          </a:p>
        </p:txBody>
      </p:sp>
      <p:sp>
        <p:nvSpPr>
          <p:cNvPr id="1046" name="Text Box 22"/>
          <p:cNvSpPr txBox="1">
            <a:spLocks noChangeArrowheads="1"/>
          </p:cNvSpPr>
          <p:nvPr userDrawn="1"/>
        </p:nvSpPr>
        <p:spPr bwMode="auto">
          <a:xfrm>
            <a:off x="8039100" y="6507163"/>
            <a:ext cx="1054100" cy="336550"/>
          </a:xfrm>
          <a:prstGeom prst="rect">
            <a:avLst/>
          </a:prstGeom>
          <a:noFill/>
          <a:ln w="9525">
            <a:noFill/>
            <a:miter lim="800000"/>
            <a:headEnd/>
            <a:tailEnd/>
          </a:ln>
          <a:effectLst/>
        </p:spPr>
        <p:txBody>
          <a:bodyPr>
            <a:spAutoFit/>
          </a:bodyPr>
          <a:lstStyle/>
          <a:p>
            <a:pPr algn="r">
              <a:spcBef>
                <a:spcPct val="50000"/>
              </a:spcBef>
              <a:defRPr/>
            </a:pPr>
            <a:fld id="{D9D0EF41-8BD5-4BA3-B152-07B4757AE79F}" type="slidenum">
              <a:rPr lang="en-US" sz="1600"/>
              <a:pPr algn="r">
                <a:spcBef>
                  <a:spcPct val="50000"/>
                </a:spcBef>
                <a:defRPr/>
              </a:pPr>
              <a:t>‹#›</a:t>
            </a:fld>
            <a:endParaRPr lang="en-US" sz="1600" dirty="0"/>
          </a:p>
        </p:txBody>
      </p:sp>
      <p:sp>
        <p:nvSpPr>
          <p:cNvPr id="1047" name="Line 23"/>
          <p:cNvSpPr>
            <a:spLocks noChangeShapeType="1"/>
          </p:cNvSpPr>
          <p:nvPr userDrawn="1"/>
        </p:nvSpPr>
        <p:spPr bwMode="auto">
          <a:xfrm>
            <a:off x="458788" y="714375"/>
            <a:ext cx="8229600" cy="0"/>
          </a:xfrm>
          <a:prstGeom prst="line">
            <a:avLst/>
          </a:prstGeom>
          <a:noFill/>
          <a:ln w="19050">
            <a:solidFill>
              <a:srgbClr val="003399"/>
            </a:solidFill>
            <a:round/>
            <a:headEnd/>
            <a:tailEnd/>
          </a:ln>
          <a:effectLst/>
        </p:spPr>
        <p:txBody>
          <a:body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817" r:id="rId1"/>
    <p:sldLayoutId id="2147483814" r:id="rId2"/>
    <p:sldLayoutId id="2147483815" r:id="rId3"/>
    <p:sldLayoutId id="2147483816" r:id="rId4"/>
    <p:sldLayoutId id="2147483844" r:id="rId5"/>
  </p:sldLayoutIdLst>
  <p:txStyles>
    <p:titleStyle>
      <a:lvl1pPr algn="l" rtl="0" eaLnBrk="0" fontAlgn="base" hangingPunct="0">
        <a:spcBef>
          <a:spcPct val="0"/>
        </a:spcBef>
        <a:spcAft>
          <a:spcPct val="0"/>
        </a:spcAft>
        <a:defRPr sz="2400" b="1">
          <a:solidFill>
            <a:srgbClr val="003399"/>
          </a:solidFill>
          <a:latin typeface="+mj-lt"/>
          <a:ea typeface="+mj-ea"/>
          <a:cs typeface="+mj-cs"/>
        </a:defRPr>
      </a:lvl1pPr>
      <a:lvl2pPr algn="l" rtl="0" eaLnBrk="0" fontAlgn="base" hangingPunct="0">
        <a:spcBef>
          <a:spcPct val="0"/>
        </a:spcBef>
        <a:spcAft>
          <a:spcPct val="0"/>
        </a:spcAft>
        <a:defRPr sz="2400" b="1">
          <a:solidFill>
            <a:srgbClr val="003399"/>
          </a:solidFill>
          <a:latin typeface="Helvetica" pitchFamily="34" charset="0"/>
        </a:defRPr>
      </a:lvl2pPr>
      <a:lvl3pPr algn="l" rtl="0" eaLnBrk="0" fontAlgn="base" hangingPunct="0">
        <a:spcBef>
          <a:spcPct val="0"/>
        </a:spcBef>
        <a:spcAft>
          <a:spcPct val="0"/>
        </a:spcAft>
        <a:defRPr sz="2400" b="1">
          <a:solidFill>
            <a:srgbClr val="003399"/>
          </a:solidFill>
          <a:latin typeface="Helvetica" pitchFamily="34" charset="0"/>
        </a:defRPr>
      </a:lvl3pPr>
      <a:lvl4pPr algn="l" rtl="0" eaLnBrk="0" fontAlgn="base" hangingPunct="0">
        <a:spcBef>
          <a:spcPct val="0"/>
        </a:spcBef>
        <a:spcAft>
          <a:spcPct val="0"/>
        </a:spcAft>
        <a:defRPr sz="2400" b="1">
          <a:solidFill>
            <a:srgbClr val="003399"/>
          </a:solidFill>
          <a:latin typeface="Helvetica" pitchFamily="34" charset="0"/>
        </a:defRPr>
      </a:lvl4pPr>
      <a:lvl5pPr algn="l" rtl="0" eaLnBrk="0" fontAlgn="base" hangingPunct="0">
        <a:spcBef>
          <a:spcPct val="0"/>
        </a:spcBef>
        <a:spcAft>
          <a:spcPct val="0"/>
        </a:spcAft>
        <a:defRPr sz="2400" b="1">
          <a:solidFill>
            <a:srgbClr val="003399"/>
          </a:solidFill>
          <a:latin typeface="Helvetica" pitchFamily="34" charset="0"/>
        </a:defRPr>
      </a:lvl5pPr>
      <a:lvl6pPr marL="457200" algn="l" rtl="0" eaLnBrk="0" fontAlgn="base" hangingPunct="0">
        <a:spcBef>
          <a:spcPct val="0"/>
        </a:spcBef>
        <a:spcAft>
          <a:spcPct val="0"/>
        </a:spcAft>
        <a:defRPr sz="2400" b="1">
          <a:solidFill>
            <a:srgbClr val="003399"/>
          </a:solidFill>
          <a:latin typeface="Helvetica" pitchFamily="34" charset="0"/>
        </a:defRPr>
      </a:lvl6pPr>
      <a:lvl7pPr marL="914400" algn="l" rtl="0" eaLnBrk="0" fontAlgn="base" hangingPunct="0">
        <a:spcBef>
          <a:spcPct val="0"/>
        </a:spcBef>
        <a:spcAft>
          <a:spcPct val="0"/>
        </a:spcAft>
        <a:defRPr sz="2400" b="1">
          <a:solidFill>
            <a:srgbClr val="003399"/>
          </a:solidFill>
          <a:latin typeface="Helvetica" pitchFamily="34" charset="0"/>
        </a:defRPr>
      </a:lvl7pPr>
      <a:lvl8pPr marL="1371600" algn="l" rtl="0" eaLnBrk="0" fontAlgn="base" hangingPunct="0">
        <a:spcBef>
          <a:spcPct val="0"/>
        </a:spcBef>
        <a:spcAft>
          <a:spcPct val="0"/>
        </a:spcAft>
        <a:defRPr sz="2400" b="1">
          <a:solidFill>
            <a:srgbClr val="003399"/>
          </a:solidFill>
          <a:latin typeface="Helvetica" pitchFamily="34" charset="0"/>
        </a:defRPr>
      </a:lvl8pPr>
      <a:lvl9pPr marL="1828800" algn="l" rtl="0" eaLnBrk="0" fontAlgn="base" hangingPunct="0">
        <a:spcBef>
          <a:spcPct val="0"/>
        </a:spcBef>
        <a:spcAft>
          <a:spcPct val="0"/>
        </a:spcAft>
        <a:defRPr sz="2400" b="1">
          <a:solidFill>
            <a:srgbClr val="003399"/>
          </a:solidFill>
          <a:latin typeface="Helvetica" pitchFamily="34" charset="0"/>
        </a:defRPr>
      </a:lvl9pPr>
    </p:titleStyle>
    <p:bodyStyle>
      <a:lvl1pPr marL="228600" indent="-228600" algn="l" rtl="0" eaLnBrk="0" fontAlgn="base" hangingPunct="0">
        <a:spcBef>
          <a:spcPct val="20000"/>
        </a:spcBef>
        <a:spcAft>
          <a:spcPct val="0"/>
        </a:spcAft>
        <a:buFont typeface="Wingdings" pitchFamily="2" charset="2"/>
        <a:buChar char="§"/>
        <a:defRPr sz="2000">
          <a:solidFill>
            <a:srgbClr val="003399"/>
          </a:solidFill>
          <a:latin typeface="+mn-lt"/>
          <a:ea typeface="+mn-ea"/>
          <a:cs typeface="+mn-cs"/>
        </a:defRPr>
      </a:lvl1pPr>
      <a:lvl2pPr marL="565150" indent="-222250" algn="l" rtl="0" eaLnBrk="0" fontAlgn="base" hangingPunct="0">
        <a:spcBef>
          <a:spcPct val="20000"/>
        </a:spcBef>
        <a:spcAft>
          <a:spcPct val="0"/>
        </a:spcAft>
        <a:buClr>
          <a:schemeClr val="tx1"/>
        </a:buClr>
        <a:buFont typeface="Wingdings" pitchFamily="2" charset="2"/>
        <a:buChar char="§"/>
        <a:defRPr sz="2800">
          <a:solidFill>
            <a:schemeClr val="tx1"/>
          </a:solidFill>
          <a:latin typeface="+mn-lt"/>
        </a:defRPr>
      </a:lvl2pPr>
      <a:lvl3pPr marL="906463" indent="-222250" algn="l" rtl="0" eaLnBrk="0" fontAlgn="base" hangingPunct="0">
        <a:spcBef>
          <a:spcPct val="20000"/>
        </a:spcBef>
        <a:spcAft>
          <a:spcPct val="0"/>
        </a:spcAft>
        <a:buClr>
          <a:schemeClr val="tx1"/>
        </a:buClr>
        <a:buFont typeface="Wingdings" pitchFamily="2" charset="2"/>
        <a:buChar char="§"/>
        <a:defRPr sz="1600">
          <a:solidFill>
            <a:schemeClr val="tx1"/>
          </a:solidFill>
          <a:latin typeface="+mn-lt"/>
        </a:defRPr>
      </a:lvl3pPr>
      <a:lvl4pPr marL="1249363" indent="-228600" algn="l" rtl="0" eaLnBrk="0" fontAlgn="base" hangingPunct="0">
        <a:spcBef>
          <a:spcPct val="20000"/>
        </a:spcBef>
        <a:spcAft>
          <a:spcPct val="0"/>
        </a:spcAft>
        <a:buClr>
          <a:schemeClr val="tx1"/>
        </a:buClr>
        <a:buFont typeface="Wingdings" pitchFamily="2" charset="2"/>
        <a:buChar char="§"/>
        <a:defRPr sz="1400">
          <a:solidFill>
            <a:schemeClr val="tx1"/>
          </a:solidFill>
          <a:latin typeface="+mn-lt"/>
        </a:defRPr>
      </a:lvl4pPr>
      <a:lvl5pPr marL="1601788" indent="-228600" algn="l" rtl="0" eaLnBrk="0" fontAlgn="base" hangingPunct="0">
        <a:spcBef>
          <a:spcPct val="20000"/>
        </a:spcBef>
        <a:spcAft>
          <a:spcPct val="0"/>
        </a:spcAft>
        <a:buClr>
          <a:schemeClr val="tx1"/>
        </a:buClr>
        <a:buFont typeface="Wingdings" pitchFamily="2" charset="2"/>
        <a:buChar char="§"/>
        <a:defRPr sz="1400">
          <a:solidFill>
            <a:schemeClr val="tx1"/>
          </a:solidFill>
          <a:latin typeface="+mn-lt"/>
        </a:defRPr>
      </a:lvl5pPr>
      <a:lvl6pPr marL="2058988" indent="-228600" algn="l" rtl="0" eaLnBrk="0" fontAlgn="base" hangingPunct="0">
        <a:spcBef>
          <a:spcPct val="20000"/>
        </a:spcBef>
        <a:spcAft>
          <a:spcPct val="0"/>
        </a:spcAft>
        <a:buClr>
          <a:schemeClr val="tx1"/>
        </a:buClr>
        <a:buFont typeface="Wingdings" pitchFamily="2" charset="2"/>
        <a:buChar char="§"/>
        <a:defRPr sz="1400">
          <a:solidFill>
            <a:schemeClr val="tx1"/>
          </a:solidFill>
          <a:latin typeface="+mn-lt"/>
        </a:defRPr>
      </a:lvl6pPr>
      <a:lvl7pPr marL="2516188" indent="-228600" algn="l" rtl="0" eaLnBrk="0" fontAlgn="base" hangingPunct="0">
        <a:spcBef>
          <a:spcPct val="20000"/>
        </a:spcBef>
        <a:spcAft>
          <a:spcPct val="0"/>
        </a:spcAft>
        <a:buClr>
          <a:schemeClr val="tx1"/>
        </a:buClr>
        <a:buFont typeface="Wingdings" pitchFamily="2" charset="2"/>
        <a:buChar char="§"/>
        <a:defRPr sz="1400">
          <a:solidFill>
            <a:schemeClr val="tx1"/>
          </a:solidFill>
          <a:latin typeface="+mn-lt"/>
        </a:defRPr>
      </a:lvl7pPr>
      <a:lvl8pPr marL="2973388" indent="-228600" algn="l" rtl="0" eaLnBrk="0" fontAlgn="base" hangingPunct="0">
        <a:spcBef>
          <a:spcPct val="20000"/>
        </a:spcBef>
        <a:spcAft>
          <a:spcPct val="0"/>
        </a:spcAft>
        <a:buClr>
          <a:schemeClr val="tx1"/>
        </a:buClr>
        <a:buFont typeface="Wingdings" pitchFamily="2" charset="2"/>
        <a:buChar char="§"/>
        <a:defRPr sz="1400">
          <a:solidFill>
            <a:schemeClr val="tx1"/>
          </a:solidFill>
          <a:latin typeface="+mn-lt"/>
        </a:defRPr>
      </a:lvl8pPr>
      <a:lvl9pPr marL="3430588" indent="-228600" algn="l" rtl="0" eaLnBrk="0" fontAlgn="base" hangingPunct="0">
        <a:spcBef>
          <a:spcPct val="20000"/>
        </a:spcBef>
        <a:spcAft>
          <a:spcPct val="0"/>
        </a:spcAft>
        <a:buClr>
          <a:schemeClr val="tx1"/>
        </a:buClr>
        <a:buFont typeface="Wingdings" pitchFamily="2" charset="2"/>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785813"/>
            <a:ext cx="8229600" cy="56372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CH" dirty="0" smtClean="0"/>
              <a:t>Text Level 1 20 </a:t>
            </a:r>
            <a:r>
              <a:rPr lang="de-CH" dirty="0" err="1" smtClean="0"/>
              <a:t>Pt</a:t>
            </a:r>
            <a:r>
              <a:rPr lang="de-CH" dirty="0" smtClean="0"/>
              <a:t>. </a:t>
            </a:r>
          </a:p>
          <a:p>
            <a:pPr lvl="1"/>
            <a:r>
              <a:rPr lang="de-CH" dirty="0" smtClean="0"/>
              <a:t>Text Level 2 18 </a:t>
            </a:r>
            <a:r>
              <a:rPr lang="de-CH" dirty="0" err="1" smtClean="0"/>
              <a:t>Pt</a:t>
            </a:r>
            <a:r>
              <a:rPr lang="de-CH" dirty="0" smtClean="0"/>
              <a:t>.</a:t>
            </a:r>
          </a:p>
          <a:p>
            <a:pPr lvl="2"/>
            <a:r>
              <a:rPr lang="de-CH" dirty="0" smtClean="0"/>
              <a:t>Text Level 3 16 </a:t>
            </a:r>
            <a:r>
              <a:rPr lang="de-CH" dirty="0" err="1" smtClean="0"/>
              <a:t>Pt</a:t>
            </a:r>
            <a:r>
              <a:rPr lang="de-CH" dirty="0" smtClean="0"/>
              <a:t>.</a:t>
            </a:r>
          </a:p>
          <a:p>
            <a:pPr lvl="3"/>
            <a:r>
              <a:rPr lang="de-CH" dirty="0" smtClean="0"/>
              <a:t>Text Level 4 14 </a:t>
            </a:r>
            <a:r>
              <a:rPr lang="de-CH" dirty="0" err="1" smtClean="0"/>
              <a:t>Pt</a:t>
            </a:r>
            <a:r>
              <a:rPr lang="de-CH" dirty="0" smtClean="0"/>
              <a:t>.</a:t>
            </a:r>
          </a:p>
          <a:p>
            <a:pPr lvl="4"/>
            <a:r>
              <a:rPr lang="de-CH" dirty="0" smtClean="0"/>
              <a:t>Text Level 5 14 </a:t>
            </a:r>
            <a:r>
              <a:rPr lang="de-CH" dirty="0" err="1" smtClean="0"/>
              <a:t>Pt</a:t>
            </a:r>
            <a:r>
              <a:rPr lang="de-CH" dirty="0" smtClean="0"/>
              <a:t>.</a:t>
            </a:r>
            <a:endParaRPr lang="en-US" dirty="0" smtClean="0"/>
          </a:p>
        </p:txBody>
      </p:sp>
      <p:sp>
        <p:nvSpPr>
          <p:cNvPr id="1035" name="Text Box 11"/>
          <p:cNvSpPr txBox="1">
            <a:spLocks noChangeArrowheads="1"/>
          </p:cNvSpPr>
          <p:nvPr/>
        </p:nvSpPr>
        <p:spPr bwMode="auto">
          <a:xfrm>
            <a:off x="2209800" y="6556375"/>
            <a:ext cx="4648200" cy="292388"/>
          </a:xfrm>
          <a:prstGeom prst="rect">
            <a:avLst/>
          </a:prstGeom>
          <a:noFill/>
          <a:ln w="9525">
            <a:noFill/>
            <a:miter lim="800000"/>
            <a:headEnd/>
            <a:tailEnd/>
          </a:ln>
          <a:effectLst/>
        </p:spPr>
        <p:txBody>
          <a:bodyPr>
            <a:spAutoFit/>
          </a:bodyPr>
          <a:lstStyle/>
          <a:p>
            <a:pPr algn="ctr">
              <a:defRPr/>
            </a:pPr>
            <a:r>
              <a:rPr lang="en-US" sz="1300" smtClean="0">
                <a:solidFill>
                  <a:srgbClr val="000000"/>
                </a:solidFill>
              </a:rPr>
              <a:t>2012-12-2</a:t>
            </a:r>
            <a:endParaRPr lang="en-US" sz="1300" dirty="0" smtClean="0">
              <a:solidFill>
                <a:srgbClr val="000000"/>
              </a:solidFill>
            </a:endParaRPr>
          </a:p>
        </p:txBody>
      </p:sp>
      <p:sp>
        <p:nvSpPr>
          <p:cNvPr id="1040" name="Text Box 16"/>
          <p:cNvSpPr txBox="1">
            <a:spLocks noChangeArrowheads="1"/>
          </p:cNvSpPr>
          <p:nvPr/>
        </p:nvSpPr>
        <p:spPr bwMode="auto">
          <a:xfrm>
            <a:off x="381000" y="6542088"/>
            <a:ext cx="3386138" cy="292388"/>
          </a:xfrm>
          <a:prstGeom prst="rect">
            <a:avLst/>
          </a:prstGeom>
          <a:noFill/>
          <a:ln w="9525">
            <a:noFill/>
            <a:miter lim="800000"/>
            <a:headEnd/>
            <a:tailEnd/>
          </a:ln>
          <a:effectLst/>
        </p:spPr>
        <p:txBody>
          <a:bodyPr>
            <a:spAutoFit/>
          </a:bodyPr>
          <a:lstStyle/>
          <a:p>
            <a:pPr>
              <a:spcBef>
                <a:spcPct val="50000"/>
              </a:spcBef>
              <a:defRPr/>
            </a:pPr>
            <a:r>
              <a:rPr lang="en-US" sz="1300" dirty="0" smtClean="0">
                <a:solidFill>
                  <a:srgbClr val="000000"/>
                </a:solidFill>
              </a:rPr>
              <a:t>9:00 meeting</a:t>
            </a:r>
            <a:endParaRPr lang="en-US" sz="1300" dirty="0">
              <a:solidFill>
                <a:srgbClr val="000000"/>
              </a:solidFill>
            </a:endParaRPr>
          </a:p>
        </p:txBody>
      </p:sp>
      <p:sp>
        <p:nvSpPr>
          <p:cNvPr id="1042" name="Text Box 18"/>
          <p:cNvSpPr txBox="1">
            <a:spLocks noChangeArrowheads="1"/>
          </p:cNvSpPr>
          <p:nvPr/>
        </p:nvSpPr>
        <p:spPr bwMode="auto">
          <a:xfrm>
            <a:off x="5727700" y="6542088"/>
            <a:ext cx="2667000" cy="290512"/>
          </a:xfrm>
          <a:prstGeom prst="rect">
            <a:avLst/>
          </a:prstGeom>
          <a:noFill/>
          <a:ln w="9525">
            <a:noFill/>
            <a:miter lim="800000"/>
            <a:headEnd/>
            <a:tailEnd/>
          </a:ln>
          <a:effectLst/>
        </p:spPr>
        <p:txBody>
          <a:bodyPr>
            <a:spAutoFit/>
          </a:bodyPr>
          <a:lstStyle/>
          <a:p>
            <a:pPr algn="r">
              <a:spcBef>
                <a:spcPct val="50000"/>
              </a:spcBef>
              <a:defRPr/>
            </a:pPr>
            <a:r>
              <a:rPr lang="en-US" sz="1300" dirty="0" smtClean="0">
                <a:solidFill>
                  <a:srgbClr val="000000"/>
                </a:solidFill>
              </a:rPr>
              <a:t>EBH</a:t>
            </a:r>
            <a:endParaRPr lang="en-US" sz="1300" dirty="0">
              <a:solidFill>
                <a:srgbClr val="000000"/>
              </a:solidFill>
            </a:endParaRPr>
          </a:p>
        </p:txBody>
      </p:sp>
      <p:sp>
        <p:nvSpPr>
          <p:cNvPr id="1030" name="Rectangle 19"/>
          <p:cNvSpPr>
            <a:spLocks noGrp="1" noChangeArrowheads="1"/>
          </p:cNvSpPr>
          <p:nvPr>
            <p:ph type="title"/>
          </p:nvPr>
        </p:nvSpPr>
        <p:spPr bwMode="auto">
          <a:xfrm>
            <a:off x="463550" y="79375"/>
            <a:ext cx="8218488" cy="6223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45" name="Line 21"/>
          <p:cNvSpPr>
            <a:spLocks noChangeShapeType="1"/>
          </p:cNvSpPr>
          <p:nvPr/>
        </p:nvSpPr>
        <p:spPr bwMode="auto">
          <a:xfrm>
            <a:off x="468313" y="6499225"/>
            <a:ext cx="8229600" cy="0"/>
          </a:xfrm>
          <a:prstGeom prst="line">
            <a:avLst/>
          </a:prstGeom>
          <a:noFill/>
          <a:ln w="19050">
            <a:solidFill>
              <a:srgbClr val="003399"/>
            </a:solidFill>
            <a:round/>
            <a:headEnd/>
            <a:tailEnd/>
          </a:ln>
          <a:effectLst/>
        </p:spPr>
        <p:txBody>
          <a:bodyPr/>
          <a:lstStyle/>
          <a:p>
            <a:pPr>
              <a:defRPr/>
            </a:pPr>
            <a:endParaRPr lang="en-US" dirty="0">
              <a:solidFill>
                <a:srgbClr val="000000"/>
              </a:solidFill>
            </a:endParaRPr>
          </a:p>
        </p:txBody>
      </p:sp>
      <p:sp>
        <p:nvSpPr>
          <p:cNvPr id="1046" name="Text Box 22"/>
          <p:cNvSpPr txBox="1">
            <a:spLocks noChangeArrowheads="1"/>
          </p:cNvSpPr>
          <p:nvPr userDrawn="1"/>
        </p:nvSpPr>
        <p:spPr bwMode="auto">
          <a:xfrm>
            <a:off x="8039100" y="6507163"/>
            <a:ext cx="1054100" cy="336550"/>
          </a:xfrm>
          <a:prstGeom prst="rect">
            <a:avLst/>
          </a:prstGeom>
          <a:noFill/>
          <a:ln w="9525">
            <a:noFill/>
            <a:miter lim="800000"/>
            <a:headEnd/>
            <a:tailEnd/>
          </a:ln>
          <a:effectLst/>
        </p:spPr>
        <p:txBody>
          <a:bodyPr>
            <a:spAutoFit/>
          </a:bodyPr>
          <a:lstStyle/>
          <a:p>
            <a:pPr algn="r">
              <a:spcBef>
                <a:spcPct val="50000"/>
              </a:spcBef>
              <a:defRPr/>
            </a:pPr>
            <a:fld id="{D9D0EF41-8BD5-4BA3-B152-07B4757AE79F}" type="slidenum">
              <a:rPr lang="en-US" sz="1600">
                <a:solidFill>
                  <a:srgbClr val="000000"/>
                </a:solidFill>
              </a:rPr>
              <a:pPr algn="r">
                <a:spcBef>
                  <a:spcPct val="50000"/>
                </a:spcBef>
                <a:defRPr/>
              </a:pPr>
              <a:t>‹#›</a:t>
            </a:fld>
            <a:endParaRPr lang="en-US" sz="1600" dirty="0">
              <a:solidFill>
                <a:srgbClr val="000000"/>
              </a:solidFill>
            </a:endParaRPr>
          </a:p>
        </p:txBody>
      </p:sp>
      <p:sp>
        <p:nvSpPr>
          <p:cNvPr id="1047" name="Line 23"/>
          <p:cNvSpPr>
            <a:spLocks noChangeShapeType="1"/>
          </p:cNvSpPr>
          <p:nvPr userDrawn="1"/>
        </p:nvSpPr>
        <p:spPr bwMode="auto">
          <a:xfrm>
            <a:off x="458788" y="714375"/>
            <a:ext cx="8229600" cy="0"/>
          </a:xfrm>
          <a:prstGeom prst="line">
            <a:avLst/>
          </a:prstGeom>
          <a:noFill/>
          <a:ln w="19050">
            <a:solidFill>
              <a:srgbClr val="003399"/>
            </a:solidFill>
            <a:round/>
            <a:headEnd/>
            <a:tailEnd/>
          </a:ln>
          <a:effectLst/>
        </p:spPr>
        <p:txBody>
          <a:bodyPr/>
          <a:lstStyle/>
          <a:p>
            <a:pPr>
              <a:defRPr/>
            </a:pPr>
            <a:endParaRPr lang="en-US" dirty="0">
              <a:solidFill>
                <a:srgbClr val="000000"/>
              </a:solidFill>
            </a:endParaRPr>
          </a:p>
        </p:txBody>
      </p:sp>
    </p:spTree>
    <p:extLst>
      <p:ext uri="{BB962C8B-B14F-4D97-AF65-F5344CB8AC3E}">
        <p14:creationId xmlns:p14="http://schemas.microsoft.com/office/powerpoint/2010/main" val="3964602207"/>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Lst>
  <p:txStyles>
    <p:titleStyle>
      <a:lvl1pPr algn="l" rtl="0" eaLnBrk="0" fontAlgn="base" hangingPunct="0">
        <a:spcBef>
          <a:spcPct val="0"/>
        </a:spcBef>
        <a:spcAft>
          <a:spcPct val="0"/>
        </a:spcAft>
        <a:defRPr sz="2400" b="1">
          <a:solidFill>
            <a:srgbClr val="003399"/>
          </a:solidFill>
          <a:latin typeface="+mj-lt"/>
          <a:ea typeface="+mj-ea"/>
          <a:cs typeface="+mj-cs"/>
        </a:defRPr>
      </a:lvl1pPr>
      <a:lvl2pPr algn="l" rtl="0" eaLnBrk="0" fontAlgn="base" hangingPunct="0">
        <a:spcBef>
          <a:spcPct val="0"/>
        </a:spcBef>
        <a:spcAft>
          <a:spcPct val="0"/>
        </a:spcAft>
        <a:defRPr sz="2400" b="1">
          <a:solidFill>
            <a:srgbClr val="003399"/>
          </a:solidFill>
          <a:latin typeface="Helvetica" pitchFamily="34" charset="0"/>
        </a:defRPr>
      </a:lvl2pPr>
      <a:lvl3pPr algn="l" rtl="0" eaLnBrk="0" fontAlgn="base" hangingPunct="0">
        <a:spcBef>
          <a:spcPct val="0"/>
        </a:spcBef>
        <a:spcAft>
          <a:spcPct val="0"/>
        </a:spcAft>
        <a:defRPr sz="2400" b="1">
          <a:solidFill>
            <a:srgbClr val="003399"/>
          </a:solidFill>
          <a:latin typeface="Helvetica" pitchFamily="34" charset="0"/>
        </a:defRPr>
      </a:lvl3pPr>
      <a:lvl4pPr algn="l" rtl="0" eaLnBrk="0" fontAlgn="base" hangingPunct="0">
        <a:spcBef>
          <a:spcPct val="0"/>
        </a:spcBef>
        <a:spcAft>
          <a:spcPct val="0"/>
        </a:spcAft>
        <a:defRPr sz="2400" b="1">
          <a:solidFill>
            <a:srgbClr val="003399"/>
          </a:solidFill>
          <a:latin typeface="Helvetica" pitchFamily="34" charset="0"/>
        </a:defRPr>
      </a:lvl4pPr>
      <a:lvl5pPr algn="l" rtl="0" eaLnBrk="0" fontAlgn="base" hangingPunct="0">
        <a:spcBef>
          <a:spcPct val="0"/>
        </a:spcBef>
        <a:spcAft>
          <a:spcPct val="0"/>
        </a:spcAft>
        <a:defRPr sz="2400" b="1">
          <a:solidFill>
            <a:srgbClr val="003399"/>
          </a:solidFill>
          <a:latin typeface="Helvetica" pitchFamily="34" charset="0"/>
        </a:defRPr>
      </a:lvl5pPr>
      <a:lvl6pPr marL="457200" algn="l" rtl="0" eaLnBrk="0" fontAlgn="base" hangingPunct="0">
        <a:spcBef>
          <a:spcPct val="0"/>
        </a:spcBef>
        <a:spcAft>
          <a:spcPct val="0"/>
        </a:spcAft>
        <a:defRPr sz="2400" b="1">
          <a:solidFill>
            <a:srgbClr val="003399"/>
          </a:solidFill>
          <a:latin typeface="Helvetica" pitchFamily="34" charset="0"/>
        </a:defRPr>
      </a:lvl6pPr>
      <a:lvl7pPr marL="914400" algn="l" rtl="0" eaLnBrk="0" fontAlgn="base" hangingPunct="0">
        <a:spcBef>
          <a:spcPct val="0"/>
        </a:spcBef>
        <a:spcAft>
          <a:spcPct val="0"/>
        </a:spcAft>
        <a:defRPr sz="2400" b="1">
          <a:solidFill>
            <a:srgbClr val="003399"/>
          </a:solidFill>
          <a:latin typeface="Helvetica" pitchFamily="34" charset="0"/>
        </a:defRPr>
      </a:lvl7pPr>
      <a:lvl8pPr marL="1371600" algn="l" rtl="0" eaLnBrk="0" fontAlgn="base" hangingPunct="0">
        <a:spcBef>
          <a:spcPct val="0"/>
        </a:spcBef>
        <a:spcAft>
          <a:spcPct val="0"/>
        </a:spcAft>
        <a:defRPr sz="2400" b="1">
          <a:solidFill>
            <a:srgbClr val="003399"/>
          </a:solidFill>
          <a:latin typeface="Helvetica" pitchFamily="34" charset="0"/>
        </a:defRPr>
      </a:lvl8pPr>
      <a:lvl9pPr marL="1828800" algn="l" rtl="0" eaLnBrk="0" fontAlgn="base" hangingPunct="0">
        <a:spcBef>
          <a:spcPct val="0"/>
        </a:spcBef>
        <a:spcAft>
          <a:spcPct val="0"/>
        </a:spcAft>
        <a:defRPr sz="2400" b="1">
          <a:solidFill>
            <a:srgbClr val="003399"/>
          </a:solidFill>
          <a:latin typeface="Helvetica" pitchFamily="34" charset="0"/>
        </a:defRPr>
      </a:lvl9pPr>
    </p:titleStyle>
    <p:bodyStyle>
      <a:lvl1pPr marL="228600" indent="-228600" algn="l" rtl="0" eaLnBrk="0" fontAlgn="base" hangingPunct="0">
        <a:spcBef>
          <a:spcPct val="20000"/>
        </a:spcBef>
        <a:spcAft>
          <a:spcPct val="0"/>
        </a:spcAft>
        <a:buFont typeface="Wingdings" pitchFamily="2" charset="2"/>
        <a:buChar char="§"/>
        <a:defRPr sz="2000">
          <a:solidFill>
            <a:srgbClr val="003399"/>
          </a:solidFill>
          <a:latin typeface="+mn-lt"/>
          <a:ea typeface="+mn-ea"/>
          <a:cs typeface="+mn-cs"/>
        </a:defRPr>
      </a:lvl1pPr>
      <a:lvl2pPr marL="565150" indent="-222250" algn="l" rtl="0" eaLnBrk="0" fontAlgn="base" hangingPunct="0">
        <a:spcBef>
          <a:spcPct val="20000"/>
        </a:spcBef>
        <a:spcAft>
          <a:spcPct val="0"/>
        </a:spcAft>
        <a:buClr>
          <a:schemeClr val="tx1"/>
        </a:buClr>
        <a:buFont typeface="Wingdings" pitchFamily="2" charset="2"/>
        <a:buChar char="§"/>
        <a:defRPr sz="2800">
          <a:solidFill>
            <a:schemeClr val="tx1"/>
          </a:solidFill>
          <a:latin typeface="+mn-lt"/>
        </a:defRPr>
      </a:lvl2pPr>
      <a:lvl3pPr marL="906463" indent="-222250" algn="l" rtl="0" eaLnBrk="0" fontAlgn="base" hangingPunct="0">
        <a:spcBef>
          <a:spcPct val="20000"/>
        </a:spcBef>
        <a:spcAft>
          <a:spcPct val="0"/>
        </a:spcAft>
        <a:buClr>
          <a:schemeClr val="tx1"/>
        </a:buClr>
        <a:buFont typeface="Wingdings" pitchFamily="2" charset="2"/>
        <a:buChar char="§"/>
        <a:defRPr sz="1600">
          <a:solidFill>
            <a:schemeClr val="tx1"/>
          </a:solidFill>
          <a:latin typeface="+mn-lt"/>
        </a:defRPr>
      </a:lvl3pPr>
      <a:lvl4pPr marL="1249363" indent="-228600" algn="l" rtl="0" eaLnBrk="0" fontAlgn="base" hangingPunct="0">
        <a:spcBef>
          <a:spcPct val="20000"/>
        </a:spcBef>
        <a:spcAft>
          <a:spcPct val="0"/>
        </a:spcAft>
        <a:buClr>
          <a:schemeClr val="tx1"/>
        </a:buClr>
        <a:buFont typeface="Wingdings" pitchFamily="2" charset="2"/>
        <a:buChar char="§"/>
        <a:defRPr sz="1400">
          <a:solidFill>
            <a:schemeClr val="tx1"/>
          </a:solidFill>
          <a:latin typeface="+mn-lt"/>
        </a:defRPr>
      </a:lvl4pPr>
      <a:lvl5pPr marL="1601788" indent="-228600" algn="l" rtl="0" eaLnBrk="0" fontAlgn="base" hangingPunct="0">
        <a:spcBef>
          <a:spcPct val="20000"/>
        </a:spcBef>
        <a:spcAft>
          <a:spcPct val="0"/>
        </a:spcAft>
        <a:buClr>
          <a:schemeClr val="tx1"/>
        </a:buClr>
        <a:buFont typeface="Wingdings" pitchFamily="2" charset="2"/>
        <a:buChar char="§"/>
        <a:defRPr sz="1400">
          <a:solidFill>
            <a:schemeClr val="tx1"/>
          </a:solidFill>
          <a:latin typeface="+mn-lt"/>
        </a:defRPr>
      </a:lvl5pPr>
      <a:lvl6pPr marL="2058988" indent="-228600" algn="l" rtl="0" eaLnBrk="0" fontAlgn="base" hangingPunct="0">
        <a:spcBef>
          <a:spcPct val="20000"/>
        </a:spcBef>
        <a:spcAft>
          <a:spcPct val="0"/>
        </a:spcAft>
        <a:buClr>
          <a:schemeClr val="tx1"/>
        </a:buClr>
        <a:buFont typeface="Wingdings" pitchFamily="2" charset="2"/>
        <a:buChar char="§"/>
        <a:defRPr sz="1400">
          <a:solidFill>
            <a:schemeClr val="tx1"/>
          </a:solidFill>
          <a:latin typeface="+mn-lt"/>
        </a:defRPr>
      </a:lvl6pPr>
      <a:lvl7pPr marL="2516188" indent="-228600" algn="l" rtl="0" eaLnBrk="0" fontAlgn="base" hangingPunct="0">
        <a:spcBef>
          <a:spcPct val="20000"/>
        </a:spcBef>
        <a:spcAft>
          <a:spcPct val="0"/>
        </a:spcAft>
        <a:buClr>
          <a:schemeClr val="tx1"/>
        </a:buClr>
        <a:buFont typeface="Wingdings" pitchFamily="2" charset="2"/>
        <a:buChar char="§"/>
        <a:defRPr sz="1400">
          <a:solidFill>
            <a:schemeClr val="tx1"/>
          </a:solidFill>
          <a:latin typeface="+mn-lt"/>
        </a:defRPr>
      </a:lvl7pPr>
      <a:lvl8pPr marL="2973388" indent="-228600" algn="l" rtl="0" eaLnBrk="0" fontAlgn="base" hangingPunct="0">
        <a:spcBef>
          <a:spcPct val="20000"/>
        </a:spcBef>
        <a:spcAft>
          <a:spcPct val="0"/>
        </a:spcAft>
        <a:buClr>
          <a:schemeClr val="tx1"/>
        </a:buClr>
        <a:buFont typeface="Wingdings" pitchFamily="2" charset="2"/>
        <a:buChar char="§"/>
        <a:defRPr sz="1400">
          <a:solidFill>
            <a:schemeClr val="tx1"/>
          </a:solidFill>
          <a:latin typeface="+mn-lt"/>
        </a:defRPr>
      </a:lvl8pPr>
      <a:lvl9pPr marL="3430588" indent="-228600" algn="l" rtl="0" eaLnBrk="0" fontAlgn="base" hangingPunct="0">
        <a:spcBef>
          <a:spcPct val="20000"/>
        </a:spcBef>
        <a:spcAft>
          <a:spcPct val="0"/>
        </a:spcAft>
        <a:buClr>
          <a:schemeClr val="tx1"/>
        </a:buClr>
        <a:buFont typeface="Wingdings" pitchFamily="2" charset="2"/>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785813"/>
            <a:ext cx="8229600" cy="56372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CH" dirty="0" smtClean="0"/>
              <a:t>Text Level 1 20 </a:t>
            </a:r>
            <a:r>
              <a:rPr lang="de-CH" dirty="0" err="1" smtClean="0"/>
              <a:t>Pt</a:t>
            </a:r>
            <a:r>
              <a:rPr lang="de-CH" dirty="0" smtClean="0"/>
              <a:t>. </a:t>
            </a:r>
          </a:p>
          <a:p>
            <a:pPr lvl="1"/>
            <a:r>
              <a:rPr lang="de-CH" dirty="0" smtClean="0"/>
              <a:t>Text Level 2 18 </a:t>
            </a:r>
            <a:r>
              <a:rPr lang="de-CH" dirty="0" err="1" smtClean="0"/>
              <a:t>Pt</a:t>
            </a:r>
            <a:r>
              <a:rPr lang="de-CH" dirty="0" smtClean="0"/>
              <a:t>.</a:t>
            </a:r>
          </a:p>
          <a:p>
            <a:pPr lvl="2"/>
            <a:r>
              <a:rPr lang="de-CH" dirty="0" smtClean="0"/>
              <a:t>Text Level 3 16 </a:t>
            </a:r>
            <a:r>
              <a:rPr lang="de-CH" dirty="0" err="1" smtClean="0"/>
              <a:t>Pt</a:t>
            </a:r>
            <a:r>
              <a:rPr lang="de-CH" dirty="0" smtClean="0"/>
              <a:t>.</a:t>
            </a:r>
          </a:p>
          <a:p>
            <a:pPr lvl="3"/>
            <a:r>
              <a:rPr lang="de-CH" dirty="0" smtClean="0"/>
              <a:t>Text Level 4 14 </a:t>
            </a:r>
            <a:r>
              <a:rPr lang="de-CH" dirty="0" err="1" smtClean="0"/>
              <a:t>Pt</a:t>
            </a:r>
            <a:r>
              <a:rPr lang="de-CH" dirty="0" smtClean="0"/>
              <a:t>.</a:t>
            </a:r>
          </a:p>
          <a:p>
            <a:pPr lvl="4"/>
            <a:r>
              <a:rPr lang="de-CH" dirty="0" smtClean="0"/>
              <a:t>Text Level 5 14 </a:t>
            </a:r>
            <a:r>
              <a:rPr lang="de-CH" dirty="0" err="1" smtClean="0"/>
              <a:t>Pt</a:t>
            </a:r>
            <a:r>
              <a:rPr lang="de-CH" dirty="0" smtClean="0"/>
              <a:t>.</a:t>
            </a:r>
            <a:endParaRPr lang="en-US" dirty="0" smtClean="0"/>
          </a:p>
        </p:txBody>
      </p:sp>
      <p:sp>
        <p:nvSpPr>
          <p:cNvPr id="1035" name="Text Box 11"/>
          <p:cNvSpPr txBox="1">
            <a:spLocks noChangeArrowheads="1"/>
          </p:cNvSpPr>
          <p:nvPr/>
        </p:nvSpPr>
        <p:spPr bwMode="auto">
          <a:xfrm>
            <a:off x="2209800" y="6556375"/>
            <a:ext cx="4648200" cy="292388"/>
          </a:xfrm>
          <a:prstGeom prst="rect">
            <a:avLst/>
          </a:prstGeom>
          <a:noFill/>
          <a:ln w="9525">
            <a:noFill/>
            <a:miter lim="800000"/>
            <a:headEnd/>
            <a:tailEnd/>
          </a:ln>
          <a:effectLst/>
        </p:spPr>
        <p:txBody>
          <a:bodyPr>
            <a:spAutoFit/>
          </a:bodyPr>
          <a:lstStyle/>
          <a:p>
            <a:pPr algn="ctr">
              <a:defRPr/>
            </a:pPr>
            <a:r>
              <a:rPr lang="en-US" sz="1300" smtClean="0">
                <a:solidFill>
                  <a:srgbClr val="000000"/>
                </a:solidFill>
              </a:rPr>
              <a:t>2012-12-2</a:t>
            </a:r>
            <a:endParaRPr lang="en-US" sz="1300" dirty="0" smtClean="0">
              <a:solidFill>
                <a:srgbClr val="000000"/>
              </a:solidFill>
            </a:endParaRPr>
          </a:p>
        </p:txBody>
      </p:sp>
      <p:sp>
        <p:nvSpPr>
          <p:cNvPr id="1040" name="Text Box 16"/>
          <p:cNvSpPr txBox="1">
            <a:spLocks noChangeArrowheads="1"/>
          </p:cNvSpPr>
          <p:nvPr/>
        </p:nvSpPr>
        <p:spPr bwMode="auto">
          <a:xfrm>
            <a:off x="381000" y="6542088"/>
            <a:ext cx="3386138" cy="292388"/>
          </a:xfrm>
          <a:prstGeom prst="rect">
            <a:avLst/>
          </a:prstGeom>
          <a:noFill/>
          <a:ln w="9525">
            <a:noFill/>
            <a:miter lim="800000"/>
            <a:headEnd/>
            <a:tailEnd/>
          </a:ln>
          <a:effectLst/>
        </p:spPr>
        <p:txBody>
          <a:bodyPr>
            <a:spAutoFit/>
          </a:bodyPr>
          <a:lstStyle/>
          <a:p>
            <a:pPr>
              <a:spcBef>
                <a:spcPct val="50000"/>
              </a:spcBef>
              <a:defRPr/>
            </a:pPr>
            <a:r>
              <a:rPr lang="en-US" sz="1300" dirty="0" smtClean="0">
                <a:solidFill>
                  <a:srgbClr val="000000"/>
                </a:solidFill>
              </a:rPr>
              <a:t>9:00 meeting</a:t>
            </a:r>
            <a:endParaRPr lang="en-US" sz="1300" dirty="0">
              <a:solidFill>
                <a:srgbClr val="000000"/>
              </a:solidFill>
            </a:endParaRPr>
          </a:p>
        </p:txBody>
      </p:sp>
      <p:sp>
        <p:nvSpPr>
          <p:cNvPr id="1042" name="Text Box 18"/>
          <p:cNvSpPr txBox="1">
            <a:spLocks noChangeArrowheads="1"/>
          </p:cNvSpPr>
          <p:nvPr/>
        </p:nvSpPr>
        <p:spPr bwMode="auto">
          <a:xfrm>
            <a:off x="5727700" y="6542088"/>
            <a:ext cx="2667000" cy="290512"/>
          </a:xfrm>
          <a:prstGeom prst="rect">
            <a:avLst/>
          </a:prstGeom>
          <a:noFill/>
          <a:ln w="9525">
            <a:noFill/>
            <a:miter lim="800000"/>
            <a:headEnd/>
            <a:tailEnd/>
          </a:ln>
          <a:effectLst/>
        </p:spPr>
        <p:txBody>
          <a:bodyPr>
            <a:spAutoFit/>
          </a:bodyPr>
          <a:lstStyle/>
          <a:p>
            <a:pPr algn="r">
              <a:spcBef>
                <a:spcPct val="50000"/>
              </a:spcBef>
              <a:defRPr/>
            </a:pPr>
            <a:r>
              <a:rPr lang="en-US" sz="1300" dirty="0" smtClean="0">
                <a:solidFill>
                  <a:srgbClr val="000000"/>
                </a:solidFill>
              </a:rPr>
              <a:t>EBH</a:t>
            </a:r>
            <a:endParaRPr lang="en-US" sz="1300" dirty="0">
              <a:solidFill>
                <a:srgbClr val="000000"/>
              </a:solidFill>
            </a:endParaRPr>
          </a:p>
        </p:txBody>
      </p:sp>
      <p:sp>
        <p:nvSpPr>
          <p:cNvPr id="1030" name="Rectangle 19"/>
          <p:cNvSpPr>
            <a:spLocks noGrp="1" noChangeArrowheads="1"/>
          </p:cNvSpPr>
          <p:nvPr>
            <p:ph type="title"/>
          </p:nvPr>
        </p:nvSpPr>
        <p:spPr bwMode="auto">
          <a:xfrm>
            <a:off x="463550" y="79375"/>
            <a:ext cx="8218488" cy="6223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45" name="Line 21"/>
          <p:cNvSpPr>
            <a:spLocks noChangeShapeType="1"/>
          </p:cNvSpPr>
          <p:nvPr/>
        </p:nvSpPr>
        <p:spPr bwMode="auto">
          <a:xfrm>
            <a:off x="468313" y="6499225"/>
            <a:ext cx="8229600" cy="0"/>
          </a:xfrm>
          <a:prstGeom prst="line">
            <a:avLst/>
          </a:prstGeom>
          <a:noFill/>
          <a:ln w="19050">
            <a:solidFill>
              <a:srgbClr val="003399"/>
            </a:solidFill>
            <a:round/>
            <a:headEnd/>
            <a:tailEnd/>
          </a:ln>
          <a:effectLst/>
        </p:spPr>
        <p:txBody>
          <a:bodyPr/>
          <a:lstStyle/>
          <a:p>
            <a:pPr>
              <a:defRPr/>
            </a:pPr>
            <a:endParaRPr lang="en-US" dirty="0">
              <a:solidFill>
                <a:srgbClr val="000000"/>
              </a:solidFill>
            </a:endParaRPr>
          </a:p>
        </p:txBody>
      </p:sp>
      <p:sp>
        <p:nvSpPr>
          <p:cNvPr id="1046" name="Text Box 22"/>
          <p:cNvSpPr txBox="1">
            <a:spLocks noChangeArrowheads="1"/>
          </p:cNvSpPr>
          <p:nvPr userDrawn="1"/>
        </p:nvSpPr>
        <p:spPr bwMode="auto">
          <a:xfrm>
            <a:off x="8039100" y="6507163"/>
            <a:ext cx="1054100" cy="336550"/>
          </a:xfrm>
          <a:prstGeom prst="rect">
            <a:avLst/>
          </a:prstGeom>
          <a:noFill/>
          <a:ln w="9525">
            <a:noFill/>
            <a:miter lim="800000"/>
            <a:headEnd/>
            <a:tailEnd/>
          </a:ln>
          <a:effectLst/>
        </p:spPr>
        <p:txBody>
          <a:bodyPr>
            <a:spAutoFit/>
          </a:bodyPr>
          <a:lstStyle/>
          <a:p>
            <a:pPr algn="r">
              <a:spcBef>
                <a:spcPct val="50000"/>
              </a:spcBef>
              <a:defRPr/>
            </a:pPr>
            <a:fld id="{D9D0EF41-8BD5-4BA3-B152-07B4757AE79F}" type="slidenum">
              <a:rPr lang="en-US" sz="1600">
                <a:solidFill>
                  <a:srgbClr val="000000"/>
                </a:solidFill>
              </a:rPr>
              <a:pPr algn="r">
                <a:spcBef>
                  <a:spcPct val="50000"/>
                </a:spcBef>
                <a:defRPr/>
              </a:pPr>
              <a:t>‹#›</a:t>
            </a:fld>
            <a:endParaRPr lang="en-US" sz="1600" dirty="0">
              <a:solidFill>
                <a:srgbClr val="000000"/>
              </a:solidFill>
            </a:endParaRPr>
          </a:p>
        </p:txBody>
      </p:sp>
      <p:sp>
        <p:nvSpPr>
          <p:cNvPr id="1047" name="Line 23"/>
          <p:cNvSpPr>
            <a:spLocks noChangeShapeType="1"/>
          </p:cNvSpPr>
          <p:nvPr userDrawn="1"/>
        </p:nvSpPr>
        <p:spPr bwMode="auto">
          <a:xfrm>
            <a:off x="458788" y="714375"/>
            <a:ext cx="8229600" cy="0"/>
          </a:xfrm>
          <a:prstGeom prst="line">
            <a:avLst/>
          </a:prstGeom>
          <a:noFill/>
          <a:ln w="19050">
            <a:solidFill>
              <a:srgbClr val="003399"/>
            </a:solidFill>
            <a:round/>
            <a:headEnd/>
            <a:tailEnd/>
          </a:ln>
          <a:effectLst/>
        </p:spPr>
        <p:txBody>
          <a:bodyPr/>
          <a:lstStyle/>
          <a:p>
            <a:pPr>
              <a:defRPr/>
            </a:pPr>
            <a:endParaRPr lang="en-US" dirty="0">
              <a:solidFill>
                <a:srgbClr val="000000"/>
              </a:solidFill>
            </a:endParaRPr>
          </a:p>
        </p:txBody>
      </p:sp>
    </p:spTree>
    <p:extLst>
      <p:ext uri="{BB962C8B-B14F-4D97-AF65-F5344CB8AC3E}">
        <p14:creationId xmlns:p14="http://schemas.microsoft.com/office/powerpoint/2010/main" val="556312809"/>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Lst>
  <p:txStyles>
    <p:titleStyle>
      <a:lvl1pPr algn="l" rtl="0" eaLnBrk="0" fontAlgn="base" hangingPunct="0">
        <a:spcBef>
          <a:spcPct val="0"/>
        </a:spcBef>
        <a:spcAft>
          <a:spcPct val="0"/>
        </a:spcAft>
        <a:defRPr sz="2400" b="1">
          <a:solidFill>
            <a:srgbClr val="003399"/>
          </a:solidFill>
          <a:latin typeface="+mj-lt"/>
          <a:ea typeface="+mj-ea"/>
          <a:cs typeface="+mj-cs"/>
        </a:defRPr>
      </a:lvl1pPr>
      <a:lvl2pPr algn="l" rtl="0" eaLnBrk="0" fontAlgn="base" hangingPunct="0">
        <a:spcBef>
          <a:spcPct val="0"/>
        </a:spcBef>
        <a:spcAft>
          <a:spcPct val="0"/>
        </a:spcAft>
        <a:defRPr sz="2400" b="1">
          <a:solidFill>
            <a:srgbClr val="003399"/>
          </a:solidFill>
          <a:latin typeface="Helvetica" pitchFamily="34" charset="0"/>
        </a:defRPr>
      </a:lvl2pPr>
      <a:lvl3pPr algn="l" rtl="0" eaLnBrk="0" fontAlgn="base" hangingPunct="0">
        <a:spcBef>
          <a:spcPct val="0"/>
        </a:spcBef>
        <a:spcAft>
          <a:spcPct val="0"/>
        </a:spcAft>
        <a:defRPr sz="2400" b="1">
          <a:solidFill>
            <a:srgbClr val="003399"/>
          </a:solidFill>
          <a:latin typeface="Helvetica" pitchFamily="34" charset="0"/>
        </a:defRPr>
      </a:lvl3pPr>
      <a:lvl4pPr algn="l" rtl="0" eaLnBrk="0" fontAlgn="base" hangingPunct="0">
        <a:spcBef>
          <a:spcPct val="0"/>
        </a:spcBef>
        <a:spcAft>
          <a:spcPct val="0"/>
        </a:spcAft>
        <a:defRPr sz="2400" b="1">
          <a:solidFill>
            <a:srgbClr val="003399"/>
          </a:solidFill>
          <a:latin typeface="Helvetica" pitchFamily="34" charset="0"/>
        </a:defRPr>
      </a:lvl4pPr>
      <a:lvl5pPr algn="l" rtl="0" eaLnBrk="0" fontAlgn="base" hangingPunct="0">
        <a:spcBef>
          <a:spcPct val="0"/>
        </a:spcBef>
        <a:spcAft>
          <a:spcPct val="0"/>
        </a:spcAft>
        <a:defRPr sz="2400" b="1">
          <a:solidFill>
            <a:srgbClr val="003399"/>
          </a:solidFill>
          <a:latin typeface="Helvetica" pitchFamily="34" charset="0"/>
        </a:defRPr>
      </a:lvl5pPr>
      <a:lvl6pPr marL="457200" algn="l" rtl="0" eaLnBrk="0" fontAlgn="base" hangingPunct="0">
        <a:spcBef>
          <a:spcPct val="0"/>
        </a:spcBef>
        <a:spcAft>
          <a:spcPct val="0"/>
        </a:spcAft>
        <a:defRPr sz="2400" b="1">
          <a:solidFill>
            <a:srgbClr val="003399"/>
          </a:solidFill>
          <a:latin typeface="Helvetica" pitchFamily="34" charset="0"/>
        </a:defRPr>
      </a:lvl6pPr>
      <a:lvl7pPr marL="914400" algn="l" rtl="0" eaLnBrk="0" fontAlgn="base" hangingPunct="0">
        <a:spcBef>
          <a:spcPct val="0"/>
        </a:spcBef>
        <a:spcAft>
          <a:spcPct val="0"/>
        </a:spcAft>
        <a:defRPr sz="2400" b="1">
          <a:solidFill>
            <a:srgbClr val="003399"/>
          </a:solidFill>
          <a:latin typeface="Helvetica" pitchFamily="34" charset="0"/>
        </a:defRPr>
      </a:lvl7pPr>
      <a:lvl8pPr marL="1371600" algn="l" rtl="0" eaLnBrk="0" fontAlgn="base" hangingPunct="0">
        <a:spcBef>
          <a:spcPct val="0"/>
        </a:spcBef>
        <a:spcAft>
          <a:spcPct val="0"/>
        </a:spcAft>
        <a:defRPr sz="2400" b="1">
          <a:solidFill>
            <a:srgbClr val="003399"/>
          </a:solidFill>
          <a:latin typeface="Helvetica" pitchFamily="34" charset="0"/>
        </a:defRPr>
      </a:lvl8pPr>
      <a:lvl9pPr marL="1828800" algn="l" rtl="0" eaLnBrk="0" fontAlgn="base" hangingPunct="0">
        <a:spcBef>
          <a:spcPct val="0"/>
        </a:spcBef>
        <a:spcAft>
          <a:spcPct val="0"/>
        </a:spcAft>
        <a:defRPr sz="2400" b="1">
          <a:solidFill>
            <a:srgbClr val="003399"/>
          </a:solidFill>
          <a:latin typeface="Helvetica" pitchFamily="34" charset="0"/>
        </a:defRPr>
      </a:lvl9pPr>
    </p:titleStyle>
    <p:bodyStyle>
      <a:lvl1pPr marL="228600" indent="-228600" algn="l" rtl="0" eaLnBrk="0" fontAlgn="base" hangingPunct="0">
        <a:spcBef>
          <a:spcPct val="20000"/>
        </a:spcBef>
        <a:spcAft>
          <a:spcPct val="0"/>
        </a:spcAft>
        <a:buFont typeface="Wingdings" pitchFamily="2" charset="2"/>
        <a:buChar char="§"/>
        <a:defRPr sz="2000">
          <a:solidFill>
            <a:srgbClr val="003399"/>
          </a:solidFill>
          <a:latin typeface="+mn-lt"/>
          <a:ea typeface="+mn-ea"/>
          <a:cs typeface="+mn-cs"/>
        </a:defRPr>
      </a:lvl1pPr>
      <a:lvl2pPr marL="565150" indent="-222250" algn="l" rtl="0" eaLnBrk="0" fontAlgn="base" hangingPunct="0">
        <a:spcBef>
          <a:spcPct val="20000"/>
        </a:spcBef>
        <a:spcAft>
          <a:spcPct val="0"/>
        </a:spcAft>
        <a:buClr>
          <a:schemeClr val="tx1"/>
        </a:buClr>
        <a:buFont typeface="Wingdings" pitchFamily="2" charset="2"/>
        <a:buChar char="§"/>
        <a:defRPr sz="2800">
          <a:solidFill>
            <a:schemeClr val="tx1"/>
          </a:solidFill>
          <a:latin typeface="+mn-lt"/>
        </a:defRPr>
      </a:lvl2pPr>
      <a:lvl3pPr marL="906463" indent="-222250" algn="l" rtl="0" eaLnBrk="0" fontAlgn="base" hangingPunct="0">
        <a:spcBef>
          <a:spcPct val="20000"/>
        </a:spcBef>
        <a:spcAft>
          <a:spcPct val="0"/>
        </a:spcAft>
        <a:buClr>
          <a:schemeClr val="tx1"/>
        </a:buClr>
        <a:buFont typeface="Wingdings" pitchFamily="2" charset="2"/>
        <a:buChar char="§"/>
        <a:defRPr sz="1600">
          <a:solidFill>
            <a:schemeClr val="tx1"/>
          </a:solidFill>
          <a:latin typeface="+mn-lt"/>
        </a:defRPr>
      </a:lvl3pPr>
      <a:lvl4pPr marL="1249363" indent="-228600" algn="l" rtl="0" eaLnBrk="0" fontAlgn="base" hangingPunct="0">
        <a:spcBef>
          <a:spcPct val="20000"/>
        </a:spcBef>
        <a:spcAft>
          <a:spcPct val="0"/>
        </a:spcAft>
        <a:buClr>
          <a:schemeClr val="tx1"/>
        </a:buClr>
        <a:buFont typeface="Wingdings" pitchFamily="2" charset="2"/>
        <a:buChar char="§"/>
        <a:defRPr sz="1400">
          <a:solidFill>
            <a:schemeClr val="tx1"/>
          </a:solidFill>
          <a:latin typeface="+mn-lt"/>
        </a:defRPr>
      </a:lvl4pPr>
      <a:lvl5pPr marL="1601788" indent="-228600" algn="l" rtl="0" eaLnBrk="0" fontAlgn="base" hangingPunct="0">
        <a:spcBef>
          <a:spcPct val="20000"/>
        </a:spcBef>
        <a:spcAft>
          <a:spcPct val="0"/>
        </a:spcAft>
        <a:buClr>
          <a:schemeClr val="tx1"/>
        </a:buClr>
        <a:buFont typeface="Wingdings" pitchFamily="2" charset="2"/>
        <a:buChar char="§"/>
        <a:defRPr sz="1400">
          <a:solidFill>
            <a:schemeClr val="tx1"/>
          </a:solidFill>
          <a:latin typeface="+mn-lt"/>
        </a:defRPr>
      </a:lvl5pPr>
      <a:lvl6pPr marL="2058988" indent="-228600" algn="l" rtl="0" eaLnBrk="0" fontAlgn="base" hangingPunct="0">
        <a:spcBef>
          <a:spcPct val="20000"/>
        </a:spcBef>
        <a:spcAft>
          <a:spcPct val="0"/>
        </a:spcAft>
        <a:buClr>
          <a:schemeClr val="tx1"/>
        </a:buClr>
        <a:buFont typeface="Wingdings" pitchFamily="2" charset="2"/>
        <a:buChar char="§"/>
        <a:defRPr sz="1400">
          <a:solidFill>
            <a:schemeClr val="tx1"/>
          </a:solidFill>
          <a:latin typeface="+mn-lt"/>
        </a:defRPr>
      </a:lvl6pPr>
      <a:lvl7pPr marL="2516188" indent="-228600" algn="l" rtl="0" eaLnBrk="0" fontAlgn="base" hangingPunct="0">
        <a:spcBef>
          <a:spcPct val="20000"/>
        </a:spcBef>
        <a:spcAft>
          <a:spcPct val="0"/>
        </a:spcAft>
        <a:buClr>
          <a:schemeClr val="tx1"/>
        </a:buClr>
        <a:buFont typeface="Wingdings" pitchFamily="2" charset="2"/>
        <a:buChar char="§"/>
        <a:defRPr sz="1400">
          <a:solidFill>
            <a:schemeClr val="tx1"/>
          </a:solidFill>
          <a:latin typeface="+mn-lt"/>
        </a:defRPr>
      </a:lvl7pPr>
      <a:lvl8pPr marL="2973388" indent="-228600" algn="l" rtl="0" eaLnBrk="0" fontAlgn="base" hangingPunct="0">
        <a:spcBef>
          <a:spcPct val="20000"/>
        </a:spcBef>
        <a:spcAft>
          <a:spcPct val="0"/>
        </a:spcAft>
        <a:buClr>
          <a:schemeClr val="tx1"/>
        </a:buClr>
        <a:buFont typeface="Wingdings" pitchFamily="2" charset="2"/>
        <a:buChar char="§"/>
        <a:defRPr sz="1400">
          <a:solidFill>
            <a:schemeClr val="tx1"/>
          </a:solidFill>
          <a:latin typeface="+mn-lt"/>
        </a:defRPr>
      </a:lvl8pPr>
      <a:lvl9pPr marL="3430588" indent="-228600" algn="l" rtl="0" eaLnBrk="0" fontAlgn="base" hangingPunct="0">
        <a:spcBef>
          <a:spcPct val="20000"/>
        </a:spcBef>
        <a:spcAft>
          <a:spcPct val="0"/>
        </a:spcAft>
        <a:buClr>
          <a:schemeClr val="tx1"/>
        </a:buClr>
        <a:buFont typeface="Wingdings" pitchFamily="2" charset="2"/>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228600" y="914400"/>
            <a:ext cx="8686800" cy="1588"/>
          </a:xfrm>
          <a:prstGeom prst="line">
            <a:avLst/>
          </a:prstGeom>
          <a:ln w="19050"/>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228600" y="6399212"/>
            <a:ext cx="8686800" cy="1588"/>
          </a:xfrm>
          <a:prstGeom prst="line">
            <a:avLst/>
          </a:prstGeom>
          <a:ln w="19050"/>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10" name="Picture 9" descr="newlhc logo1.gif"/>
          <p:cNvPicPr>
            <a:picLocks noChangeAspect="1"/>
          </p:cNvPicPr>
          <p:nvPr userDrawn="1"/>
        </p:nvPicPr>
        <p:blipFill>
          <a:blip r:embed="rId8" cstate="print"/>
          <a:stretch>
            <a:fillRect/>
          </a:stretch>
        </p:blipFill>
        <p:spPr>
          <a:xfrm>
            <a:off x="-681848" y="0"/>
            <a:ext cx="1357346" cy="1357346"/>
          </a:xfrm>
          <a:prstGeom prst="rect">
            <a:avLst/>
          </a:prstGeom>
          <a:effectLst>
            <a:glow rad="101600">
              <a:schemeClr val="accent1">
                <a:lumMod val="40000"/>
                <a:lumOff val="60000"/>
                <a:alpha val="40000"/>
              </a:schemeClr>
            </a:glow>
            <a:reflection blurRad="6350" stA="50000" endA="300" endPos="55000" dir="5400000" sy="-100000" algn="bl" rotWithShape="0"/>
            <a:softEdge rad="12700"/>
          </a:effectLst>
        </p:spPr>
      </p:pic>
      <p:pic>
        <p:nvPicPr>
          <p:cNvPr id="11" name="Picture 3" descr="newlhc logo1.gif"/>
          <p:cNvPicPr>
            <a:picLocks noChangeAspect="1"/>
          </p:cNvPicPr>
          <p:nvPr userDrawn="1"/>
        </p:nvPicPr>
        <p:blipFill>
          <a:blip r:embed="rId8" cstate="print"/>
          <a:stretch>
            <a:fillRect/>
          </a:stretch>
        </p:blipFill>
        <p:spPr>
          <a:xfrm>
            <a:off x="-681848" y="0"/>
            <a:ext cx="1357346" cy="1357346"/>
          </a:xfrm>
          <a:prstGeom prst="rect">
            <a:avLst/>
          </a:prstGeom>
          <a:effectLst>
            <a:glow rad="101600">
              <a:schemeClr val="accent1">
                <a:lumMod val="40000"/>
                <a:lumOff val="60000"/>
                <a:alpha val="40000"/>
              </a:schemeClr>
            </a:glow>
            <a:reflection blurRad="6350" stA="50000" endA="300" endPos="55000" dir="5400000" sy="-100000" algn="bl" rotWithShape="0"/>
            <a:softEdge rad="12700"/>
          </a:effectLst>
        </p:spPr>
      </p:pic>
      <p:sp>
        <p:nvSpPr>
          <p:cNvPr id="1030" name="Title Placeholder 1"/>
          <p:cNvSpPr>
            <a:spLocks noGrp="1"/>
          </p:cNvSpPr>
          <p:nvPr>
            <p:ph type="title"/>
          </p:nvPr>
        </p:nvSpPr>
        <p:spPr bwMode="auto">
          <a:xfrm>
            <a:off x="1600200" y="152400"/>
            <a:ext cx="7315200"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Text Placeholder 2"/>
          <p:cNvSpPr>
            <a:spLocks noGrp="1"/>
          </p:cNvSpPr>
          <p:nvPr>
            <p:ph type="body" idx="1"/>
          </p:nvPr>
        </p:nvSpPr>
        <p:spPr bwMode="auto">
          <a:xfrm>
            <a:off x="228600" y="990600"/>
            <a:ext cx="86868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 name="Date Placeholder 3"/>
          <p:cNvSpPr>
            <a:spLocks noGrp="1"/>
          </p:cNvSpPr>
          <p:nvPr>
            <p:ph type="dt" sz="half" idx="2"/>
          </p:nvPr>
        </p:nvSpPr>
        <p:spPr>
          <a:xfrm>
            <a:off x="457200" y="6553200"/>
            <a:ext cx="2133600" cy="16827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j-lt"/>
              </a:defRPr>
            </a:lvl1pPr>
          </a:lstStyle>
          <a:p>
            <a:pPr>
              <a:defRPr/>
            </a:pPr>
            <a:fld id="{3A1C59BB-CC43-4614-B10A-F41B1F3EF9F4}" type="datetime1">
              <a:rPr lang="en-GB" smtClean="0">
                <a:solidFill>
                  <a:srgbClr val="000000">
                    <a:tint val="75000"/>
                  </a:srgbClr>
                </a:solidFill>
              </a:rPr>
              <a:pPr>
                <a:defRPr/>
              </a:pPr>
              <a:t>3.12.12</a:t>
            </a:fld>
            <a:endParaRPr lang="en-US">
              <a:solidFill>
                <a:srgbClr val="000000">
                  <a:tint val="75000"/>
                </a:srgbClr>
              </a:solidFill>
            </a:endParaRPr>
          </a:p>
        </p:txBody>
      </p:sp>
      <p:sp>
        <p:nvSpPr>
          <p:cNvPr id="13" name="Footer Placeholder 4"/>
          <p:cNvSpPr>
            <a:spLocks noGrp="1"/>
          </p:cNvSpPr>
          <p:nvPr>
            <p:ph type="ftr" sz="quarter" idx="3"/>
          </p:nvPr>
        </p:nvSpPr>
        <p:spPr>
          <a:xfrm>
            <a:off x="1676400" y="6553201"/>
            <a:ext cx="6400800" cy="152399"/>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mn-lt"/>
              </a:defRPr>
            </a:lvl1pPr>
          </a:lstStyle>
          <a:p>
            <a:pPr>
              <a:defRPr/>
            </a:pPr>
            <a:r>
              <a:rPr lang="en-US" smtClean="0"/>
              <a:t>LHC Morning Meeting - G. Arduini</a:t>
            </a:r>
            <a:endParaRPr lang="en-US" dirty="0"/>
          </a:p>
        </p:txBody>
      </p:sp>
      <p:sp>
        <p:nvSpPr>
          <p:cNvPr id="14" name="Slide Number Placeholder 5"/>
          <p:cNvSpPr>
            <a:spLocks noGrp="1"/>
          </p:cNvSpPr>
          <p:nvPr>
            <p:ph type="sldNum" sz="quarter" idx="4"/>
          </p:nvPr>
        </p:nvSpPr>
        <p:spPr>
          <a:xfrm>
            <a:off x="6553200" y="6553200"/>
            <a:ext cx="2133600" cy="16827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j-lt"/>
              </a:defRPr>
            </a:lvl1pPr>
          </a:lstStyle>
          <a:p>
            <a:pPr>
              <a:defRPr/>
            </a:pPr>
            <a:fld id="{1A8F772A-8CCA-4885-87BF-DE56416A2204}"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92964494"/>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Lst>
  <p:hf hdr="0"/>
  <p:txStyles>
    <p:titleStyle>
      <a:lvl1pPr algn="r" rtl="0" eaLnBrk="0" fontAlgn="base" hangingPunct="0">
        <a:spcBef>
          <a:spcPct val="0"/>
        </a:spcBef>
        <a:spcAft>
          <a:spcPct val="0"/>
        </a:spcAft>
        <a:defRPr sz="3200">
          <a:solidFill>
            <a:schemeClr val="tx2"/>
          </a:solidFill>
          <a:latin typeface="+mj-lt"/>
          <a:ea typeface="+mj-ea"/>
          <a:cs typeface="+mj-cs"/>
        </a:defRPr>
      </a:lvl1pPr>
      <a:lvl2pPr algn="r" rtl="0" eaLnBrk="0" fontAlgn="base" hangingPunct="0">
        <a:spcBef>
          <a:spcPct val="0"/>
        </a:spcBef>
        <a:spcAft>
          <a:spcPct val="0"/>
        </a:spcAft>
        <a:defRPr sz="3200">
          <a:solidFill>
            <a:schemeClr val="tx2"/>
          </a:solidFill>
          <a:latin typeface="Trebuchet MS" pitchFamily="34" charset="0"/>
        </a:defRPr>
      </a:lvl2pPr>
      <a:lvl3pPr algn="r" rtl="0" eaLnBrk="0" fontAlgn="base" hangingPunct="0">
        <a:spcBef>
          <a:spcPct val="0"/>
        </a:spcBef>
        <a:spcAft>
          <a:spcPct val="0"/>
        </a:spcAft>
        <a:defRPr sz="3200">
          <a:solidFill>
            <a:schemeClr val="tx2"/>
          </a:solidFill>
          <a:latin typeface="Trebuchet MS" pitchFamily="34" charset="0"/>
        </a:defRPr>
      </a:lvl3pPr>
      <a:lvl4pPr algn="r" rtl="0" eaLnBrk="0" fontAlgn="base" hangingPunct="0">
        <a:spcBef>
          <a:spcPct val="0"/>
        </a:spcBef>
        <a:spcAft>
          <a:spcPct val="0"/>
        </a:spcAft>
        <a:defRPr sz="3200">
          <a:solidFill>
            <a:schemeClr val="tx2"/>
          </a:solidFill>
          <a:latin typeface="Trebuchet MS" pitchFamily="34" charset="0"/>
        </a:defRPr>
      </a:lvl4pPr>
      <a:lvl5pPr algn="r" rtl="0" eaLnBrk="0" fontAlgn="base" hangingPunct="0">
        <a:spcBef>
          <a:spcPct val="0"/>
        </a:spcBef>
        <a:spcAft>
          <a:spcPct val="0"/>
        </a:spcAft>
        <a:defRPr sz="3200">
          <a:solidFill>
            <a:schemeClr val="tx2"/>
          </a:solidFill>
          <a:latin typeface="Trebuchet MS" pitchFamily="34" charset="0"/>
        </a:defRPr>
      </a:lvl5pPr>
      <a:lvl6pPr marL="457200" algn="r" rtl="0" eaLnBrk="0" fontAlgn="base" hangingPunct="0">
        <a:spcBef>
          <a:spcPct val="0"/>
        </a:spcBef>
        <a:spcAft>
          <a:spcPct val="0"/>
        </a:spcAft>
        <a:defRPr sz="3200">
          <a:solidFill>
            <a:schemeClr val="tx2"/>
          </a:solidFill>
          <a:latin typeface="Trebuchet MS" pitchFamily="34" charset="0"/>
        </a:defRPr>
      </a:lvl6pPr>
      <a:lvl7pPr marL="914400" algn="r" rtl="0" eaLnBrk="0" fontAlgn="base" hangingPunct="0">
        <a:spcBef>
          <a:spcPct val="0"/>
        </a:spcBef>
        <a:spcAft>
          <a:spcPct val="0"/>
        </a:spcAft>
        <a:defRPr sz="3200">
          <a:solidFill>
            <a:schemeClr val="tx2"/>
          </a:solidFill>
          <a:latin typeface="Trebuchet MS" pitchFamily="34" charset="0"/>
        </a:defRPr>
      </a:lvl7pPr>
      <a:lvl8pPr marL="1371600" algn="r" rtl="0" eaLnBrk="0" fontAlgn="base" hangingPunct="0">
        <a:spcBef>
          <a:spcPct val="0"/>
        </a:spcBef>
        <a:spcAft>
          <a:spcPct val="0"/>
        </a:spcAft>
        <a:defRPr sz="3200">
          <a:solidFill>
            <a:schemeClr val="tx2"/>
          </a:solidFill>
          <a:latin typeface="Trebuchet MS" pitchFamily="34" charset="0"/>
        </a:defRPr>
      </a:lvl8pPr>
      <a:lvl9pPr marL="1828800" algn="r" rtl="0" eaLnBrk="0" fontAlgn="base" hangingPunct="0">
        <a:spcBef>
          <a:spcPct val="0"/>
        </a:spcBef>
        <a:spcAft>
          <a:spcPct val="0"/>
        </a:spcAft>
        <a:defRPr sz="3200">
          <a:solidFill>
            <a:schemeClr val="tx2"/>
          </a:solidFill>
          <a:latin typeface="Trebuchet MS"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2"/>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2"/>
          </a:solidFill>
          <a:latin typeface="+mn-lt"/>
        </a:defRPr>
      </a:lvl2pPr>
      <a:lvl3pPr marL="1143000" indent="-228600" algn="l" rtl="0" eaLnBrk="0" fontAlgn="base" hangingPunct="0">
        <a:spcBef>
          <a:spcPct val="20000"/>
        </a:spcBef>
        <a:spcAft>
          <a:spcPct val="0"/>
        </a:spcAft>
        <a:buFont typeface="Arial" charset="0"/>
        <a:buChar char="•"/>
        <a:defRPr sz="2400">
          <a:solidFill>
            <a:schemeClr val="tx2"/>
          </a:solidFill>
          <a:latin typeface="+mn-lt"/>
        </a:defRPr>
      </a:lvl3pPr>
      <a:lvl4pPr marL="1600200" indent="-228600" algn="l" rtl="0" eaLnBrk="0" fontAlgn="base" hangingPunct="0">
        <a:spcBef>
          <a:spcPct val="20000"/>
        </a:spcBef>
        <a:spcAft>
          <a:spcPct val="0"/>
        </a:spcAft>
        <a:buFont typeface="Arial" charset="0"/>
        <a:buChar char="–"/>
        <a:defRPr sz="2000">
          <a:solidFill>
            <a:schemeClr val="tx2"/>
          </a:solidFill>
          <a:latin typeface="+mn-lt"/>
        </a:defRPr>
      </a:lvl4pPr>
      <a:lvl5pPr marL="2057400" indent="-228600" algn="l" rtl="0" eaLnBrk="0" fontAlgn="base" hangingPunct="0">
        <a:spcBef>
          <a:spcPct val="20000"/>
        </a:spcBef>
        <a:spcAft>
          <a:spcPct val="0"/>
        </a:spcAft>
        <a:buFont typeface="Arial" charset="0"/>
        <a:buChar char="»"/>
        <a:defRPr sz="2000">
          <a:solidFill>
            <a:schemeClr val="tx2"/>
          </a:solidFill>
          <a:latin typeface="+mn-lt"/>
        </a:defRPr>
      </a:lvl5pPr>
      <a:lvl6pPr marL="2514600" indent="-228600" algn="l" rtl="0" eaLnBrk="0" fontAlgn="base" hangingPunct="0">
        <a:spcBef>
          <a:spcPct val="20000"/>
        </a:spcBef>
        <a:spcAft>
          <a:spcPct val="0"/>
        </a:spcAft>
        <a:buFont typeface="Arial" charset="0"/>
        <a:buChar char="»"/>
        <a:defRPr sz="2000">
          <a:solidFill>
            <a:schemeClr val="tx2"/>
          </a:solidFill>
          <a:latin typeface="+mn-lt"/>
        </a:defRPr>
      </a:lvl6pPr>
      <a:lvl7pPr marL="2971800" indent="-228600" algn="l" rtl="0" eaLnBrk="0" fontAlgn="base" hangingPunct="0">
        <a:spcBef>
          <a:spcPct val="20000"/>
        </a:spcBef>
        <a:spcAft>
          <a:spcPct val="0"/>
        </a:spcAft>
        <a:buFont typeface="Arial" charset="0"/>
        <a:buChar char="»"/>
        <a:defRPr sz="2000">
          <a:solidFill>
            <a:schemeClr val="tx2"/>
          </a:solidFill>
          <a:latin typeface="+mn-lt"/>
        </a:defRPr>
      </a:lvl7pPr>
      <a:lvl8pPr marL="3429000" indent="-228600" algn="l" rtl="0" eaLnBrk="0" fontAlgn="base" hangingPunct="0">
        <a:spcBef>
          <a:spcPct val="20000"/>
        </a:spcBef>
        <a:spcAft>
          <a:spcPct val="0"/>
        </a:spcAft>
        <a:buFont typeface="Arial" charset="0"/>
        <a:buChar char="»"/>
        <a:defRPr sz="2000">
          <a:solidFill>
            <a:schemeClr val="tx2"/>
          </a:solidFill>
          <a:latin typeface="+mn-lt"/>
        </a:defRPr>
      </a:lvl8pPr>
      <a:lvl9pPr marL="3886200" indent="-228600" algn="l" rtl="0" eaLnBrk="0" fontAlgn="base" hangingPunct="0">
        <a:spcBef>
          <a:spcPct val="20000"/>
        </a:spcBef>
        <a:spcAft>
          <a:spcPct val="0"/>
        </a:spcAft>
        <a:buFont typeface="Arial" charset="0"/>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A13D9F3A-93B8-48DB-9398-496332835840}" type="datetimeFigureOut">
              <a:rPr lang="en-GB" smtClean="0">
                <a:solidFill>
                  <a:prstClr val="black">
                    <a:tint val="75000"/>
                  </a:prstClr>
                </a:solidFill>
                <a:latin typeface="Calibri"/>
              </a:rPr>
              <a:pPr fontAlgn="auto">
                <a:spcBef>
                  <a:spcPts val="0"/>
                </a:spcBef>
                <a:spcAft>
                  <a:spcPts val="0"/>
                </a:spcAft>
              </a:pPr>
              <a:t>3.12.12</a:t>
            </a:fld>
            <a:endParaRPr lang="en-GB">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9BBBDAE6-1E30-41E2-AA50-3A1D23ADBC5E}" type="slidenum">
              <a:rPr lang="en-GB" smtClean="0">
                <a:solidFill>
                  <a:prstClr val="black">
                    <a:tint val="75000"/>
                  </a:prstClr>
                </a:solidFill>
                <a:latin typeface="Calibri"/>
              </a:rPr>
              <a:pPr fontAlgn="auto">
                <a:spcBef>
                  <a:spcPts val="0"/>
                </a:spcBef>
                <a:spcAft>
                  <a:spcPts val="0"/>
                </a:spcAft>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3930052347"/>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Coordination:</a:t>
            </a:r>
          </a:p>
          <a:p>
            <a:pPr lvl="1"/>
            <a:r>
              <a:rPr lang="en-US" sz="2000" dirty="0" smtClean="0"/>
              <a:t>Week 48: G. </a:t>
            </a:r>
            <a:r>
              <a:rPr lang="en-US" sz="2000" dirty="0"/>
              <a:t>Arduini, E.B. Holzer</a:t>
            </a:r>
            <a:endParaRPr lang="en-US" sz="2000" dirty="0" smtClean="0"/>
          </a:p>
          <a:p>
            <a:pPr lvl="1"/>
            <a:r>
              <a:rPr lang="en-US" sz="2000" dirty="0" smtClean="0"/>
              <a:t>MD Coordination: F. Zimmermann, G. Papotti</a:t>
            </a:r>
            <a:endParaRPr lang="en-GB" sz="2000" dirty="0"/>
          </a:p>
          <a:p>
            <a:endParaRPr lang="en-GB" dirty="0"/>
          </a:p>
        </p:txBody>
      </p:sp>
      <p:sp>
        <p:nvSpPr>
          <p:cNvPr id="3" name="Title 2"/>
          <p:cNvSpPr>
            <a:spLocks noGrp="1"/>
          </p:cNvSpPr>
          <p:nvPr>
            <p:ph type="ctrTitle"/>
          </p:nvPr>
        </p:nvSpPr>
        <p:spPr/>
        <p:txBody>
          <a:bodyPr/>
          <a:lstStyle/>
          <a:p>
            <a:r>
              <a:rPr lang="en-US" dirty="0" smtClean="0"/>
              <a:t>LHC – Progress with Beam</a:t>
            </a:r>
            <a:endParaRPr lang="en-GB" dirty="0"/>
          </a:p>
        </p:txBody>
      </p:sp>
    </p:spTree>
    <p:extLst>
      <p:ext uri="{BB962C8B-B14F-4D97-AF65-F5344CB8AC3E}">
        <p14:creationId xmlns:p14="http://schemas.microsoft.com/office/powerpoint/2010/main" val="2999354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Beam dump due to ALICE trigger when injecting B1 with high brightness beam (24 bunches):</a:t>
            </a:r>
          </a:p>
          <a:p>
            <a:pPr lvl="1"/>
            <a:r>
              <a:rPr lang="en-US" dirty="0"/>
              <a:t>Requested B1</a:t>
            </a:r>
          </a:p>
          <a:p>
            <a:pPr lvl="1"/>
            <a:r>
              <a:rPr lang="en-US" dirty="0"/>
              <a:t>Extracted B1 from SPS</a:t>
            </a:r>
          </a:p>
          <a:p>
            <a:pPr lvl="1"/>
            <a:r>
              <a:rPr lang="en-US" dirty="0"/>
              <a:t>MKI8 </a:t>
            </a:r>
            <a:r>
              <a:rPr lang="en-US" dirty="0">
                <a:solidFill>
                  <a:srgbClr val="FF0000"/>
                </a:solidFill>
              </a:rPr>
              <a:t>(B2)</a:t>
            </a:r>
            <a:r>
              <a:rPr lang="en-US" dirty="0"/>
              <a:t> kicker fired but not MKI2 (B1)</a:t>
            </a:r>
          </a:p>
          <a:p>
            <a:pPr lvl="1"/>
            <a:r>
              <a:rPr lang="en-US" dirty="0"/>
              <a:t>Beam not kicked and dumped on TDI in point </a:t>
            </a:r>
            <a:r>
              <a:rPr lang="en-US" dirty="0" smtClean="0"/>
              <a:t>2</a:t>
            </a:r>
            <a:endParaRPr lang="en-US" dirty="0"/>
          </a:p>
          <a:p>
            <a:pPr lvl="1"/>
            <a:r>
              <a:rPr lang="en-US" dirty="0"/>
              <a:t>Vacuum spike around TDI leading to vacuum valve </a:t>
            </a:r>
            <a:r>
              <a:rPr lang="en-US" dirty="0" smtClean="0"/>
              <a:t>closure</a:t>
            </a:r>
          </a:p>
          <a:p>
            <a:pPr lvl="1"/>
            <a:endParaRPr lang="en-US" dirty="0"/>
          </a:p>
          <a:p>
            <a:r>
              <a:rPr lang="en-US" dirty="0"/>
              <a:t>Timing team looking at options to make the timing system more robust against these situations</a:t>
            </a:r>
          </a:p>
          <a:p>
            <a:r>
              <a:rPr lang="en-US" dirty="0"/>
              <a:t>S. Gilardoni and H. </a:t>
            </a:r>
            <a:r>
              <a:rPr lang="en-US" dirty="0" err="1"/>
              <a:t>Damerau</a:t>
            </a:r>
            <a:r>
              <a:rPr lang="en-US" dirty="0"/>
              <a:t> have already prepared another cycle with extraction timing advanced by 25 </a:t>
            </a:r>
            <a:r>
              <a:rPr lang="en-US" dirty="0" err="1"/>
              <a:t>ms</a:t>
            </a:r>
            <a:endParaRPr lang="en-US" dirty="0"/>
          </a:p>
          <a:p>
            <a:pPr lvl="1"/>
            <a:endParaRPr lang="en-GB" dirty="0"/>
          </a:p>
        </p:txBody>
      </p:sp>
      <p:sp>
        <p:nvSpPr>
          <p:cNvPr id="3" name="Title 2"/>
          <p:cNvSpPr>
            <a:spLocks noGrp="1"/>
          </p:cNvSpPr>
          <p:nvPr>
            <p:ph type="title"/>
          </p:nvPr>
        </p:nvSpPr>
        <p:spPr/>
        <p:txBody>
          <a:bodyPr/>
          <a:lstStyle/>
          <a:p>
            <a:r>
              <a:rPr lang="en-US" dirty="0" smtClean="0"/>
              <a:t>High brightness beams – injection attempt</a:t>
            </a:r>
            <a:endParaRPr lang="en-GB" dirty="0"/>
          </a:p>
        </p:txBody>
      </p:sp>
    </p:spTree>
    <p:extLst>
      <p:ext uri="{BB962C8B-B14F-4D97-AF65-F5344CB8AC3E}">
        <p14:creationId xmlns:p14="http://schemas.microsoft.com/office/powerpoint/2010/main" val="2773243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9050"/>
            <a:ext cx="7315200" cy="792163"/>
          </a:xfrm>
        </p:spPr>
        <p:txBody>
          <a:bodyPr/>
          <a:lstStyle/>
          <a:p>
            <a:r>
              <a:rPr lang="en-US" dirty="0" smtClean="0"/>
              <a:t>15 </a:t>
            </a:r>
            <a:r>
              <a:rPr lang="en-US" dirty="0" err="1" smtClean="0"/>
              <a:t>ms</a:t>
            </a:r>
            <a:r>
              <a:rPr lang="en-US" dirty="0" smtClean="0"/>
              <a:t> can make the difference…</a:t>
            </a:r>
            <a:endParaRPr lang="en-GB" dirty="0"/>
          </a:p>
        </p:txBody>
      </p:sp>
      <p:sp>
        <p:nvSpPr>
          <p:cNvPr id="3" name="Content Placeholder 2"/>
          <p:cNvSpPr>
            <a:spLocks noGrp="1"/>
          </p:cNvSpPr>
          <p:nvPr>
            <p:ph idx="1"/>
          </p:nvPr>
        </p:nvSpPr>
        <p:spPr>
          <a:xfrm>
            <a:off x="228600" y="990600"/>
            <a:ext cx="8686800" cy="1600200"/>
          </a:xfrm>
        </p:spPr>
        <p:txBody>
          <a:bodyPr/>
          <a:lstStyle/>
          <a:p>
            <a:r>
              <a:rPr lang="en-US" sz="1800" dirty="0" smtClean="0"/>
              <a:t>Extraction time from PS (w.r.t. start of PS magnetic cycle) delayed by 390 </a:t>
            </a:r>
            <a:r>
              <a:rPr lang="en-US" sz="1800" dirty="0" err="1" smtClean="0"/>
              <a:t>ms</a:t>
            </a:r>
            <a:r>
              <a:rPr lang="en-US" sz="1800" dirty="0" smtClean="0"/>
              <a:t> to allow time for RF gymnastics for the h=9/batch compression/bunch merging</a:t>
            </a:r>
          </a:p>
          <a:p>
            <a:r>
              <a:rPr lang="en-US" sz="1800" dirty="0" smtClean="0"/>
              <a:t>Injection time in the SPS (w.r.t. start of SPS magnetic cycle) delayed accordingly. I.e. injection occurring 1015 </a:t>
            </a:r>
            <a:r>
              <a:rPr lang="en-US" sz="1800" dirty="0" err="1" smtClean="0"/>
              <a:t>ms</a:t>
            </a:r>
            <a:r>
              <a:rPr lang="en-US" sz="1800" dirty="0" smtClean="0"/>
              <a:t> after start cycle</a:t>
            </a:r>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r>
              <a:rPr lang="en-US" sz="1800" dirty="0" smtClean="0"/>
              <a:t>The injection warning event (Inj. -1s) and the bit defining the ring need to be present on the same cycle to update the destination in the telegram</a:t>
            </a:r>
          </a:p>
          <a:p>
            <a:endParaRPr lang="en-US" sz="2000" dirty="0" smtClean="0"/>
          </a:p>
          <a:p>
            <a:endParaRPr lang="en-US" sz="2000" dirty="0" smtClean="0"/>
          </a:p>
          <a:p>
            <a:pPr marL="0" indent="0">
              <a:buNone/>
            </a:pPr>
            <a:endParaRPr lang="en-US" sz="2000" dirty="0" smtClean="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pPr marL="0" indent="0">
              <a:buNone/>
            </a:pPr>
            <a:r>
              <a:rPr lang="en-US" sz="2800" dirty="0"/>
              <a:t/>
            </a:r>
            <a:br>
              <a:rPr lang="en-US" sz="2800" dirty="0"/>
            </a:br>
            <a:endParaRPr lang="en-GB" sz="2800" dirty="0"/>
          </a:p>
        </p:txBody>
      </p:sp>
      <p:sp>
        <p:nvSpPr>
          <p:cNvPr id="4" name="Date Placeholder 3"/>
          <p:cNvSpPr>
            <a:spLocks noGrp="1"/>
          </p:cNvSpPr>
          <p:nvPr>
            <p:ph type="dt" sz="half" idx="10"/>
          </p:nvPr>
        </p:nvSpPr>
        <p:spPr/>
        <p:txBody>
          <a:bodyPr/>
          <a:lstStyle/>
          <a:p>
            <a:fld id="{A90DF66D-7345-4F19-BF7B-E480E373C532}" type="datetime1">
              <a:rPr lang="en-GB" smtClean="0">
                <a:solidFill>
                  <a:srgbClr val="000000">
                    <a:tint val="75000"/>
                  </a:srgbClr>
                </a:solidFill>
              </a:rPr>
              <a:pPr/>
              <a:t>3.12.12</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r>
              <a:rPr lang="en-US" smtClean="0"/>
              <a:t>LHC Morning Meeting - G. Arduini</a:t>
            </a:r>
            <a:endParaRPr lang="en-GB" dirty="0"/>
          </a:p>
        </p:txBody>
      </p:sp>
      <p:sp>
        <p:nvSpPr>
          <p:cNvPr id="6" name="Slide Number Placeholder 5"/>
          <p:cNvSpPr>
            <a:spLocks noGrp="1"/>
          </p:cNvSpPr>
          <p:nvPr>
            <p:ph type="sldNum" sz="quarter" idx="12"/>
          </p:nvPr>
        </p:nvSpPr>
        <p:spPr/>
        <p:txBody>
          <a:bodyPr/>
          <a:lstStyle/>
          <a:p>
            <a:fld id="{B2ED15F2-B5DC-4D70-8B9E-4287CA2479A2}" type="slidenum">
              <a:rPr lang="en-GB" smtClean="0">
                <a:solidFill>
                  <a:srgbClr val="000000">
                    <a:tint val="75000"/>
                  </a:srgbClr>
                </a:solidFill>
              </a:rPr>
              <a:pPr/>
              <a:t>11</a:t>
            </a:fld>
            <a:endParaRPr lang="en-GB">
              <a:solidFill>
                <a:srgbClr val="000000">
                  <a:tint val="75000"/>
                </a:srgbClr>
              </a:solidFill>
            </a:endParaRPr>
          </a:p>
        </p:txBody>
      </p:sp>
      <p:grpSp>
        <p:nvGrpSpPr>
          <p:cNvPr id="21" name="Group 20"/>
          <p:cNvGrpSpPr/>
          <p:nvPr/>
        </p:nvGrpSpPr>
        <p:grpSpPr>
          <a:xfrm>
            <a:off x="4572000" y="2124075"/>
            <a:ext cx="2819400" cy="1905000"/>
            <a:chOff x="1295400" y="2819400"/>
            <a:chExt cx="2819400" cy="1905000"/>
          </a:xfrm>
        </p:grpSpPr>
        <p:cxnSp>
          <p:nvCxnSpPr>
            <p:cNvPr id="8" name="Straight Connector 7"/>
            <p:cNvCxnSpPr/>
            <p:nvPr/>
          </p:nvCxnSpPr>
          <p:spPr>
            <a:xfrm>
              <a:off x="1295400" y="4114800"/>
              <a:ext cx="1371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2667000" y="2971800"/>
              <a:ext cx="457200" cy="1143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124200" y="2971800"/>
              <a:ext cx="533400" cy="1143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657600" y="4114800"/>
              <a:ext cx="45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295400" y="2819400"/>
              <a:ext cx="0" cy="190500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114800" y="2819400"/>
              <a:ext cx="0" cy="190500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a:off x="2057400" y="3875186"/>
            <a:ext cx="1828800" cy="523220"/>
          </a:xfrm>
          <a:prstGeom prst="rect">
            <a:avLst/>
          </a:prstGeom>
          <a:noFill/>
        </p:spPr>
        <p:txBody>
          <a:bodyPr wrap="square" rtlCol="0">
            <a:spAutoFit/>
          </a:bodyPr>
          <a:lstStyle/>
          <a:p>
            <a:r>
              <a:rPr lang="en-US" dirty="0" smtClean="0">
                <a:solidFill>
                  <a:srgbClr val="000000"/>
                </a:solidFill>
                <a:latin typeface="Arial" charset="0"/>
              </a:rPr>
              <a:t>Next LHC Injection =</a:t>
            </a:r>
          </a:p>
          <a:p>
            <a:endParaRPr lang="en-GB" dirty="0">
              <a:solidFill>
                <a:srgbClr val="000000"/>
              </a:solidFill>
              <a:latin typeface="Arial" charset="0"/>
            </a:endParaRPr>
          </a:p>
        </p:txBody>
      </p:sp>
      <p:grpSp>
        <p:nvGrpSpPr>
          <p:cNvPr id="44" name="Group 43"/>
          <p:cNvGrpSpPr/>
          <p:nvPr/>
        </p:nvGrpSpPr>
        <p:grpSpPr>
          <a:xfrm>
            <a:off x="1828800" y="1971675"/>
            <a:ext cx="2743200" cy="2057400"/>
            <a:chOff x="304800" y="2819400"/>
            <a:chExt cx="2743200" cy="2057400"/>
          </a:xfrm>
        </p:grpSpPr>
        <p:cxnSp>
          <p:nvCxnSpPr>
            <p:cNvPr id="24" name="Straight Connector 23"/>
            <p:cNvCxnSpPr/>
            <p:nvPr/>
          </p:nvCxnSpPr>
          <p:spPr>
            <a:xfrm>
              <a:off x="304800" y="2819400"/>
              <a:ext cx="0" cy="205740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2362200" y="4267200"/>
              <a:ext cx="685800"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flipV="1">
              <a:off x="1905000" y="3276600"/>
              <a:ext cx="457200" cy="99060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1143000" y="3276600"/>
              <a:ext cx="762000"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914400" y="3276600"/>
              <a:ext cx="228600" cy="99060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304800" y="4267200"/>
              <a:ext cx="609600"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3962400" y="2428875"/>
            <a:ext cx="1400175" cy="876300"/>
            <a:chOff x="2438400" y="3276600"/>
            <a:chExt cx="1400175" cy="876300"/>
          </a:xfrm>
        </p:grpSpPr>
        <p:cxnSp>
          <p:nvCxnSpPr>
            <p:cNvPr id="38" name="Straight Arrow Connector 37"/>
            <p:cNvCxnSpPr/>
            <p:nvPr/>
          </p:nvCxnSpPr>
          <p:spPr>
            <a:xfrm>
              <a:off x="3581400" y="3581400"/>
              <a:ext cx="0" cy="571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2847975" y="3562350"/>
              <a:ext cx="0" cy="571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381375" y="3276600"/>
              <a:ext cx="457200" cy="523220"/>
            </a:xfrm>
            <a:prstGeom prst="rect">
              <a:avLst/>
            </a:prstGeom>
            <a:noFill/>
          </p:spPr>
          <p:txBody>
            <a:bodyPr wrap="square" rtlCol="0">
              <a:spAutoFit/>
            </a:bodyPr>
            <a:lstStyle/>
            <a:p>
              <a:r>
                <a:rPr lang="en-US" dirty="0" smtClean="0">
                  <a:solidFill>
                    <a:srgbClr val="000000"/>
                  </a:solidFill>
                  <a:latin typeface="Arial" charset="0"/>
                </a:rPr>
                <a:t>Inj.</a:t>
              </a:r>
            </a:p>
            <a:p>
              <a:endParaRPr lang="en-GB" dirty="0">
                <a:solidFill>
                  <a:srgbClr val="000000"/>
                </a:solidFill>
                <a:latin typeface="Arial" charset="0"/>
              </a:endParaRPr>
            </a:p>
          </p:txBody>
        </p:sp>
        <p:sp>
          <p:nvSpPr>
            <p:cNvPr id="41" name="TextBox 40"/>
            <p:cNvSpPr txBox="1"/>
            <p:nvPr/>
          </p:nvSpPr>
          <p:spPr>
            <a:xfrm>
              <a:off x="2438400" y="3286125"/>
              <a:ext cx="762000" cy="523220"/>
            </a:xfrm>
            <a:prstGeom prst="rect">
              <a:avLst/>
            </a:prstGeom>
            <a:noFill/>
          </p:spPr>
          <p:txBody>
            <a:bodyPr wrap="square" rtlCol="0">
              <a:spAutoFit/>
            </a:bodyPr>
            <a:lstStyle/>
            <a:p>
              <a:r>
                <a:rPr lang="en-US" dirty="0" smtClean="0">
                  <a:solidFill>
                    <a:srgbClr val="000000"/>
                  </a:solidFill>
                  <a:latin typeface="Arial" charset="0"/>
                </a:rPr>
                <a:t>Inj. -1s</a:t>
              </a:r>
            </a:p>
            <a:p>
              <a:endParaRPr lang="en-GB" dirty="0">
                <a:solidFill>
                  <a:srgbClr val="000000"/>
                </a:solidFill>
                <a:latin typeface="Arial" charset="0"/>
              </a:endParaRPr>
            </a:p>
          </p:txBody>
        </p:sp>
      </p:grpSp>
      <p:grpSp>
        <p:nvGrpSpPr>
          <p:cNvPr id="49" name="Group 48"/>
          <p:cNvGrpSpPr/>
          <p:nvPr/>
        </p:nvGrpSpPr>
        <p:grpSpPr>
          <a:xfrm>
            <a:off x="3876675" y="3876675"/>
            <a:ext cx="800100" cy="1228725"/>
            <a:chOff x="2190750" y="4714875"/>
            <a:chExt cx="800100" cy="1228725"/>
          </a:xfrm>
        </p:grpSpPr>
        <p:sp>
          <p:nvSpPr>
            <p:cNvPr id="42" name="TextBox 41"/>
            <p:cNvSpPr txBox="1"/>
            <p:nvPr/>
          </p:nvSpPr>
          <p:spPr>
            <a:xfrm>
              <a:off x="2362200" y="4714875"/>
              <a:ext cx="457200" cy="523220"/>
            </a:xfrm>
            <a:prstGeom prst="rect">
              <a:avLst/>
            </a:prstGeom>
            <a:solidFill>
              <a:srgbClr val="0000FF"/>
            </a:solidFill>
          </p:spPr>
          <p:txBody>
            <a:bodyPr wrap="square" rtlCol="0">
              <a:spAutoFit/>
            </a:bodyPr>
            <a:lstStyle/>
            <a:p>
              <a:r>
                <a:rPr lang="en-US" b="1" dirty="0" smtClean="0">
                  <a:solidFill>
                    <a:srgbClr val="FFFFFF"/>
                  </a:solidFill>
                  <a:latin typeface="Arial" charset="0"/>
                </a:rPr>
                <a:t>R1</a:t>
              </a:r>
            </a:p>
            <a:p>
              <a:endParaRPr lang="en-GB" dirty="0">
                <a:solidFill>
                  <a:srgbClr val="000000"/>
                </a:solidFill>
                <a:latin typeface="Arial" charset="0"/>
              </a:endParaRPr>
            </a:p>
          </p:txBody>
        </p:sp>
        <p:sp>
          <p:nvSpPr>
            <p:cNvPr id="48" name="TextBox 47"/>
            <p:cNvSpPr txBox="1"/>
            <p:nvPr/>
          </p:nvSpPr>
          <p:spPr>
            <a:xfrm>
              <a:off x="2190750" y="5574268"/>
              <a:ext cx="800100" cy="369332"/>
            </a:xfrm>
            <a:prstGeom prst="rect">
              <a:avLst/>
            </a:prstGeom>
            <a:noFill/>
            <a:ln>
              <a:solidFill>
                <a:schemeClr val="bg1"/>
              </a:solidFill>
            </a:ln>
          </p:spPr>
          <p:txBody>
            <a:bodyPr wrap="square" rtlCol="0">
              <a:spAutoFit/>
            </a:bodyPr>
            <a:lstStyle/>
            <a:p>
              <a:pPr algn="ctr"/>
              <a:r>
                <a:rPr lang="en-US" sz="1800" dirty="0" smtClean="0">
                  <a:solidFill>
                    <a:srgbClr val="000000"/>
                  </a:solidFill>
                  <a:latin typeface="Arial" charset="0"/>
                </a:rPr>
                <a:t>MKI2</a:t>
              </a:r>
              <a:endParaRPr lang="en-GB" sz="1800" dirty="0">
                <a:solidFill>
                  <a:srgbClr val="000000"/>
                </a:solidFill>
                <a:latin typeface="Arial" charset="0"/>
              </a:endParaRPr>
            </a:p>
          </p:txBody>
        </p:sp>
      </p:grpSp>
      <p:grpSp>
        <p:nvGrpSpPr>
          <p:cNvPr id="47" name="Group 46"/>
          <p:cNvGrpSpPr/>
          <p:nvPr/>
        </p:nvGrpSpPr>
        <p:grpSpPr>
          <a:xfrm>
            <a:off x="3810000" y="3875186"/>
            <a:ext cx="914400" cy="1228725"/>
            <a:chOff x="2133600" y="4714875"/>
            <a:chExt cx="914400" cy="1228725"/>
          </a:xfrm>
        </p:grpSpPr>
        <p:sp>
          <p:nvSpPr>
            <p:cNvPr id="45" name="TextBox 44"/>
            <p:cNvSpPr txBox="1"/>
            <p:nvPr/>
          </p:nvSpPr>
          <p:spPr>
            <a:xfrm>
              <a:off x="2362200" y="4714875"/>
              <a:ext cx="457200" cy="523220"/>
            </a:xfrm>
            <a:prstGeom prst="rect">
              <a:avLst/>
            </a:prstGeom>
            <a:solidFill>
              <a:srgbClr val="FF3300"/>
            </a:solidFill>
          </p:spPr>
          <p:txBody>
            <a:bodyPr wrap="square" rtlCol="0">
              <a:spAutoFit/>
            </a:bodyPr>
            <a:lstStyle/>
            <a:p>
              <a:r>
                <a:rPr lang="en-US" b="1" dirty="0" smtClean="0">
                  <a:solidFill>
                    <a:srgbClr val="000000"/>
                  </a:solidFill>
                  <a:latin typeface="Arial" charset="0"/>
                </a:rPr>
                <a:t>R2</a:t>
              </a:r>
            </a:p>
            <a:p>
              <a:endParaRPr lang="en-GB" dirty="0">
                <a:solidFill>
                  <a:srgbClr val="000000"/>
                </a:solidFill>
                <a:latin typeface="Arial" charset="0"/>
              </a:endParaRPr>
            </a:p>
          </p:txBody>
        </p:sp>
        <p:sp>
          <p:nvSpPr>
            <p:cNvPr id="46" name="TextBox 45"/>
            <p:cNvSpPr txBox="1"/>
            <p:nvPr/>
          </p:nvSpPr>
          <p:spPr>
            <a:xfrm>
              <a:off x="2133600" y="5562600"/>
              <a:ext cx="914400" cy="381000"/>
            </a:xfrm>
            <a:prstGeom prst="rect">
              <a:avLst/>
            </a:prstGeom>
            <a:solidFill>
              <a:schemeClr val="bg1"/>
            </a:solidFill>
          </p:spPr>
          <p:txBody>
            <a:bodyPr wrap="square" rtlCol="0">
              <a:spAutoFit/>
            </a:bodyPr>
            <a:lstStyle/>
            <a:p>
              <a:pPr algn="ctr"/>
              <a:r>
                <a:rPr lang="en-US" sz="1800" dirty="0" smtClean="0">
                  <a:solidFill>
                    <a:srgbClr val="000000"/>
                  </a:solidFill>
                  <a:latin typeface="Arial" charset="0"/>
                </a:rPr>
                <a:t>MKI8</a:t>
              </a:r>
              <a:endParaRPr lang="en-GB" sz="1800" dirty="0">
                <a:solidFill>
                  <a:srgbClr val="000000"/>
                </a:solidFill>
                <a:latin typeface="Arial" charset="0"/>
              </a:endParaRPr>
            </a:p>
          </p:txBody>
        </p:sp>
      </p:grpSp>
      <p:sp>
        <p:nvSpPr>
          <p:cNvPr id="33" name="Rectangle 32"/>
          <p:cNvSpPr/>
          <p:nvPr/>
        </p:nvSpPr>
        <p:spPr>
          <a:xfrm>
            <a:off x="5638800" y="4804618"/>
            <a:ext cx="3190875" cy="601564"/>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FF00"/>
                </a:solidFill>
              </a:rPr>
              <a:t>Thanks to J.C. </a:t>
            </a:r>
            <a:r>
              <a:rPr lang="en-US" sz="1600" b="1" dirty="0" err="1" smtClean="0">
                <a:solidFill>
                  <a:srgbClr val="FFFF00"/>
                </a:solidFill>
              </a:rPr>
              <a:t>Bau</a:t>
            </a:r>
            <a:r>
              <a:rPr lang="en-US" sz="1600" b="1" dirty="0" smtClean="0">
                <a:solidFill>
                  <a:srgbClr val="FFFF00"/>
                </a:solidFill>
              </a:rPr>
              <a:t>, J. </a:t>
            </a:r>
            <a:r>
              <a:rPr lang="en-US" sz="1600" b="1" dirty="0" err="1" smtClean="0">
                <a:solidFill>
                  <a:srgbClr val="FFFF00"/>
                </a:solidFill>
              </a:rPr>
              <a:t>Kozsar</a:t>
            </a:r>
            <a:r>
              <a:rPr lang="en-US" sz="1600" b="1" dirty="0" smtClean="0">
                <a:solidFill>
                  <a:srgbClr val="FFFF00"/>
                </a:solidFill>
              </a:rPr>
              <a:t>, N. </a:t>
            </a:r>
            <a:r>
              <a:rPr lang="en-US" sz="1600" b="1" dirty="0" err="1" smtClean="0">
                <a:solidFill>
                  <a:srgbClr val="FFFF00"/>
                </a:solidFill>
              </a:rPr>
              <a:t>Magnin,G</a:t>
            </a:r>
            <a:r>
              <a:rPr lang="en-US" sz="1600" b="1" dirty="0">
                <a:solidFill>
                  <a:srgbClr val="FFFF00"/>
                </a:solidFill>
              </a:rPr>
              <a:t>.</a:t>
            </a:r>
            <a:r>
              <a:rPr lang="en-US" sz="1600" b="1" dirty="0" smtClean="0">
                <a:solidFill>
                  <a:srgbClr val="FFFF00"/>
                </a:solidFill>
              </a:rPr>
              <a:t> </a:t>
            </a:r>
            <a:r>
              <a:rPr lang="en-US" sz="1600" b="1" dirty="0" err="1" smtClean="0">
                <a:solidFill>
                  <a:srgbClr val="FFFF00"/>
                </a:solidFill>
              </a:rPr>
              <a:t>Hagman</a:t>
            </a:r>
            <a:r>
              <a:rPr lang="en-US" sz="1600" b="1" dirty="0" smtClean="0">
                <a:solidFill>
                  <a:srgbClr val="FFFF00"/>
                </a:solidFill>
              </a:rPr>
              <a:t> </a:t>
            </a:r>
            <a:endParaRPr lang="en-US" sz="1600" b="1" dirty="0">
              <a:solidFill>
                <a:srgbClr val="FFFF00"/>
              </a:solidFill>
            </a:endParaRPr>
          </a:p>
        </p:txBody>
      </p:sp>
    </p:spTree>
    <p:extLst>
      <p:ext uri="{BB962C8B-B14F-4D97-AF65-F5344CB8AC3E}">
        <p14:creationId xmlns:p14="http://schemas.microsoft.com/office/powerpoint/2010/main" val="1281076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repeatCount="500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barn(inVertical)">
                                      <p:cBhvr>
                                        <p:cTn id="12" dur="3000"/>
                                        <p:tgtEl>
                                          <p:spTgt spid="47"/>
                                        </p:tgtEl>
                                      </p:cBhvr>
                                    </p:animEffect>
                                  </p:childTnLst>
                                </p:cTn>
                              </p:par>
                            </p:childTnLst>
                          </p:cTn>
                        </p:par>
                        <p:par>
                          <p:cTn id="13" fill="hold">
                            <p:stCondLst>
                              <p:cond delay="15000"/>
                            </p:stCondLst>
                            <p:childTnLst>
                              <p:par>
                                <p:cTn id="14" presetID="42" presetClass="path" presetSubtype="0" accel="50000" decel="50000" fill="hold" nodeType="afterEffect">
                                  <p:stCondLst>
                                    <p:cond delay="0"/>
                                  </p:stCondLst>
                                  <p:childTnLst>
                                    <p:animMotion origin="layout" path="M -3.33333E-6 -4.44444E-6 L 0.05834 -4.44444E-6 " pathEditMode="relative" rAng="0" ptsTypes="AA">
                                      <p:cBhvr>
                                        <p:cTn id="15" dur="2000" fill="hold"/>
                                        <p:tgtEl>
                                          <p:spTgt spid="43"/>
                                        </p:tgtEl>
                                        <p:attrNameLst>
                                          <p:attrName>ppt_x</p:attrName>
                                          <p:attrName>ppt_y</p:attrName>
                                        </p:attrNameLst>
                                      </p:cBhvr>
                                      <p:rCtr x="291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lstStyle/>
          <a:p>
            <a:r>
              <a:rPr lang="en-US" sz="2000" dirty="0" smtClean="0"/>
              <a:t>01:54 Warning </a:t>
            </a:r>
            <a:r>
              <a:rPr lang="en-US" sz="2000" dirty="0"/>
              <a:t>from Big </a:t>
            </a:r>
            <a:r>
              <a:rPr lang="en-US" sz="2000" dirty="0" smtClean="0"/>
              <a:t>Sister </a:t>
            </a:r>
            <a:r>
              <a:rPr lang="en-US" sz="2000" dirty="0"/>
              <a:t>about abort gap cleaning required for beam 1. </a:t>
            </a:r>
            <a:r>
              <a:rPr lang="en-US" sz="2000" dirty="0" smtClean="0"/>
              <a:t>Lost </a:t>
            </a:r>
            <a:r>
              <a:rPr lang="en-US" sz="2000" dirty="0"/>
              <a:t>communication with </a:t>
            </a:r>
            <a:r>
              <a:rPr lang="en-US" sz="2000" dirty="0" smtClean="0"/>
              <a:t>RF </a:t>
            </a:r>
            <a:r>
              <a:rPr lang="en-US" sz="2000" dirty="0"/>
              <a:t>FGCs. </a:t>
            </a:r>
            <a:r>
              <a:rPr lang="en-US" sz="2000" dirty="0" smtClean="0"/>
              <a:t>Switch ON Abort Gap Cleaning.</a:t>
            </a:r>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pPr marL="0" indent="0">
              <a:buNone/>
            </a:pPr>
            <a:endParaRPr lang="en-US" sz="2000" dirty="0" smtClean="0"/>
          </a:p>
          <a:p>
            <a:endParaRPr lang="en-US" sz="2000" dirty="0" smtClean="0"/>
          </a:p>
          <a:p>
            <a:r>
              <a:rPr lang="en-US" sz="2000" dirty="0" smtClean="0"/>
              <a:t>02:57 Not possible to restore communication. Dump and give access.</a:t>
            </a:r>
          </a:p>
          <a:p>
            <a:r>
              <a:rPr lang="en-US" sz="2000" dirty="0" smtClean="0"/>
              <a:t>Power supply of control crate for feedback line 5B1 replaced. Still problems with the movement of the TED in TI2</a:t>
            </a:r>
            <a:r>
              <a:rPr lang="en-US" sz="2000" dirty="0"/>
              <a:t/>
            </a:r>
            <a:br>
              <a:rPr lang="en-US" sz="2000" dirty="0"/>
            </a:br>
            <a:endParaRPr lang="en-GB" sz="2000" dirty="0"/>
          </a:p>
        </p:txBody>
      </p:sp>
      <p:sp>
        <p:nvSpPr>
          <p:cNvPr id="10" name="Title 9"/>
          <p:cNvSpPr>
            <a:spLocks noGrp="1"/>
          </p:cNvSpPr>
          <p:nvPr>
            <p:ph type="title"/>
          </p:nvPr>
        </p:nvSpPr>
        <p:spPr/>
        <p:txBody>
          <a:bodyPr/>
          <a:lstStyle/>
          <a:p>
            <a:r>
              <a:rPr lang="en-US" dirty="0" smtClean="0"/>
              <a:t>RF Problem on Friday</a:t>
            </a:r>
            <a:endParaRPr lang="en-GB"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828800"/>
            <a:ext cx="5957888" cy="293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55889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28600" lvl="1" indent="-228600">
              <a:buClrTx/>
            </a:pPr>
            <a:r>
              <a:rPr lang="en-US" dirty="0"/>
              <a:t>TI2 TED movement could block anytime </a:t>
            </a:r>
            <a:r>
              <a:rPr lang="en-US" dirty="0" smtClean="0">
                <a:sym typeface="Wingdings" pitchFamily="2" charset="2"/>
              </a:rPr>
              <a:t></a:t>
            </a:r>
            <a:r>
              <a:rPr lang="en-US" dirty="0" smtClean="0"/>
              <a:t> </a:t>
            </a:r>
            <a:r>
              <a:rPr lang="en-US" dirty="0"/>
              <a:t>don’t move anymore before </a:t>
            </a:r>
            <a:r>
              <a:rPr lang="en-US" dirty="0" smtClean="0"/>
              <a:t>repair</a:t>
            </a:r>
            <a:endParaRPr lang="en-US" dirty="0"/>
          </a:p>
        </p:txBody>
      </p:sp>
      <p:sp>
        <p:nvSpPr>
          <p:cNvPr id="3" name="Title 2"/>
          <p:cNvSpPr>
            <a:spLocks noGrp="1"/>
          </p:cNvSpPr>
          <p:nvPr>
            <p:ph type="title"/>
          </p:nvPr>
        </p:nvSpPr>
        <p:spPr/>
        <p:txBody>
          <a:bodyPr/>
          <a:lstStyle/>
          <a:p>
            <a:r>
              <a:rPr lang="en-US" dirty="0" smtClean="0"/>
              <a:t>TED TI2 Rails</a:t>
            </a:r>
            <a:endParaRPr lang="en-GB" dirty="0"/>
          </a:p>
        </p:txBody>
      </p:sp>
      <p:pic>
        <p:nvPicPr>
          <p:cNvPr id="2050" name="Picture 2" descr="C:\Users\eholzer\AppData\Local\Microsoft\Windows\Temporary Internet Files\Content.Outlook\5D7OTM0T\P105054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1772816"/>
            <a:ext cx="5976664" cy="4482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495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LHC Access Safety System (LASS</a:t>
            </a:r>
            <a:r>
              <a:rPr lang="en-US" dirty="0" smtClean="0"/>
              <a:t>)</a:t>
            </a:r>
          </a:p>
          <a:p>
            <a:r>
              <a:rPr lang="en-US" dirty="0"/>
              <a:t>EIS – </a:t>
            </a:r>
            <a:r>
              <a:rPr lang="en-US" i="1" dirty="0" smtClean="0"/>
              <a:t>Elements </a:t>
            </a:r>
            <a:r>
              <a:rPr lang="en-US" i="1" dirty="0" err="1"/>
              <a:t>Importants</a:t>
            </a:r>
            <a:r>
              <a:rPr lang="en-US" i="1" dirty="0"/>
              <a:t> pour la </a:t>
            </a:r>
            <a:r>
              <a:rPr lang="en-US" i="1" dirty="0" err="1"/>
              <a:t>Sûreté</a:t>
            </a:r>
            <a:r>
              <a:rPr lang="en-US" i="1" dirty="0"/>
              <a:t> (f-</a:t>
            </a:r>
            <a:r>
              <a:rPr lang="en-US" i="1" dirty="0" err="1"/>
              <a:t>faisceau</a:t>
            </a:r>
            <a:r>
              <a:rPr lang="en-US" i="1" dirty="0"/>
              <a:t>, m-machine</a:t>
            </a:r>
            <a:r>
              <a:rPr lang="en-US" i="1" dirty="0" smtClean="0"/>
              <a:t>)</a:t>
            </a:r>
          </a:p>
          <a:p>
            <a:endParaRPr lang="en-US" b="1" dirty="0" smtClean="0">
              <a:solidFill>
                <a:schemeClr val="accent2"/>
              </a:solidFill>
            </a:endParaRPr>
          </a:p>
          <a:p>
            <a:r>
              <a:rPr lang="en-US" b="1" dirty="0" smtClean="0">
                <a:solidFill>
                  <a:schemeClr val="accent2"/>
                </a:solidFill>
              </a:rPr>
              <a:t>EDMS </a:t>
            </a:r>
            <a:r>
              <a:rPr lang="en-GB" b="1" dirty="0">
                <a:solidFill>
                  <a:schemeClr val="accent2"/>
                </a:solidFill>
              </a:rPr>
              <a:t>1255294 </a:t>
            </a:r>
            <a:r>
              <a:rPr lang="en-GB" b="1" dirty="0" smtClean="0">
                <a:solidFill>
                  <a:schemeClr val="accent2"/>
                </a:solidFill>
              </a:rPr>
              <a:t>2.0</a:t>
            </a:r>
            <a:endParaRPr lang="en-GB" dirty="0" smtClean="0"/>
          </a:p>
          <a:p>
            <a:r>
              <a:rPr lang="en-GB" dirty="0" smtClean="0"/>
              <a:t>In TI2 </a:t>
            </a:r>
            <a:r>
              <a:rPr lang="en-GB" dirty="0"/>
              <a:t>the three </a:t>
            </a:r>
            <a:r>
              <a:rPr lang="en-GB" dirty="0" smtClean="0"/>
              <a:t>EIS elements </a:t>
            </a:r>
            <a:r>
              <a:rPr lang="en-GB" dirty="0"/>
              <a:t>are the beam stopper TED 29132, MBIBH29314 and MSIB29529. Currently a mechanical fault prevents the TED moving</a:t>
            </a:r>
            <a:endParaRPr lang="en-GB" dirty="0" smtClean="0"/>
          </a:p>
          <a:p>
            <a:r>
              <a:rPr lang="en-GB" dirty="0" smtClean="0">
                <a:sym typeface="Wingdings" pitchFamily="2" charset="2"/>
              </a:rPr>
              <a:t> ensure </a:t>
            </a:r>
            <a:r>
              <a:rPr lang="en-GB" dirty="0" smtClean="0"/>
              <a:t>that </a:t>
            </a:r>
            <a:r>
              <a:rPr lang="en-GB" dirty="0"/>
              <a:t>SPS chain 4 is in access mode whenever access is needed in the </a:t>
            </a:r>
            <a:r>
              <a:rPr lang="en-GB" dirty="0" smtClean="0"/>
              <a:t>LHC; </a:t>
            </a:r>
            <a:r>
              <a:rPr lang="en-GB" dirty="0"/>
              <a:t>this chain includes TED6103 thus providing a mechanical block to any potential </a:t>
            </a:r>
            <a:r>
              <a:rPr lang="en-GB" dirty="0" smtClean="0"/>
              <a:t>beam</a:t>
            </a:r>
          </a:p>
          <a:p>
            <a:r>
              <a:rPr lang="en-GB" dirty="0"/>
              <a:t>P</a:t>
            </a:r>
            <a:r>
              <a:rPr lang="en-GB" dirty="0" smtClean="0"/>
              <a:t>utting </a:t>
            </a:r>
            <a:r>
              <a:rPr lang="en-GB" dirty="0"/>
              <a:t>any LHC EIS out of chain makes it impossible to re-arm that </a:t>
            </a:r>
            <a:r>
              <a:rPr lang="en-GB" dirty="0" smtClean="0"/>
              <a:t>chain </a:t>
            </a:r>
            <a:r>
              <a:rPr lang="en-GB" dirty="0"/>
              <a:t>for beam, so for each period of LHC access the TED must be removed and then replaced in chain </a:t>
            </a:r>
            <a:r>
              <a:rPr lang="en-GB" dirty="0" smtClean="0"/>
              <a:t>in order to take beam</a:t>
            </a:r>
          </a:p>
          <a:p>
            <a:r>
              <a:rPr lang="en-GB" dirty="0">
                <a:solidFill>
                  <a:schemeClr val="accent2"/>
                </a:solidFill>
              </a:rPr>
              <a:t>This temporary procedure replaces the automatic positioning of a beam block with a manual check that another block is in </a:t>
            </a:r>
            <a:r>
              <a:rPr lang="en-GB" dirty="0" smtClean="0">
                <a:solidFill>
                  <a:schemeClr val="accent2"/>
                </a:solidFill>
              </a:rPr>
              <a:t>place </a:t>
            </a:r>
            <a:r>
              <a:rPr lang="en-GB" dirty="0" smtClean="0">
                <a:solidFill>
                  <a:schemeClr val="accent2"/>
                </a:solidFill>
                <a:sym typeface="Wingdings" pitchFamily="2" charset="2"/>
              </a:rPr>
              <a:t> repair estimated less than one week</a:t>
            </a:r>
            <a:endParaRPr lang="en-GB" dirty="0">
              <a:solidFill>
                <a:schemeClr val="accent2"/>
              </a:solidFill>
            </a:endParaRPr>
          </a:p>
          <a:p>
            <a:endParaRPr lang="en-GB" dirty="0"/>
          </a:p>
        </p:txBody>
      </p:sp>
      <p:sp>
        <p:nvSpPr>
          <p:cNvPr id="3" name="Title 2"/>
          <p:cNvSpPr>
            <a:spLocks noGrp="1"/>
          </p:cNvSpPr>
          <p:nvPr>
            <p:ph type="title"/>
          </p:nvPr>
        </p:nvSpPr>
        <p:spPr/>
        <p:txBody>
          <a:bodyPr/>
          <a:lstStyle/>
          <a:p>
            <a:r>
              <a:rPr lang="en-US" dirty="0" smtClean="0"/>
              <a:t>TED TI2 Procedure for Access</a:t>
            </a:r>
            <a:endParaRPr lang="en-GB" dirty="0"/>
          </a:p>
        </p:txBody>
      </p:sp>
    </p:spTree>
    <p:extLst>
      <p:ext uri="{BB962C8B-B14F-4D97-AF65-F5344CB8AC3E}">
        <p14:creationId xmlns:p14="http://schemas.microsoft.com/office/powerpoint/2010/main" val="1775319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lvl="0" indent="0">
              <a:buNone/>
            </a:pPr>
            <a:endParaRPr lang="en-GB" dirty="0" smtClean="0"/>
          </a:p>
          <a:p>
            <a:r>
              <a:rPr lang="en-US" dirty="0"/>
              <a:t>New configuration for PS extraction bump (extraction conditions at the extraction septum in the PS are </a:t>
            </a:r>
            <a:r>
              <a:rPr lang="en-US" dirty="0" smtClean="0"/>
              <a:t>same as before)</a:t>
            </a:r>
            <a:endParaRPr lang="en-US" dirty="0"/>
          </a:p>
          <a:p>
            <a:pPr lvl="0"/>
            <a:endParaRPr lang="en-GB" dirty="0" smtClean="0"/>
          </a:p>
          <a:p>
            <a:pPr lvl="0"/>
            <a:r>
              <a:rPr lang="en-GB" dirty="0" smtClean="0"/>
              <a:t>The </a:t>
            </a:r>
            <a:r>
              <a:rPr lang="en-GB" dirty="0">
                <a:solidFill>
                  <a:schemeClr val="accent2"/>
                </a:solidFill>
              </a:rPr>
              <a:t>problems</a:t>
            </a:r>
            <a:r>
              <a:rPr lang="en-GB" dirty="0"/>
              <a:t> encountered </a:t>
            </a:r>
            <a:r>
              <a:rPr lang="en-GB" dirty="0">
                <a:solidFill>
                  <a:schemeClr val="accent2"/>
                </a:solidFill>
              </a:rPr>
              <a:t>with the new cycle </a:t>
            </a:r>
            <a:r>
              <a:rPr lang="en-GB" dirty="0"/>
              <a:t>are not related to the new set of correctors used for the extraction but to a </a:t>
            </a:r>
            <a:r>
              <a:rPr lang="en-GB" dirty="0">
                <a:solidFill>
                  <a:schemeClr val="accent2"/>
                </a:solidFill>
              </a:rPr>
              <a:t>non conform copy of the RF settings and of the extraction kicker timing </a:t>
            </a:r>
            <a:r>
              <a:rPr lang="en-GB" dirty="0"/>
              <a:t>for the new </a:t>
            </a:r>
            <a:r>
              <a:rPr lang="en-GB" dirty="0" smtClean="0"/>
              <a:t>cycle. </a:t>
            </a:r>
            <a:r>
              <a:rPr lang="en-GB" dirty="0"/>
              <a:t>This has resulted in </a:t>
            </a:r>
            <a:r>
              <a:rPr lang="en-GB" dirty="0">
                <a:solidFill>
                  <a:schemeClr val="accent2"/>
                </a:solidFill>
              </a:rPr>
              <a:t>larger satellite population and in particular of those in front and behind the main trains</a:t>
            </a:r>
            <a:r>
              <a:rPr lang="en-GB" dirty="0"/>
              <a:t>. These bunches are partly intercepted by the upper jaw of the TED and result in losses in </a:t>
            </a:r>
            <a:r>
              <a:rPr lang="en-GB" dirty="0" err="1"/>
              <a:t>LHCb</a:t>
            </a:r>
            <a:endParaRPr lang="en-GB" dirty="0"/>
          </a:p>
          <a:p>
            <a:pPr lvl="0"/>
            <a:endParaRPr lang="en-GB" dirty="0" smtClean="0"/>
          </a:p>
          <a:p>
            <a:pPr lvl="0"/>
            <a:r>
              <a:rPr lang="en-GB" dirty="0" smtClean="0"/>
              <a:t>As </a:t>
            </a:r>
            <a:r>
              <a:rPr lang="en-GB" dirty="0"/>
              <a:t>a result of that we </a:t>
            </a:r>
            <a:r>
              <a:rPr lang="en-GB" dirty="0">
                <a:solidFill>
                  <a:schemeClr val="accent2"/>
                </a:solidFill>
              </a:rPr>
              <a:t>have reverted back to the standard cycle </a:t>
            </a:r>
            <a:r>
              <a:rPr lang="en-GB" dirty="0"/>
              <a:t>with the same satellite population as in the last two fills.</a:t>
            </a:r>
          </a:p>
          <a:p>
            <a:pPr marL="0" indent="0">
              <a:buNone/>
            </a:pPr>
            <a:endParaRPr lang="en-GB" dirty="0"/>
          </a:p>
        </p:txBody>
      </p:sp>
      <p:sp>
        <p:nvSpPr>
          <p:cNvPr id="3" name="Title 2"/>
          <p:cNvSpPr>
            <a:spLocks noGrp="1"/>
          </p:cNvSpPr>
          <p:nvPr>
            <p:ph type="title"/>
          </p:nvPr>
        </p:nvSpPr>
        <p:spPr/>
        <p:txBody>
          <a:bodyPr/>
          <a:lstStyle/>
          <a:p>
            <a:r>
              <a:rPr lang="en-US" dirty="0" smtClean="0"/>
              <a:t>From PS (Simone and Massimo) - Saturday</a:t>
            </a:r>
            <a:endParaRPr lang="en-GB" dirty="0"/>
          </a:p>
        </p:txBody>
      </p:sp>
    </p:spTree>
    <p:extLst>
      <p:ext uri="{BB962C8B-B14F-4D97-AF65-F5344CB8AC3E}">
        <p14:creationId xmlns:p14="http://schemas.microsoft.com/office/powerpoint/2010/main" val="2960076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chemeClr val="accent2"/>
                </a:solidFill>
              </a:rPr>
              <a:t>Summary slides from Benoit Salvant</a:t>
            </a:r>
            <a:endParaRPr lang="en-GB" dirty="0" smtClean="0">
              <a:solidFill>
                <a:schemeClr val="accent2"/>
              </a:solidFill>
            </a:endParaRPr>
          </a:p>
          <a:p>
            <a:r>
              <a:rPr lang="en-GB" dirty="0" smtClean="0"/>
              <a:t>Beam </a:t>
            </a:r>
            <a:r>
              <a:rPr lang="en-GB" dirty="0"/>
              <a:t>1 and 2 stayed at injection for 1h between </a:t>
            </a:r>
            <a:r>
              <a:rPr lang="en-GB" dirty="0">
                <a:solidFill>
                  <a:schemeClr val="accent2"/>
                </a:solidFill>
              </a:rPr>
              <a:t>1 ns and 1.1 ns </a:t>
            </a:r>
            <a:r>
              <a:rPr lang="en-GB" dirty="0"/>
              <a:t>(1.5e11 p/b and 1374 bunches) thanks to </a:t>
            </a:r>
            <a:r>
              <a:rPr lang="en-GB" dirty="0">
                <a:solidFill>
                  <a:schemeClr val="accent2"/>
                </a:solidFill>
              </a:rPr>
              <a:t>increase of RF voltage from 6 MV to 14 MV</a:t>
            </a:r>
          </a:p>
          <a:p>
            <a:pPr marL="0" indent="0">
              <a:buNone/>
            </a:pPr>
            <a:r>
              <a:rPr lang="en-GB" dirty="0">
                <a:sym typeface="Wingdings" pitchFamily="2" charset="2"/>
              </a:rPr>
              <a:t>	</a:t>
            </a:r>
            <a:r>
              <a:rPr lang="en-GB" dirty="0">
                <a:solidFill>
                  <a:schemeClr val="accent2"/>
                </a:solidFill>
                <a:sym typeface="Wingdings" pitchFamily="2" charset="2"/>
              </a:rPr>
              <a:t> No damage was observed</a:t>
            </a:r>
          </a:p>
          <a:p>
            <a:pPr marL="0" indent="0">
              <a:buNone/>
            </a:pPr>
            <a:r>
              <a:rPr lang="en-GB" dirty="0">
                <a:sym typeface="Wingdings" pitchFamily="2" charset="2"/>
              </a:rPr>
              <a:t>	</a:t>
            </a:r>
            <a:r>
              <a:rPr lang="en-GB" dirty="0">
                <a:solidFill>
                  <a:schemeClr val="accent2"/>
                </a:solidFill>
                <a:sym typeface="Wingdings" pitchFamily="2" charset="2"/>
              </a:rPr>
              <a:t> No other showstopper unveiled </a:t>
            </a:r>
            <a:r>
              <a:rPr lang="en-GB" dirty="0">
                <a:sym typeface="Wingdings" pitchFamily="2" charset="2"/>
              </a:rPr>
              <a:t>(at this point of the analysis)</a:t>
            </a:r>
          </a:p>
          <a:p>
            <a:pPr marL="0" indent="0">
              <a:buNone/>
            </a:pPr>
            <a:r>
              <a:rPr lang="en-GB" dirty="0">
                <a:sym typeface="Wingdings" pitchFamily="2" charset="2"/>
              </a:rPr>
              <a:t>	 However the </a:t>
            </a:r>
            <a:r>
              <a:rPr lang="en-GB" dirty="0">
                <a:solidFill>
                  <a:schemeClr val="accent2"/>
                </a:solidFill>
                <a:sym typeface="Wingdings" pitchFamily="2" charset="2"/>
              </a:rPr>
              <a:t>beam spectrum was very different than during and after a ramp (higher </a:t>
            </a:r>
            <a:r>
              <a:rPr lang="en-GB" dirty="0" smtClean="0">
                <a:solidFill>
                  <a:schemeClr val="accent2"/>
                </a:solidFill>
                <a:sym typeface="Wingdings" pitchFamily="2" charset="2"/>
              </a:rPr>
              <a:t>frequencies </a:t>
            </a:r>
            <a:r>
              <a:rPr lang="en-GB" dirty="0">
                <a:solidFill>
                  <a:schemeClr val="accent2"/>
                </a:solidFill>
                <a:sym typeface="Wingdings" pitchFamily="2" charset="2"/>
              </a:rPr>
              <a:t>were much lower during the test</a:t>
            </a:r>
            <a:r>
              <a:rPr lang="en-GB" dirty="0" smtClean="0">
                <a:solidFill>
                  <a:schemeClr val="accent2"/>
                </a:solidFill>
                <a:sym typeface="Wingdings" pitchFamily="2" charset="2"/>
              </a:rPr>
              <a:t>)</a:t>
            </a:r>
          </a:p>
          <a:p>
            <a:pPr marL="0" indent="0">
              <a:buNone/>
            </a:pPr>
            <a:endParaRPr lang="en-US" dirty="0">
              <a:solidFill>
                <a:schemeClr val="accent2"/>
              </a:solidFill>
              <a:sym typeface="Wingdings" pitchFamily="2" charset="2"/>
            </a:endParaRPr>
          </a:p>
          <a:p>
            <a:r>
              <a:rPr lang="en-GB" dirty="0" smtClean="0">
                <a:latin typeface="Helvetica" pitchFamily="34" charset="0"/>
                <a:cs typeface="Helvetica" pitchFamily="34" charset="0"/>
                <a:sym typeface="Wingdings" pitchFamily="2" charset="2"/>
              </a:rPr>
              <a:t>Performed a comparison </a:t>
            </a:r>
            <a:br>
              <a:rPr lang="en-GB" dirty="0" smtClean="0">
                <a:latin typeface="Helvetica" pitchFamily="34" charset="0"/>
                <a:cs typeface="Helvetica" pitchFamily="34" charset="0"/>
                <a:sym typeface="Wingdings" pitchFamily="2" charset="2"/>
              </a:rPr>
            </a:br>
            <a:r>
              <a:rPr lang="en-GB" dirty="0" smtClean="0">
                <a:latin typeface="Helvetica" pitchFamily="34" charset="0"/>
                <a:cs typeface="Helvetica" pitchFamily="34" charset="0"/>
                <a:sym typeface="Wingdings" pitchFamily="2" charset="2"/>
              </a:rPr>
              <a:t>with </a:t>
            </a:r>
            <a:r>
              <a:rPr lang="en-GB" dirty="0">
                <a:latin typeface="Helvetica" pitchFamily="34" charset="0"/>
                <a:cs typeface="Helvetica" pitchFamily="34" charset="0"/>
                <a:sym typeface="Wingdings" pitchFamily="2" charset="2"/>
              </a:rPr>
              <a:t>a fill with </a:t>
            </a:r>
            <a:r>
              <a:rPr lang="en-GB" dirty="0" smtClean="0">
                <a:latin typeface="Helvetica" pitchFamily="34" charset="0"/>
                <a:cs typeface="Helvetica" pitchFamily="34" charset="0"/>
                <a:sym typeface="Wingdings" pitchFamily="2" charset="2"/>
              </a:rPr>
              <a:t/>
            </a:r>
            <a:br>
              <a:rPr lang="en-GB" dirty="0" smtClean="0">
                <a:latin typeface="Helvetica" pitchFamily="34" charset="0"/>
                <a:cs typeface="Helvetica" pitchFamily="34" charset="0"/>
                <a:sym typeface="Wingdings" pitchFamily="2" charset="2"/>
              </a:rPr>
            </a:br>
            <a:r>
              <a:rPr lang="en-GB" dirty="0" smtClean="0">
                <a:latin typeface="Helvetica" pitchFamily="34" charset="0"/>
                <a:cs typeface="Helvetica" pitchFamily="34" charset="0"/>
                <a:sym typeface="Wingdings" pitchFamily="2" charset="2"/>
              </a:rPr>
              <a:t>ramp </a:t>
            </a:r>
            <a:r>
              <a:rPr lang="en-GB" dirty="0">
                <a:latin typeface="Helvetica" pitchFamily="34" charset="0"/>
                <a:cs typeface="Helvetica" pitchFamily="34" charset="0"/>
                <a:sym typeface="Wingdings" pitchFamily="2" charset="2"/>
              </a:rPr>
              <a:t>after </a:t>
            </a:r>
            <a:r>
              <a:rPr lang="en-GB" dirty="0" smtClean="0">
                <a:latin typeface="Helvetica" pitchFamily="34" charset="0"/>
                <a:cs typeface="Helvetica" pitchFamily="34" charset="0"/>
                <a:sym typeface="Wingdings" pitchFamily="2" charset="2"/>
              </a:rPr>
              <a:t>a stop</a:t>
            </a:r>
            <a:br>
              <a:rPr lang="en-GB" dirty="0" smtClean="0">
                <a:latin typeface="Helvetica" pitchFamily="34" charset="0"/>
                <a:cs typeface="Helvetica" pitchFamily="34" charset="0"/>
                <a:sym typeface="Wingdings" pitchFamily="2" charset="2"/>
              </a:rPr>
            </a:br>
            <a:r>
              <a:rPr lang="en-GB" dirty="0" smtClean="0">
                <a:latin typeface="Helvetica" pitchFamily="34" charset="0"/>
                <a:cs typeface="Helvetica" pitchFamily="34" charset="0"/>
                <a:sym typeface="Wingdings" pitchFamily="2" charset="2"/>
              </a:rPr>
              <a:t>of 20 min in prepare ramp </a:t>
            </a:r>
            <a:br>
              <a:rPr lang="en-GB" dirty="0" smtClean="0">
                <a:latin typeface="Helvetica" pitchFamily="34" charset="0"/>
                <a:cs typeface="Helvetica" pitchFamily="34" charset="0"/>
                <a:sym typeface="Wingdings" pitchFamily="2" charset="2"/>
              </a:rPr>
            </a:br>
            <a:r>
              <a:rPr lang="en-GB" dirty="0" smtClean="0">
                <a:latin typeface="Helvetica" pitchFamily="34" charset="0"/>
                <a:cs typeface="Helvetica" pitchFamily="34" charset="0"/>
                <a:sym typeface="Wingdings" pitchFamily="2" charset="2"/>
              </a:rPr>
              <a:t>(</a:t>
            </a:r>
            <a:r>
              <a:rPr lang="en-GB" dirty="0">
                <a:latin typeface="Helvetica" pitchFamily="34" charset="0"/>
                <a:cs typeface="Helvetica" pitchFamily="34" charset="0"/>
                <a:sym typeface="Wingdings" pitchFamily="2" charset="2"/>
              </a:rPr>
              <a:t>fill 3318 with 1.6e11 </a:t>
            </a:r>
            <a:r>
              <a:rPr lang="en-GB" dirty="0" smtClean="0">
                <a:latin typeface="Helvetica" pitchFamily="34" charset="0"/>
                <a:cs typeface="Helvetica" pitchFamily="34" charset="0"/>
                <a:sym typeface="Wingdings" pitchFamily="2" charset="2"/>
              </a:rPr>
              <a:t>p/b</a:t>
            </a:r>
            <a:br>
              <a:rPr lang="en-GB" dirty="0" smtClean="0">
                <a:latin typeface="Helvetica" pitchFamily="34" charset="0"/>
                <a:cs typeface="Helvetica" pitchFamily="34" charset="0"/>
                <a:sym typeface="Wingdings" pitchFamily="2" charset="2"/>
              </a:rPr>
            </a:br>
            <a:r>
              <a:rPr lang="en-GB" dirty="0" smtClean="0">
                <a:latin typeface="Helvetica" pitchFamily="34" charset="0"/>
                <a:cs typeface="Helvetica" pitchFamily="34" charset="0"/>
                <a:sym typeface="Wingdings" pitchFamily="2" charset="2"/>
              </a:rPr>
              <a:t>Sat 24.11.)</a:t>
            </a:r>
            <a:endParaRPr lang="en-GB" dirty="0">
              <a:latin typeface="Helvetica" pitchFamily="34" charset="0"/>
              <a:cs typeface="Helvetica" pitchFamily="34" charset="0"/>
              <a:sym typeface="Wingdings" pitchFamily="2" charset="2"/>
            </a:endParaRPr>
          </a:p>
          <a:p>
            <a:pPr marL="0" indent="0">
              <a:buNone/>
            </a:pPr>
            <a:endParaRPr lang="en-GB" dirty="0">
              <a:solidFill>
                <a:schemeClr val="accent2"/>
              </a:solidFill>
              <a:sym typeface="Wingdings" pitchFamily="2" charset="2"/>
            </a:endParaRPr>
          </a:p>
          <a:p>
            <a:endParaRPr lang="en-GB" dirty="0"/>
          </a:p>
        </p:txBody>
      </p:sp>
      <p:sp>
        <p:nvSpPr>
          <p:cNvPr id="3" name="Title 2"/>
          <p:cNvSpPr>
            <a:spLocks noGrp="1"/>
          </p:cNvSpPr>
          <p:nvPr>
            <p:ph type="title"/>
          </p:nvPr>
        </p:nvSpPr>
        <p:spPr/>
        <p:txBody>
          <a:bodyPr/>
          <a:lstStyle/>
          <a:p>
            <a:r>
              <a:rPr lang="en-US" dirty="0"/>
              <a:t>H</a:t>
            </a:r>
            <a:r>
              <a:rPr lang="en-US" dirty="0" smtClean="0"/>
              <a:t>eating study - </a:t>
            </a:r>
            <a:r>
              <a:rPr lang="en-US" dirty="0"/>
              <a:t>bunch length variation at </a:t>
            </a:r>
            <a:r>
              <a:rPr lang="en-US" dirty="0" smtClean="0"/>
              <a:t>injection</a:t>
            </a:r>
            <a:endParaRPr lang="en-GB" dirty="0"/>
          </a:p>
        </p:txBody>
      </p:sp>
      <p:grpSp>
        <p:nvGrpSpPr>
          <p:cNvPr id="4" name="Group 3"/>
          <p:cNvGrpSpPr/>
          <p:nvPr/>
        </p:nvGrpSpPr>
        <p:grpSpPr>
          <a:xfrm>
            <a:off x="3923928" y="3767467"/>
            <a:ext cx="5040560" cy="2613861"/>
            <a:chOff x="3851920" y="3767467"/>
            <a:chExt cx="5040560" cy="2613861"/>
          </a:xfrm>
        </p:grpSpPr>
        <p:pic>
          <p:nvPicPr>
            <p:cNvPr id="1026" name="Picture 2" descr="C:\Users\eholzer\AppData\Local\Temp\2012112921374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1920" y="3767467"/>
              <a:ext cx="4966965" cy="124570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eholzer\AppData\Local\Temp\2012112921381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5" y="5113170"/>
              <a:ext cx="4176465" cy="126815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644025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4624"/>
            <a:ext cx="8784976" cy="562074"/>
          </a:xfrm>
        </p:spPr>
        <p:txBody>
          <a:bodyPr>
            <a:noAutofit/>
          </a:bodyPr>
          <a:lstStyle/>
          <a:p>
            <a:r>
              <a:rPr lang="en-GB" sz="2800" dirty="0" smtClean="0"/>
              <a:t>Summary table (to be updated)</a:t>
            </a:r>
            <a:endParaRPr lang="en-GB" sz="2800" dirty="0"/>
          </a:p>
        </p:txBody>
      </p:sp>
      <p:sp>
        <p:nvSpPr>
          <p:cNvPr id="3" name="Content Placeholder 2"/>
          <p:cNvSpPr>
            <a:spLocks noGrp="1"/>
          </p:cNvSpPr>
          <p:nvPr>
            <p:ph idx="1"/>
          </p:nvPr>
        </p:nvSpPr>
        <p:spPr>
          <a:xfrm>
            <a:off x="107504" y="692696"/>
            <a:ext cx="9036496" cy="6021288"/>
          </a:xfrm>
        </p:spPr>
        <p:txBody>
          <a:bodyPr>
            <a:noAutofit/>
          </a:bodyPr>
          <a:lstStyle/>
          <a:p>
            <a:endParaRPr lang="en-GB" sz="2000" dirty="0">
              <a:sym typeface="Wingdings" pitchFamily="2" charset="2"/>
            </a:endParaRPr>
          </a:p>
          <a:p>
            <a:endParaRPr lang="en-GB" sz="2000" dirty="0" smtClean="0"/>
          </a:p>
          <a:p>
            <a:pPr marL="0" indent="0">
              <a:buNone/>
            </a:pPr>
            <a:endParaRPr lang="en-GB" sz="2000" dirty="0" smtClean="0">
              <a:sym typeface="Wingdings" pitchFamily="2" charset="2"/>
            </a:endParaRPr>
          </a:p>
          <a:p>
            <a:pPr marL="0" indent="0">
              <a:buNone/>
            </a:pPr>
            <a:endParaRPr lang="en-GB" sz="2000" dirty="0">
              <a:sym typeface="Wingdings" pitchFamily="2" charset="2"/>
            </a:endParaRPr>
          </a:p>
          <a:p>
            <a:pPr marL="0" indent="0">
              <a:buNone/>
            </a:pPr>
            <a:endParaRPr lang="en-GB" sz="1600" dirty="0" smtClean="0"/>
          </a:p>
          <a:p>
            <a:endParaRPr lang="en-GB" sz="2000" dirty="0" smtClean="0"/>
          </a:p>
          <a:p>
            <a:endParaRPr lang="en-GB" sz="2000" dirty="0"/>
          </a:p>
        </p:txBody>
      </p:sp>
      <p:graphicFrame>
        <p:nvGraphicFramePr>
          <p:cNvPr id="4" name="Table 3"/>
          <p:cNvGraphicFramePr>
            <a:graphicFrameLocks noGrp="1"/>
          </p:cNvGraphicFramePr>
          <p:nvPr>
            <p:extLst>
              <p:ext uri="{D42A27DB-BD31-4B8C-83A1-F6EECF244321}">
                <p14:modId xmlns:p14="http://schemas.microsoft.com/office/powerpoint/2010/main" val="396747489"/>
              </p:ext>
            </p:extLst>
          </p:nvPr>
        </p:nvGraphicFramePr>
        <p:xfrm>
          <a:off x="467542" y="616462"/>
          <a:ext cx="8352929" cy="4900770"/>
        </p:xfrm>
        <a:graphic>
          <a:graphicData uri="http://schemas.openxmlformats.org/drawingml/2006/table">
            <a:tbl>
              <a:tblPr firstRow="1" bandRow="1">
                <a:tableStyleId>{5C22544A-7EE6-4342-B048-85BDC9FD1C3A}</a:tableStyleId>
              </a:tblPr>
              <a:tblGrid>
                <a:gridCol w="3950709"/>
                <a:gridCol w="2201110"/>
                <a:gridCol w="2201110"/>
              </a:tblGrid>
              <a:tr h="572488">
                <a:tc>
                  <a:txBody>
                    <a:bodyPr/>
                    <a:lstStyle/>
                    <a:p>
                      <a:r>
                        <a:rPr lang="en-GB" dirty="0" smtClean="0"/>
                        <a:t>equipment</a:t>
                      </a:r>
                      <a:endParaRPr lang="en-GB" dirty="0"/>
                    </a:p>
                  </a:txBody>
                  <a:tcPr/>
                </a:tc>
                <a:tc>
                  <a:txBody>
                    <a:bodyPr/>
                    <a:lstStyle/>
                    <a:p>
                      <a:r>
                        <a:rPr lang="en-GB" dirty="0" smtClean="0"/>
                        <a:t>Changes</a:t>
                      </a:r>
                      <a:r>
                        <a:rPr lang="en-GB" baseline="0" dirty="0" smtClean="0"/>
                        <a:t> with bunch length?</a:t>
                      </a:r>
                      <a:endParaRPr lang="en-GB" dirty="0"/>
                    </a:p>
                  </a:txBody>
                  <a:tcPr/>
                </a:tc>
                <a:tc>
                  <a:txBody>
                    <a:bodyPr/>
                    <a:lstStyle/>
                    <a:p>
                      <a:r>
                        <a:rPr lang="en-GB" dirty="0" smtClean="0"/>
                        <a:t>Difference with fill 3318?</a:t>
                      </a:r>
                      <a:endParaRPr lang="en-GB" dirty="0"/>
                    </a:p>
                  </a:txBody>
                  <a:tcPr/>
                </a:tc>
              </a:tr>
              <a:tr h="390075">
                <a:tc>
                  <a:txBody>
                    <a:bodyPr/>
                    <a:lstStyle/>
                    <a:p>
                      <a:r>
                        <a:rPr lang="en-GB" smtClean="0"/>
                        <a:t>BSRT</a:t>
                      </a:r>
                      <a:endParaRPr lang="en-GB" dirty="0"/>
                    </a:p>
                  </a:txBody>
                  <a:tcPr/>
                </a:tc>
                <a:tc>
                  <a:txBody>
                    <a:bodyPr/>
                    <a:lstStyle/>
                    <a:p>
                      <a:r>
                        <a:rPr lang="en-GB" dirty="0" smtClean="0">
                          <a:solidFill>
                            <a:srgbClr val="FF0000"/>
                          </a:solidFill>
                        </a:rPr>
                        <a:t>Yes</a:t>
                      </a:r>
                      <a:r>
                        <a:rPr lang="en-GB" dirty="0" smtClean="0"/>
                        <a:t> (slightly )</a:t>
                      </a:r>
                      <a:endParaRPr lang="en-GB" dirty="0"/>
                    </a:p>
                  </a:txBody>
                  <a:tcPr/>
                </a:tc>
                <a:tc>
                  <a:txBody>
                    <a:bodyPr/>
                    <a:lstStyle/>
                    <a:p>
                      <a:r>
                        <a:rPr lang="en-GB" dirty="0" smtClean="0"/>
                        <a:t>Similar</a:t>
                      </a:r>
                      <a:endParaRPr lang="en-GB" dirty="0"/>
                    </a:p>
                  </a:txBody>
                  <a:tcPr/>
                </a:tc>
              </a:tr>
              <a:tr h="390075">
                <a:tc>
                  <a:txBody>
                    <a:bodyPr/>
                    <a:lstStyle/>
                    <a:p>
                      <a:r>
                        <a:rPr lang="en-GB" dirty="0" smtClean="0"/>
                        <a:t>TCTVB temperature</a:t>
                      </a:r>
                      <a:endParaRPr lang="en-GB" dirty="0"/>
                    </a:p>
                  </a:txBody>
                  <a:tcPr/>
                </a:tc>
                <a:tc>
                  <a:txBody>
                    <a:bodyPr/>
                    <a:lstStyle/>
                    <a:p>
                      <a:r>
                        <a:rPr lang="en-GB" dirty="0" smtClean="0">
                          <a:solidFill>
                            <a:srgbClr val="FF0000"/>
                          </a:solidFill>
                        </a:rPr>
                        <a:t>Yes</a:t>
                      </a:r>
                      <a:endParaRPr lang="en-GB" dirty="0">
                        <a:solidFill>
                          <a:srgbClr val="FF0000"/>
                        </a:solidFill>
                      </a:endParaRPr>
                    </a:p>
                  </a:txBody>
                  <a:tcPr/>
                </a:tc>
                <a:tc>
                  <a:txBody>
                    <a:bodyPr/>
                    <a:lstStyle/>
                    <a:p>
                      <a:r>
                        <a:rPr lang="en-GB" dirty="0" smtClean="0">
                          <a:solidFill>
                            <a:srgbClr val="FF0000"/>
                          </a:solidFill>
                        </a:rPr>
                        <a:t>Heated more</a:t>
                      </a:r>
                      <a:endParaRPr lang="en-GB" dirty="0">
                        <a:solidFill>
                          <a:srgbClr val="FF0000"/>
                        </a:solidFill>
                      </a:endParaRPr>
                    </a:p>
                  </a:txBody>
                  <a:tcPr/>
                </a:tc>
              </a:tr>
              <a:tr h="390075">
                <a:tc>
                  <a:txBody>
                    <a:bodyPr/>
                    <a:lstStyle/>
                    <a:p>
                      <a:r>
                        <a:rPr lang="en-GB" dirty="0" smtClean="0"/>
                        <a:t>TCP.B6L7 temperature</a:t>
                      </a:r>
                      <a:endParaRPr lang="en-GB" dirty="0"/>
                    </a:p>
                  </a:txBody>
                  <a:tcPr/>
                </a:tc>
                <a:tc>
                  <a:txBody>
                    <a:bodyPr/>
                    <a:lstStyle/>
                    <a:p>
                      <a:r>
                        <a:rPr lang="en-GB" dirty="0" smtClean="0">
                          <a:solidFill>
                            <a:srgbClr val="00B050"/>
                          </a:solidFill>
                        </a:rPr>
                        <a:t>No</a:t>
                      </a:r>
                      <a:endParaRPr lang="en-GB" dirty="0">
                        <a:solidFill>
                          <a:srgbClr val="00B05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rgbClr val="00B050"/>
                          </a:solidFill>
                        </a:rPr>
                        <a:t>Heated less</a:t>
                      </a:r>
                      <a:endParaRPr lang="en-GB" dirty="0">
                        <a:solidFill>
                          <a:srgbClr val="00B050"/>
                        </a:solidFill>
                      </a:endParaRPr>
                    </a:p>
                  </a:txBody>
                  <a:tcPr/>
                </a:tc>
              </a:tr>
              <a:tr h="552984">
                <a:tc>
                  <a:txBody>
                    <a:bodyPr/>
                    <a:lstStyle/>
                    <a:p>
                      <a:r>
                        <a:rPr lang="en-GB" dirty="0" smtClean="0"/>
                        <a:t>MKI temperatures </a:t>
                      </a:r>
                      <a:br>
                        <a:rPr lang="en-GB" dirty="0" smtClean="0"/>
                      </a:br>
                      <a:r>
                        <a:rPr lang="en-GB" dirty="0" smtClean="0"/>
                        <a:t>(other than</a:t>
                      </a:r>
                      <a:r>
                        <a:rPr lang="en-GB" baseline="0" dirty="0" smtClean="0"/>
                        <a:t> MKI8C</a:t>
                      </a:r>
                      <a:r>
                        <a:rPr lang="en-GB" dirty="0" smtClean="0"/>
                        <a:t>)</a:t>
                      </a:r>
                      <a:endParaRPr lang="en-GB" dirty="0"/>
                    </a:p>
                  </a:txBody>
                  <a:tcPr/>
                </a:tc>
                <a:tc>
                  <a:txBody>
                    <a:bodyPr/>
                    <a:lstStyle/>
                    <a:p>
                      <a:r>
                        <a:rPr lang="en-GB" dirty="0" smtClean="0">
                          <a:solidFill>
                            <a:srgbClr val="00B050"/>
                          </a:solidFill>
                        </a:rPr>
                        <a:t>No</a:t>
                      </a:r>
                      <a:endParaRPr lang="en-GB" dirty="0">
                        <a:solidFill>
                          <a:srgbClr val="00B05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Similar</a:t>
                      </a:r>
                    </a:p>
                    <a:p>
                      <a:endParaRPr lang="en-GB" dirty="0"/>
                    </a:p>
                  </a:txBody>
                  <a:tcPr/>
                </a:tc>
              </a:tr>
              <a:tr h="552984">
                <a:tc>
                  <a:txBody>
                    <a:bodyPr/>
                    <a:lstStyle/>
                    <a:p>
                      <a:r>
                        <a:rPr lang="en-GB" dirty="0" smtClean="0"/>
                        <a:t>MKI8C temperatures</a:t>
                      </a:r>
                      <a:endParaRPr lang="en-GB" dirty="0"/>
                    </a:p>
                  </a:txBody>
                  <a:tcPr/>
                </a:tc>
                <a:tc>
                  <a:txBody>
                    <a:bodyPr/>
                    <a:lstStyle/>
                    <a:p>
                      <a:r>
                        <a:rPr lang="en-GB" dirty="0" smtClean="0"/>
                        <a:t>Difficult to see</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rgbClr val="FF0000"/>
                          </a:solidFill>
                        </a:rPr>
                        <a:t>Heated more</a:t>
                      </a:r>
                    </a:p>
                    <a:p>
                      <a:endParaRPr lang="en-GB" dirty="0">
                        <a:solidFill>
                          <a:srgbClr val="FF0000"/>
                        </a:solidFill>
                      </a:endParaRPr>
                    </a:p>
                  </a:txBody>
                  <a:tcPr/>
                </a:tc>
              </a:tr>
              <a:tr h="390075">
                <a:tc>
                  <a:txBody>
                    <a:bodyPr/>
                    <a:lstStyle/>
                    <a:p>
                      <a:r>
                        <a:rPr lang="en-GB" dirty="0" smtClean="0"/>
                        <a:t>ALFA</a:t>
                      </a:r>
                      <a:endParaRPr lang="en-GB" dirty="0"/>
                    </a:p>
                  </a:txBody>
                  <a:tcPr/>
                </a:tc>
                <a:tc>
                  <a:txBody>
                    <a:bodyPr/>
                    <a:lstStyle/>
                    <a:p>
                      <a:r>
                        <a:rPr lang="en-GB" dirty="0" smtClean="0">
                          <a:solidFill>
                            <a:srgbClr val="FF0000"/>
                          </a:solidFill>
                        </a:rPr>
                        <a:t>Yes</a:t>
                      </a:r>
                      <a:endParaRPr lang="en-GB"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rgbClr val="FF0000"/>
                          </a:solidFill>
                        </a:rPr>
                        <a:t>Heated more</a:t>
                      </a:r>
                    </a:p>
                  </a:txBody>
                  <a:tcPr/>
                </a:tc>
              </a:tr>
              <a:tr h="552984">
                <a:tc>
                  <a:txBody>
                    <a:bodyPr/>
                    <a:lstStyle/>
                    <a:p>
                      <a:r>
                        <a:rPr lang="en-GB" dirty="0" smtClean="0"/>
                        <a:t>TDI pressure and</a:t>
                      </a:r>
                      <a:r>
                        <a:rPr lang="en-GB" baseline="0" dirty="0" smtClean="0"/>
                        <a:t> deformation</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Difficult to see</a:t>
                      </a:r>
                    </a:p>
                  </a:txBody>
                  <a:tcPr/>
                </a:tc>
                <a:tc>
                  <a:txBody>
                    <a:bodyPr/>
                    <a:lstStyle/>
                    <a:p>
                      <a:r>
                        <a:rPr lang="en-GB" dirty="0" smtClean="0">
                          <a:solidFill>
                            <a:srgbClr val="FF0000"/>
                          </a:solidFill>
                        </a:rPr>
                        <a:t>Seemed</a:t>
                      </a:r>
                      <a:r>
                        <a:rPr lang="en-GB" baseline="0" dirty="0" smtClean="0">
                          <a:solidFill>
                            <a:srgbClr val="FF0000"/>
                          </a:solidFill>
                        </a:rPr>
                        <a:t> to be larger for </a:t>
                      </a:r>
                      <a:r>
                        <a:rPr lang="en-GB" baseline="0" dirty="0" err="1" smtClean="0">
                          <a:solidFill>
                            <a:srgbClr val="FF0000"/>
                          </a:solidFill>
                        </a:rPr>
                        <a:t>Pt</a:t>
                      </a:r>
                      <a:r>
                        <a:rPr lang="en-GB" baseline="0" dirty="0" smtClean="0">
                          <a:solidFill>
                            <a:srgbClr val="FF0000"/>
                          </a:solidFill>
                        </a:rPr>
                        <a:t> 2</a:t>
                      </a:r>
                      <a:endParaRPr lang="en-GB" dirty="0">
                        <a:solidFill>
                          <a:srgbClr val="FF0000"/>
                        </a:solidFill>
                      </a:endParaRPr>
                    </a:p>
                  </a:txBody>
                  <a:tcPr/>
                </a:tc>
              </a:tr>
              <a:tr h="390075">
                <a:tc>
                  <a:txBody>
                    <a:bodyPr/>
                    <a:lstStyle/>
                    <a:p>
                      <a:r>
                        <a:rPr lang="en-GB" dirty="0" smtClean="0"/>
                        <a:t>Arcs temperature</a:t>
                      </a:r>
                      <a:endParaRPr lang="en-GB" dirty="0"/>
                    </a:p>
                  </a:txBody>
                  <a:tcPr/>
                </a:tc>
                <a:tc>
                  <a:txBody>
                    <a:bodyPr/>
                    <a:lstStyle/>
                    <a:p>
                      <a:r>
                        <a:rPr lang="en-GB" dirty="0" smtClean="0">
                          <a:solidFill>
                            <a:srgbClr val="FF0000"/>
                          </a:solidFill>
                        </a:rPr>
                        <a:t>Yes</a:t>
                      </a:r>
                      <a:endParaRPr lang="en-GB" dirty="0">
                        <a:solidFill>
                          <a:srgbClr val="FF0000"/>
                        </a:solidFill>
                      </a:endParaRPr>
                    </a:p>
                  </a:txBody>
                  <a:tcPr/>
                </a:tc>
                <a:tc>
                  <a:txBody>
                    <a:bodyPr/>
                    <a:lstStyle/>
                    <a:p>
                      <a:r>
                        <a:rPr lang="en-GB" dirty="0" smtClean="0"/>
                        <a:t>Similar</a:t>
                      </a:r>
                      <a:endParaRPr lang="en-GB" dirty="0"/>
                    </a:p>
                  </a:txBody>
                  <a:tcPr/>
                </a:tc>
              </a:tr>
              <a:tr h="390075">
                <a:tc>
                  <a:txBody>
                    <a:bodyPr/>
                    <a:lstStyle/>
                    <a:p>
                      <a:r>
                        <a:rPr lang="en-GB" dirty="0" smtClean="0"/>
                        <a:t>Q6R5</a:t>
                      </a:r>
                      <a:endParaRPr lang="en-GB" dirty="0"/>
                    </a:p>
                  </a:txBody>
                  <a:tcPr/>
                </a:tc>
                <a:tc>
                  <a:txBody>
                    <a:bodyPr/>
                    <a:lstStyle/>
                    <a:p>
                      <a:r>
                        <a:rPr lang="en-GB" dirty="0" smtClean="0">
                          <a:solidFill>
                            <a:srgbClr val="00B050"/>
                          </a:solidFill>
                        </a:rPr>
                        <a:t>No</a:t>
                      </a:r>
                      <a:endParaRPr lang="en-GB" dirty="0">
                        <a:solidFill>
                          <a:srgbClr val="00B05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rgbClr val="00B050"/>
                          </a:solidFill>
                        </a:rPr>
                        <a:t>Heated less</a:t>
                      </a:r>
                    </a:p>
                  </a:txBody>
                  <a:tcPr/>
                </a:tc>
              </a:tr>
            </a:tbl>
          </a:graphicData>
        </a:graphic>
      </p:graphicFrame>
      <p:sp>
        <p:nvSpPr>
          <p:cNvPr id="5" name="TextBox 4"/>
          <p:cNvSpPr txBox="1"/>
          <p:nvPr/>
        </p:nvSpPr>
        <p:spPr>
          <a:xfrm>
            <a:off x="107504" y="5589240"/>
            <a:ext cx="9036496" cy="1200329"/>
          </a:xfrm>
          <a:prstGeom prst="rect">
            <a:avLst/>
          </a:prstGeom>
          <a:noFill/>
        </p:spPr>
        <p:txBody>
          <a:bodyPr wrap="square" rtlCol="0">
            <a:spAutoFit/>
          </a:bodyPr>
          <a:lstStyle/>
          <a:p>
            <a:pPr marL="285750" indent="-285750" fontAlgn="auto">
              <a:spcBef>
                <a:spcPts val="0"/>
              </a:spcBef>
              <a:spcAft>
                <a:spcPts val="0"/>
              </a:spcAft>
              <a:buFont typeface="Wingdings"/>
              <a:buChar char="à"/>
            </a:pPr>
            <a:r>
              <a:rPr lang="en-GB" sz="1800" dirty="0" smtClean="0">
                <a:solidFill>
                  <a:prstClr val="black"/>
                </a:solidFill>
                <a:latin typeface="Calibri"/>
                <a:sym typeface="Wingdings" pitchFamily="2" charset="2"/>
              </a:rPr>
              <a:t>Very different patterns with bunch length, that will help to understand the origin of the heating </a:t>
            </a:r>
          </a:p>
          <a:p>
            <a:pPr marL="285750" indent="-285750" fontAlgn="auto">
              <a:spcBef>
                <a:spcPts val="0"/>
              </a:spcBef>
              <a:spcAft>
                <a:spcPts val="0"/>
              </a:spcAft>
              <a:buFont typeface="Wingdings"/>
              <a:buChar char="à"/>
            </a:pPr>
            <a:r>
              <a:rPr lang="en-GB" sz="1800" dirty="0" smtClean="0">
                <a:solidFill>
                  <a:prstClr val="black"/>
                </a:solidFill>
                <a:latin typeface="Calibri"/>
                <a:sym typeface="Wingdings" pitchFamily="2" charset="2"/>
              </a:rPr>
              <a:t>The items that heated more are planned to be upgraded (ALFA, MKI8C, TDI) or removed (TCTVB)</a:t>
            </a:r>
            <a:endParaRPr lang="en-GB" sz="1800" dirty="0">
              <a:solidFill>
                <a:prstClr val="black"/>
              </a:solidFill>
              <a:latin typeface="Calibri"/>
            </a:endParaRPr>
          </a:p>
        </p:txBody>
      </p:sp>
      <p:sp>
        <p:nvSpPr>
          <p:cNvPr id="6" name="TextBox 5"/>
          <p:cNvSpPr txBox="1"/>
          <p:nvPr/>
        </p:nvSpPr>
        <p:spPr>
          <a:xfrm>
            <a:off x="107504" y="188640"/>
            <a:ext cx="1584176" cy="369332"/>
          </a:xfrm>
          <a:prstGeom prst="rect">
            <a:avLst/>
          </a:prstGeom>
          <a:noFill/>
        </p:spPr>
        <p:txBody>
          <a:bodyPr wrap="square" rtlCol="0">
            <a:spAutoFit/>
          </a:bodyPr>
          <a:lstStyle/>
          <a:p>
            <a:r>
              <a:rPr lang="en-US" sz="1800" dirty="0" smtClean="0"/>
              <a:t>B. Salvant</a:t>
            </a:r>
            <a:endParaRPr lang="en-GB" sz="1800" dirty="0"/>
          </a:p>
        </p:txBody>
      </p:sp>
    </p:spTree>
    <p:extLst>
      <p:ext uri="{BB962C8B-B14F-4D97-AF65-F5344CB8AC3E}">
        <p14:creationId xmlns:p14="http://schemas.microsoft.com/office/powerpoint/2010/main" val="183857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384"/>
            <a:ext cx="8784976" cy="562074"/>
          </a:xfrm>
        </p:spPr>
        <p:txBody>
          <a:bodyPr>
            <a:noAutofit/>
          </a:bodyPr>
          <a:lstStyle/>
          <a:p>
            <a:r>
              <a:rPr lang="en-GB" sz="2800" dirty="0" smtClean="0"/>
              <a:t>Bunch length test preliminary summary (analysis </a:t>
            </a:r>
            <a:r>
              <a:rPr lang="en-GB" sz="2800" dirty="0" err="1" smtClean="0"/>
              <a:t>ongoing</a:t>
            </a:r>
            <a:r>
              <a:rPr lang="en-GB" sz="2800" dirty="0" smtClean="0"/>
              <a:t>)</a:t>
            </a:r>
            <a:endParaRPr lang="en-GB" sz="2800" dirty="0"/>
          </a:p>
        </p:txBody>
      </p:sp>
      <p:sp>
        <p:nvSpPr>
          <p:cNvPr id="3" name="Content Placeholder 2"/>
          <p:cNvSpPr>
            <a:spLocks noGrp="1"/>
          </p:cNvSpPr>
          <p:nvPr>
            <p:ph idx="1"/>
          </p:nvPr>
        </p:nvSpPr>
        <p:spPr>
          <a:xfrm>
            <a:off x="107504" y="476672"/>
            <a:ext cx="9036496" cy="6381328"/>
          </a:xfrm>
        </p:spPr>
        <p:txBody>
          <a:bodyPr>
            <a:noAutofit/>
          </a:bodyPr>
          <a:lstStyle/>
          <a:p>
            <a:pPr marL="0" indent="0">
              <a:buNone/>
            </a:pPr>
            <a:r>
              <a:rPr lang="en-GB" sz="1700" dirty="0" smtClean="0">
                <a:latin typeface="Helvetica" pitchFamily="34" charset="0"/>
                <a:cs typeface="Helvetica" pitchFamily="34" charset="0"/>
                <a:sym typeface="Wingdings" pitchFamily="2" charset="2"/>
              </a:rPr>
              <a:t>	 </a:t>
            </a:r>
            <a:r>
              <a:rPr lang="en-GB" sz="1700" b="1" dirty="0" smtClean="0">
                <a:latin typeface="Helvetica" pitchFamily="34" charset="0"/>
                <a:cs typeface="Helvetica" pitchFamily="34" charset="0"/>
                <a:sym typeface="Wingdings" pitchFamily="2" charset="2"/>
              </a:rPr>
              <a:t>MKI</a:t>
            </a:r>
            <a:r>
              <a:rPr lang="en-GB" sz="1700" dirty="0" smtClean="0">
                <a:latin typeface="Helvetica" pitchFamily="34" charset="0"/>
                <a:cs typeface="Helvetica" pitchFamily="34" charset="0"/>
                <a:sym typeface="Wingdings" pitchFamily="2" charset="2"/>
              </a:rPr>
              <a:t>:</a:t>
            </a:r>
          </a:p>
          <a:p>
            <a:pPr marL="0" indent="0">
              <a:buNone/>
            </a:pPr>
            <a:r>
              <a:rPr lang="en-GB" sz="1700" dirty="0" smtClean="0">
                <a:solidFill>
                  <a:schemeClr val="accent1"/>
                </a:solidFill>
                <a:latin typeface="Helvetica" pitchFamily="34" charset="0"/>
                <a:cs typeface="Helvetica" pitchFamily="34" charset="0"/>
                <a:sym typeface="Wingdings" pitchFamily="2" charset="2"/>
              </a:rPr>
              <a:t>similar </a:t>
            </a:r>
            <a:r>
              <a:rPr lang="en-GB" sz="1700" dirty="0">
                <a:solidFill>
                  <a:schemeClr val="accent1"/>
                </a:solidFill>
                <a:latin typeface="Helvetica" pitchFamily="34" charset="0"/>
                <a:cs typeface="Helvetica" pitchFamily="34" charset="0"/>
                <a:sym typeface="Wingdings" pitchFamily="2" charset="2"/>
              </a:rPr>
              <a:t>heating </a:t>
            </a:r>
            <a:r>
              <a:rPr lang="en-GB" sz="1700" dirty="0">
                <a:latin typeface="Helvetica" pitchFamily="34" charset="0"/>
                <a:cs typeface="Helvetica" pitchFamily="34" charset="0"/>
                <a:sym typeface="Wingdings" pitchFamily="2" charset="2"/>
              </a:rPr>
              <a:t>observed on </a:t>
            </a:r>
            <a:r>
              <a:rPr lang="en-GB" sz="1700" dirty="0" smtClean="0">
                <a:latin typeface="Helvetica" pitchFamily="34" charset="0"/>
                <a:cs typeface="Helvetica" pitchFamily="34" charset="0"/>
                <a:sym typeface="Wingdings" pitchFamily="2" charset="2"/>
              </a:rPr>
              <a:t>MKIs </a:t>
            </a:r>
            <a:r>
              <a:rPr lang="en-GB" sz="1700" dirty="0">
                <a:latin typeface="Helvetica" pitchFamily="34" charset="0"/>
                <a:cs typeface="Helvetica" pitchFamily="34" charset="0"/>
                <a:sym typeface="Wingdings" pitchFamily="2" charset="2"/>
              </a:rPr>
              <a:t>magnet </a:t>
            </a:r>
            <a:r>
              <a:rPr lang="en-GB" sz="1700" dirty="0" smtClean="0">
                <a:latin typeface="Helvetica" pitchFamily="34" charset="0"/>
                <a:cs typeface="Helvetica" pitchFamily="34" charset="0"/>
                <a:sym typeface="Wingdings" pitchFamily="2" charset="2"/>
              </a:rPr>
              <a:t>temperatures except </a:t>
            </a:r>
            <a:r>
              <a:rPr lang="en-GB" sz="1700" dirty="0">
                <a:latin typeface="Helvetica" pitchFamily="34" charset="0"/>
                <a:cs typeface="Helvetica" pitchFamily="34" charset="0"/>
                <a:sym typeface="Wingdings" pitchFamily="2" charset="2"/>
              </a:rPr>
              <a:t>MKI8C (</a:t>
            </a:r>
            <a:r>
              <a:rPr lang="en-GB" sz="1700" dirty="0">
                <a:solidFill>
                  <a:schemeClr val="accent1"/>
                </a:solidFill>
                <a:latin typeface="Helvetica" pitchFamily="34" charset="0"/>
                <a:cs typeface="Helvetica" pitchFamily="34" charset="0"/>
                <a:sym typeface="Wingdings" pitchFamily="2" charset="2"/>
              </a:rPr>
              <a:t>much </a:t>
            </a:r>
            <a:r>
              <a:rPr lang="en-GB" sz="1700" dirty="0" smtClean="0">
                <a:solidFill>
                  <a:schemeClr val="accent1"/>
                </a:solidFill>
                <a:latin typeface="Helvetica" pitchFamily="34" charset="0"/>
                <a:cs typeface="Helvetica" pitchFamily="34" charset="0"/>
                <a:sym typeface="Wingdings" pitchFamily="2" charset="2"/>
              </a:rPr>
              <a:t>larger </a:t>
            </a:r>
            <a:r>
              <a:rPr lang="en-GB" sz="1700" dirty="0">
                <a:solidFill>
                  <a:schemeClr val="accent1"/>
                </a:solidFill>
                <a:latin typeface="Helvetica" pitchFamily="34" charset="0"/>
                <a:cs typeface="Helvetica" pitchFamily="34" charset="0"/>
                <a:sym typeface="Wingdings" pitchFamily="2" charset="2"/>
              </a:rPr>
              <a:t>temperature increase with lower bunch length on MKI8C tube </a:t>
            </a:r>
            <a:r>
              <a:rPr lang="en-GB" sz="1700" dirty="0" smtClean="0">
                <a:solidFill>
                  <a:schemeClr val="accent1"/>
                </a:solidFill>
                <a:latin typeface="Helvetica" pitchFamily="34" charset="0"/>
                <a:cs typeface="Helvetica" pitchFamily="34" charset="0"/>
                <a:sym typeface="Wingdings" pitchFamily="2" charset="2"/>
              </a:rPr>
              <a:t>and </a:t>
            </a:r>
            <a:r>
              <a:rPr lang="en-GB" sz="1700" dirty="0">
                <a:solidFill>
                  <a:schemeClr val="accent1"/>
                </a:solidFill>
                <a:latin typeface="Helvetica" pitchFamily="34" charset="0"/>
                <a:cs typeface="Helvetica" pitchFamily="34" charset="0"/>
                <a:sym typeface="Wingdings" pitchFamily="2" charset="2"/>
              </a:rPr>
              <a:t>magnet temperatures </a:t>
            </a:r>
            <a:r>
              <a:rPr lang="en-GB" sz="1700" dirty="0">
                <a:latin typeface="Helvetica" pitchFamily="34" charset="0"/>
                <a:cs typeface="Helvetica" pitchFamily="34" charset="0"/>
                <a:sym typeface="Wingdings" pitchFamily="2" charset="2"/>
              </a:rPr>
              <a:t>than for </a:t>
            </a:r>
            <a:r>
              <a:rPr lang="en-GB" sz="1700" dirty="0" smtClean="0">
                <a:latin typeface="Helvetica" pitchFamily="34" charset="0"/>
                <a:cs typeface="Helvetica" pitchFamily="34" charset="0"/>
                <a:sym typeface="Wingdings" pitchFamily="2" charset="2"/>
              </a:rPr>
              <a:t>fill 3318)</a:t>
            </a:r>
          </a:p>
          <a:p>
            <a:pPr marL="0" indent="0">
              <a:buNone/>
            </a:pPr>
            <a:r>
              <a:rPr lang="en-GB" sz="1700" dirty="0">
                <a:latin typeface="Helvetica" pitchFamily="34" charset="0"/>
                <a:cs typeface="Helvetica" pitchFamily="34" charset="0"/>
                <a:sym typeface="Wingdings" pitchFamily="2" charset="2"/>
              </a:rPr>
              <a:t>	</a:t>
            </a:r>
            <a:r>
              <a:rPr lang="en-GB" sz="1700" dirty="0" smtClean="0">
                <a:latin typeface="Helvetica" pitchFamily="34" charset="0"/>
                <a:cs typeface="Helvetica" pitchFamily="34" charset="0"/>
                <a:sym typeface="Wingdings" pitchFamily="2" charset="2"/>
              </a:rPr>
              <a:t> </a:t>
            </a:r>
            <a:r>
              <a:rPr lang="en-GB" sz="1700" b="1" dirty="0">
                <a:latin typeface="Helvetica" pitchFamily="34" charset="0"/>
                <a:cs typeface="Helvetica" pitchFamily="34" charset="0"/>
                <a:sym typeface="Wingdings" pitchFamily="2" charset="2"/>
              </a:rPr>
              <a:t>C</a:t>
            </a:r>
            <a:r>
              <a:rPr lang="en-GB" sz="1700" b="1" dirty="0" smtClean="0">
                <a:latin typeface="Helvetica" pitchFamily="34" charset="0"/>
                <a:cs typeface="Helvetica" pitchFamily="34" charset="0"/>
                <a:sym typeface="Wingdings" pitchFamily="2" charset="2"/>
              </a:rPr>
              <a:t>ollimators</a:t>
            </a:r>
            <a:r>
              <a:rPr lang="en-GB" sz="1700" dirty="0" smtClean="0">
                <a:latin typeface="Helvetica" pitchFamily="34" charset="0"/>
                <a:cs typeface="Helvetica" pitchFamily="34" charset="0"/>
                <a:sym typeface="Wingdings" pitchFamily="2" charset="2"/>
              </a:rPr>
              <a:t>:</a:t>
            </a:r>
          </a:p>
          <a:p>
            <a:pPr marL="0" indent="0">
              <a:buNone/>
            </a:pPr>
            <a:r>
              <a:rPr lang="en-GB" sz="1700" dirty="0" smtClean="0">
                <a:latin typeface="Helvetica" pitchFamily="34" charset="0"/>
                <a:cs typeface="Helvetica" pitchFamily="34" charset="0"/>
                <a:sym typeface="Wingdings" pitchFamily="2" charset="2"/>
              </a:rPr>
              <a:t>TCP: temperature increased less than for fill 3318 </a:t>
            </a:r>
            <a:r>
              <a:rPr lang="en-GB" sz="1700" dirty="0" smtClean="0">
                <a:solidFill>
                  <a:schemeClr val="accent1"/>
                </a:solidFill>
                <a:latin typeface="Helvetica" pitchFamily="34" charset="0"/>
                <a:cs typeface="Helvetica" pitchFamily="34" charset="0"/>
                <a:sym typeface="Wingdings" pitchFamily="2" charset="2"/>
              </a:rPr>
              <a:t>and looked insensitive to bunch length changes</a:t>
            </a:r>
          </a:p>
          <a:p>
            <a:pPr marL="0" indent="0">
              <a:buNone/>
            </a:pPr>
            <a:r>
              <a:rPr lang="en-GB" sz="1700" dirty="0" smtClean="0">
                <a:latin typeface="Helvetica" pitchFamily="34" charset="0"/>
                <a:cs typeface="Helvetica" pitchFamily="34" charset="0"/>
                <a:sym typeface="Wingdings" pitchFamily="2" charset="2"/>
              </a:rPr>
              <a:t>TCTVB: </a:t>
            </a:r>
            <a:r>
              <a:rPr lang="en-GB" sz="1700" dirty="0" smtClean="0">
                <a:solidFill>
                  <a:schemeClr val="accent1"/>
                </a:solidFill>
                <a:latin typeface="Helvetica" pitchFamily="34" charset="0"/>
                <a:cs typeface="Helvetica" pitchFamily="34" charset="0"/>
                <a:sym typeface="Wingdings" pitchFamily="2" charset="2"/>
              </a:rPr>
              <a:t>temperature increased more </a:t>
            </a:r>
            <a:r>
              <a:rPr lang="en-GB" sz="1700" dirty="0" smtClean="0">
                <a:latin typeface="Helvetica" pitchFamily="34" charset="0"/>
                <a:cs typeface="Helvetica" pitchFamily="34" charset="0"/>
                <a:sym typeface="Wingdings" pitchFamily="2" charset="2"/>
              </a:rPr>
              <a:t>than for fill 3318 and were very sensitive to bunch length changes</a:t>
            </a:r>
          </a:p>
          <a:p>
            <a:pPr marL="0" indent="0">
              <a:buNone/>
            </a:pPr>
            <a:r>
              <a:rPr lang="en-GB" sz="1700" dirty="0" smtClean="0">
                <a:latin typeface="Helvetica" pitchFamily="34" charset="0"/>
                <a:cs typeface="Helvetica" pitchFamily="34" charset="0"/>
                <a:sym typeface="Wingdings" pitchFamily="2" charset="2"/>
              </a:rPr>
              <a:t>TDI: difficult to conclude, to be checked with vacuum, ABT and STI experts.</a:t>
            </a:r>
          </a:p>
          <a:p>
            <a:pPr marL="0" indent="0">
              <a:buNone/>
            </a:pPr>
            <a:r>
              <a:rPr lang="en-GB" sz="1700" dirty="0">
                <a:latin typeface="Helvetica" pitchFamily="34" charset="0"/>
                <a:cs typeface="Helvetica" pitchFamily="34" charset="0"/>
                <a:sym typeface="Wingdings" pitchFamily="2" charset="2"/>
              </a:rPr>
              <a:t>	</a:t>
            </a:r>
            <a:r>
              <a:rPr lang="en-GB" sz="1700" dirty="0" smtClean="0">
                <a:latin typeface="Helvetica" pitchFamily="34" charset="0"/>
                <a:cs typeface="Helvetica" pitchFamily="34" charset="0"/>
                <a:sym typeface="Wingdings" pitchFamily="2" charset="2"/>
              </a:rPr>
              <a:t> </a:t>
            </a:r>
            <a:r>
              <a:rPr lang="en-GB" sz="1700" b="1" dirty="0" smtClean="0">
                <a:latin typeface="Helvetica" pitchFamily="34" charset="0"/>
                <a:cs typeface="Helvetica" pitchFamily="34" charset="0"/>
                <a:sym typeface="Wingdings" pitchFamily="2" charset="2"/>
              </a:rPr>
              <a:t>ALFA:</a:t>
            </a:r>
          </a:p>
          <a:p>
            <a:pPr marL="0" indent="0">
              <a:buNone/>
            </a:pPr>
            <a:r>
              <a:rPr lang="en-GB" sz="1700" dirty="0">
                <a:solidFill>
                  <a:schemeClr val="accent1"/>
                </a:solidFill>
                <a:latin typeface="Helvetica" pitchFamily="34" charset="0"/>
                <a:cs typeface="Helvetica" pitchFamily="34" charset="0"/>
                <a:sym typeface="Wingdings" pitchFamily="2" charset="2"/>
              </a:rPr>
              <a:t>T</a:t>
            </a:r>
            <a:r>
              <a:rPr lang="en-GB" sz="1700" dirty="0" smtClean="0">
                <a:solidFill>
                  <a:schemeClr val="accent1"/>
                </a:solidFill>
                <a:latin typeface="Helvetica" pitchFamily="34" charset="0"/>
                <a:cs typeface="Helvetica" pitchFamily="34" charset="0"/>
                <a:sym typeface="Wingdings" pitchFamily="2" charset="2"/>
              </a:rPr>
              <a:t>emperature increased more </a:t>
            </a:r>
            <a:r>
              <a:rPr lang="en-GB" sz="1700" dirty="0" smtClean="0">
                <a:latin typeface="Helvetica" pitchFamily="34" charset="0"/>
                <a:cs typeface="Helvetica" pitchFamily="34" charset="0"/>
                <a:sym typeface="Wingdings" pitchFamily="2" charset="2"/>
              </a:rPr>
              <a:t>than for fill 3318 and were very sensitive to bunch length changes</a:t>
            </a:r>
          </a:p>
          <a:p>
            <a:pPr marL="0" indent="0">
              <a:buNone/>
            </a:pPr>
            <a:r>
              <a:rPr lang="en-GB" sz="1700" dirty="0" smtClean="0">
                <a:latin typeface="Helvetica" pitchFamily="34" charset="0"/>
                <a:cs typeface="Helvetica" pitchFamily="34" charset="0"/>
                <a:sym typeface="Wingdings" pitchFamily="2" charset="2"/>
              </a:rPr>
              <a:t>	 </a:t>
            </a:r>
            <a:r>
              <a:rPr lang="en-GB" sz="1700" b="1" dirty="0" smtClean="0">
                <a:latin typeface="Helvetica" pitchFamily="34" charset="0"/>
                <a:cs typeface="Helvetica" pitchFamily="34" charset="0"/>
                <a:sym typeface="Wingdings" pitchFamily="2" charset="2"/>
              </a:rPr>
              <a:t>TOTEM:</a:t>
            </a:r>
          </a:p>
          <a:p>
            <a:pPr marL="0" indent="0">
              <a:buNone/>
            </a:pPr>
            <a:r>
              <a:rPr lang="en-GB" sz="1700" dirty="0" smtClean="0">
                <a:solidFill>
                  <a:schemeClr val="accent1"/>
                </a:solidFill>
                <a:latin typeface="Helvetica" pitchFamily="34" charset="0"/>
                <a:cs typeface="Helvetica" pitchFamily="34" charset="0"/>
                <a:sym typeface="Wingdings" pitchFamily="2" charset="2"/>
              </a:rPr>
              <a:t>Pressure excursion</a:t>
            </a:r>
            <a:r>
              <a:rPr lang="en-GB" sz="1700" dirty="0" smtClean="0">
                <a:latin typeface="Helvetica" pitchFamily="34" charset="0"/>
                <a:cs typeface="Helvetica" pitchFamily="34" charset="0"/>
                <a:sym typeface="Wingdings" pitchFamily="2" charset="2"/>
              </a:rPr>
              <a:t> observed </a:t>
            </a:r>
            <a:r>
              <a:rPr lang="en-GB" sz="1700" b="1" dirty="0" smtClean="0">
                <a:solidFill>
                  <a:schemeClr val="accent1"/>
                </a:solidFill>
                <a:latin typeface="Helvetica" pitchFamily="34" charset="0"/>
                <a:cs typeface="Helvetica" pitchFamily="34" charset="0"/>
                <a:sym typeface="Wingdings" pitchFamily="2" charset="2"/>
              </a:rPr>
              <a:t>when bunch length increased</a:t>
            </a:r>
            <a:r>
              <a:rPr lang="en-GB" sz="1700" dirty="0" smtClean="0">
                <a:latin typeface="Helvetica" pitchFamily="34" charset="0"/>
                <a:cs typeface="Helvetica" pitchFamily="34" charset="0"/>
                <a:sym typeface="Wingdings" pitchFamily="2" charset="2"/>
              </a:rPr>
              <a:t>, to be followed up</a:t>
            </a:r>
          </a:p>
          <a:p>
            <a:pPr marL="0" indent="0">
              <a:buNone/>
            </a:pPr>
            <a:r>
              <a:rPr lang="en-GB" sz="1700" dirty="0">
                <a:latin typeface="Helvetica" pitchFamily="34" charset="0"/>
                <a:cs typeface="Helvetica" pitchFamily="34" charset="0"/>
                <a:sym typeface="Wingdings" pitchFamily="2" charset="2"/>
              </a:rPr>
              <a:t>	</a:t>
            </a:r>
            <a:r>
              <a:rPr lang="en-GB" sz="1700" dirty="0" smtClean="0">
                <a:latin typeface="Helvetica" pitchFamily="34" charset="0"/>
                <a:cs typeface="Helvetica" pitchFamily="34" charset="0"/>
                <a:sym typeface="Wingdings" pitchFamily="2" charset="2"/>
              </a:rPr>
              <a:t> </a:t>
            </a:r>
            <a:r>
              <a:rPr lang="en-GB" sz="1700" b="1" dirty="0" smtClean="0">
                <a:latin typeface="Helvetica" pitchFamily="34" charset="0"/>
                <a:cs typeface="Helvetica" pitchFamily="34" charset="0"/>
                <a:sym typeface="Wingdings" pitchFamily="2" charset="2"/>
              </a:rPr>
              <a:t>BSRT:</a:t>
            </a:r>
            <a:r>
              <a:rPr lang="en-GB" sz="1700" dirty="0" smtClean="0">
                <a:latin typeface="Helvetica" pitchFamily="34" charset="0"/>
                <a:cs typeface="Helvetica" pitchFamily="34" charset="0"/>
                <a:sym typeface="Wingdings" pitchFamily="2" charset="2"/>
              </a:rPr>
              <a:t>	</a:t>
            </a:r>
            <a:endParaRPr lang="en-GB" sz="1700" dirty="0">
              <a:latin typeface="Helvetica" pitchFamily="34" charset="0"/>
              <a:cs typeface="Helvetica" pitchFamily="34" charset="0"/>
              <a:sym typeface="Wingdings" pitchFamily="2" charset="2"/>
            </a:endParaRPr>
          </a:p>
          <a:p>
            <a:pPr marL="0" indent="0">
              <a:buNone/>
            </a:pPr>
            <a:r>
              <a:rPr lang="en-GB" sz="1700" dirty="0" smtClean="0">
                <a:solidFill>
                  <a:schemeClr val="accent1"/>
                </a:solidFill>
                <a:latin typeface="Helvetica" pitchFamily="34" charset="0"/>
                <a:cs typeface="Helvetica" pitchFamily="34" charset="0"/>
                <a:sym typeface="Wingdings" pitchFamily="2" charset="2"/>
              </a:rPr>
              <a:t>Similar temperature increase </a:t>
            </a:r>
            <a:r>
              <a:rPr lang="en-GB" sz="1700" dirty="0" smtClean="0">
                <a:latin typeface="Helvetica" pitchFamily="34" charset="0"/>
                <a:cs typeface="Helvetica" pitchFamily="34" charset="0"/>
                <a:sym typeface="Wingdings" pitchFamily="2" charset="2"/>
              </a:rPr>
              <a:t>than for fill 3318, small temperature slope changes with bunch length</a:t>
            </a:r>
          </a:p>
          <a:p>
            <a:pPr marL="0" indent="0">
              <a:buNone/>
            </a:pPr>
            <a:r>
              <a:rPr lang="en-GB" sz="1700" dirty="0">
                <a:latin typeface="Helvetica" pitchFamily="34" charset="0"/>
                <a:cs typeface="Helvetica" pitchFamily="34" charset="0"/>
                <a:sym typeface="Wingdings" pitchFamily="2" charset="2"/>
              </a:rPr>
              <a:t>	</a:t>
            </a:r>
            <a:r>
              <a:rPr lang="en-GB" sz="1700" dirty="0" smtClean="0">
                <a:latin typeface="Helvetica" pitchFamily="34" charset="0"/>
                <a:cs typeface="Helvetica" pitchFamily="34" charset="0"/>
                <a:sym typeface="Wingdings" pitchFamily="2" charset="2"/>
              </a:rPr>
              <a:t> </a:t>
            </a:r>
            <a:r>
              <a:rPr lang="en-GB" sz="1700" b="1" dirty="0" smtClean="0">
                <a:latin typeface="Helvetica" pitchFamily="34" charset="0"/>
                <a:cs typeface="Helvetica" pitchFamily="34" charset="0"/>
                <a:sym typeface="Wingdings" pitchFamily="2" charset="2"/>
              </a:rPr>
              <a:t>CRYO</a:t>
            </a:r>
            <a:r>
              <a:rPr lang="en-GB" sz="1700" dirty="0" smtClean="0">
                <a:latin typeface="Helvetica" pitchFamily="34" charset="0"/>
                <a:cs typeface="Helvetica" pitchFamily="34" charset="0"/>
                <a:sym typeface="Wingdings" pitchFamily="2" charset="2"/>
              </a:rPr>
              <a:t>:</a:t>
            </a:r>
          </a:p>
          <a:p>
            <a:pPr marL="0" indent="0">
              <a:buNone/>
            </a:pPr>
            <a:r>
              <a:rPr lang="en-GB" sz="1700" dirty="0" smtClean="0">
                <a:latin typeface="Helvetica" pitchFamily="34" charset="0"/>
                <a:cs typeface="Helvetica" pitchFamily="34" charset="0"/>
                <a:sym typeface="Wingdings" pitchFamily="2" charset="2"/>
              </a:rPr>
              <a:t>Similar temperature increase than for fill 3318, Arcs temperature was very sensitive to bunch length</a:t>
            </a:r>
          </a:p>
          <a:p>
            <a:pPr marL="0" indent="0">
              <a:buNone/>
            </a:pPr>
            <a:endParaRPr lang="en-GB" sz="1600" dirty="0">
              <a:sym typeface="Wingdings" pitchFamily="2" charset="2"/>
            </a:endParaRPr>
          </a:p>
          <a:p>
            <a:endParaRPr lang="en-GB" sz="1600" dirty="0" smtClean="0"/>
          </a:p>
          <a:p>
            <a:pPr marL="0" indent="0">
              <a:buNone/>
            </a:pPr>
            <a:endParaRPr lang="en-GB" sz="1600" dirty="0" smtClean="0">
              <a:sym typeface="Wingdings" pitchFamily="2" charset="2"/>
            </a:endParaRPr>
          </a:p>
          <a:p>
            <a:pPr marL="0" indent="0">
              <a:buNone/>
            </a:pPr>
            <a:endParaRPr lang="en-GB" sz="1600" dirty="0">
              <a:sym typeface="Wingdings" pitchFamily="2" charset="2"/>
            </a:endParaRPr>
          </a:p>
          <a:p>
            <a:pPr marL="0" indent="0">
              <a:buNone/>
            </a:pPr>
            <a:endParaRPr lang="en-GB" sz="1200" dirty="0" smtClean="0"/>
          </a:p>
          <a:p>
            <a:endParaRPr lang="en-GB" sz="1600" dirty="0" smtClean="0"/>
          </a:p>
          <a:p>
            <a:endParaRPr lang="en-GB" sz="1600" dirty="0"/>
          </a:p>
        </p:txBody>
      </p:sp>
      <p:sp>
        <p:nvSpPr>
          <p:cNvPr id="4" name="TextBox 3"/>
          <p:cNvSpPr txBox="1"/>
          <p:nvPr/>
        </p:nvSpPr>
        <p:spPr>
          <a:xfrm>
            <a:off x="7380312" y="6381328"/>
            <a:ext cx="1584176" cy="369332"/>
          </a:xfrm>
          <a:prstGeom prst="rect">
            <a:avLst/>
          </a:prstGeom>
          <a:noFill/>
        </p:spPr>
        <p:txBody>
          <a:bodyPr wrap="square" rtlCol="0">
            <a:spAutoFit/>
          </a:bodyPr>
          <a:lstStyle/>
          <a:p>
            <a:r>
              <a:rPr lang="en-US" sz="1800" dirty="0" smtClean="0"/>
              <a:t>B. Salvant</a:t>
            </a:r>
            <a:endParaRPr lang="en-GB" sz="1800" dirty="0"/>
          </a:p>
        </p:txBody>
      </p:sp>
    </p:spTree>
    <p:extLst>
      <p:ext uri="{BB962C8B-B14F-4D97-AF65-F5344CB8AC3E}">
        <p14:creationId xmlns:p14="http://schemas.microsoft.com/office/powerpoint/2010/main" val="39092738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Coordinators: Jan Uythoven and </a:t>
            </a:r>
            <a:r>
              <a:rPr lang="en-US" dirty="0" err="1" smtClean="0"/>
              <a:t>Joerg</a:t>
            </a:r>
            <a:r>
              <a:rPr lang="en-US" dirty="0" smtClean="0"/>
              <a:t> </a:t>
            </a:r>
            <a:r>
              <a:rPr lang="en-US" dirty="0" smtClean="0"/>
              <a:t>Wenninger</a:t>
            </a:r>
            <a:endParaRPr lang="en-US" dirty="0" smtClean="0"/>
          </a:p>
          <a:p>
            <a:r>
              <a:rPr lang="en-US" dirty="0" smtClean="0"/>
              <a:t>Issues</a:t>
            </a:r>
            <a:r>
              <a:rPr lang="en-US" dirty="0"/>
              <a:t>:</a:t>
            </a:r>
          </a:p>
          <a:p>
            <a:pPr lvl="1"/>
            <a:r>
              <a:rPr lang="en-US" dirty="0"/>
              <a:t>TI2 TED</a:t>
            </a:r>
          </a:p>
          <a:p>
            <a:pPr lvl="1"/>
            <a:r>
              <a:rPr lang="en-US" dirty="0"/>
              <a:t>ODH sensor in UP62. In case of access fire brigade to intervene first. Intervention required</a:t>
            </a:r>
            <a:r>
              <a:rPr lang="en-US" dirty="0" smtClean="0"/>
              <a:t>.</a:t>
            </a:r>
          </a:p>
          <a:p>
            <a:pPr lvl="1"/>
            <a:r>
              <a:rPr lang="en-GB" dirty="0" smtClean="0"/>
              <a:t>MKI8_C_Up temperature </a:t>
            </a:r>
            <a:r>
              <a:rPr lang="en-GB" dirty="0" smtClean="0"/>
              <a:t>increase</a:t>
            </a:r>
            <a:endParaRPr lang="en-US" dirty="0"/>
          </a:p>
          <a:p>
            <a:r>
              <a:rPr lang="en-US" dirty="0"/>
              <a:t>To </a:t>
            </a:r>
            <a:r>
              <a:rPr lang="en-US" dirty="0" smtClean="0"/>
              <a:t>come:</a:t>
            </a:r>
          </a:p>
          <a:p>
            <a:pPr lvl="1"/>
            <a:r>
              <a:rPr lang="en-US" dirty="0" smtClean="0"/>
              <a:t>Access for ATLAS TRT detector leak (late morning) </a:t>
            </a:r>
            <a:endParaRPr lang="en-US" dirty="0"/>
          </a:p>
          <a:p>
            <a:pPr lvl="1"/>
            <a:r>
              <a:rPr lang="en-US" dirty="0" err="1" smtClean="0"/>
              <a:t>LHCb</a:t>
            </a:r>
            <a:r>
              <a:rPr lang="en-US" dirty="0" smtClean="0"/>
              <a:t> </a:t>
            </a:r>
            <a:r>
              <a:rPr lang="en-US" dirty="0"/>
              <a:t>polarity </a:t>
            </a:r>
            <a:r>
              <a:rPr lang="en-US" dirty="0" smtClean="0"/>
              <a:t>change (Monday)</a:t>
            </a:r>
            <a:endParaRPr lang="en-US" dirty="0"/>
          </a:p>
          <a:p>
            <a:pPr lvl="1"/>
            <a:r>
              <a:rPr lang="en-US" dirty="0"/>
              <a:t>Reactivation ATLAS </a:t>
            </a:r>
            <a:r>
              <a:rPr lang="en-US" dirty="0" smtClean="0"/>
              <a:t>BCM (Monday)</a:t>
            </a:r>
          </a:p>
          <a:p>
            <a:pPr lvl="1"/>
            <a:r>
              <a:rPr lang="en-US" dirty="0"/>
              <a:t>PS extraction bump new </a:t>
            </a:r>
            <a:r>
              <a:rPr lang="en-US" dirty="0" smtClean="0"/>
              <a:t/>
            </a:r>
            <a:br>
              <a:rPr lang="en-US" dirty="0" smtClean="0"/>
            </a:br>
            <a:r>
              <a:rPr lang="en-US" dirty="0" smtClean="0"/>
              <a:t>configuration</a:t>
            </a:r>
            <a:endParaRPr lang="en-US" dirty="0" smtClean="0"/>
          </a:p>
          <a:p>
            <a:pPr lvl="1"/>
            <a:r>
              <a:rPr lang="en-US" dirty="0"/>
              <a:t>High brightness beam </a:t>
            </a:r>
            <a:r>
              <a:rPr lang="en-US" dirty="0" smtClean="0"/>
              <a:t>test</a:t>
            </a:r>
          </a:p>
          <a:p>
            <a:pPr lvl="1"/>
            <a:r>
              <a:rPr lang="en-US" dirty="0" smtClean="0"/>
              <a:t>Low pile-up run (</a:t>
            </a:r>
            <a:r>
              <a:rPr lang="en-US" dirty="0" err="1" smtClean="0"/>
              <a:t>LHCb</a:t>
            </a:r>
            <a:r>
              <a:rPr lang="en-US" dirty="0" smtClean="0"/>
              <a:t>)</a:t>
            </a:r>
            <a:endParaRPr lang="en-GB" dirty="0"/>
          </a:p>
          <a:p>
            <a:pPr lvl="1"/>
            <a:endParaRPr lang="en-US" dirty="0"/>
          </a:p>
          <a:p>
            <a:endParaRPr lang="en-GB" dirty="0"/>
          </a:p>
        </p:txBody>
      </p:sp>
      <p:sp>
        <p:nvSpPr>
          <p:cNvPr id="3" name="Title 2"/>
          <p:cNvSpPr>
            <a:spLocks noGrp="1"/>
          </p:cNvSpPr>
          <p:nvPr>
            <p:ph type="title"/>
          </p:nvPr>
        </p:nvSpPr>
        <p:spPr/>
        <p:txBody>
          <a:bodyPr/>
          <a:lstStyle/>
          <a:p>
            <a:r>
              <a:rPr lang="en-US" dirty="0" smtClean="0"/>
              <a:t>Week 49</a:t>
            </a:r>
            <a:endParaRPr lang="en-GB"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490" t="28612" r="32551" b="34000"/>
          <a:stretch/>
        </p:blipFill>
        <p:spPr bwMode="auto">
          <a:xfrm>
            <a:off x="5448402" y="3816491"/>
            <a:ext cx="3516086" cy="2492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803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solidFill>
                  <a:schemeClr val="accent2"/>
                </a:solidFill>
              </a:rPr>
              <a:t>3:55 – 16:05 stable beams fill 3360 (OP </a:t>
            </a:r>
            <a:r>
              <a:rPr lang="en-US" dirty="0" smtClean="0">
                <a:solidFill>
                  <a:schemeClr val="accent2"/>
                </a:solidFill>
              </a:rPr>
              <a:t>dump)</a:t>
            </a:r>
            <a:endParaRPr lang="en-US" dirty="0" smtClean="0"/>
          </a:p>
          <a:p>
            <a:r>
              <a:rPr lang="en-US" dirty="0" smtClean="0"/>
              <a:t>Increasing satellites for ALICE</a:t>
            </a:r>
          </a:p>
          <a:p>
            <a:pPr lvl="1"/>
            <a:r>
              <a:rPr lang="en-US" dirty="0" smtClean="0"/>
              <a:t>Injection losses at </a:t>
            </a:r>
            <a:r>
              <a:rPr lang="en-US" dirty="0" err="1" smtClean="0"/>
              <a:t>LHCb</a:t>
            </a:r>
            <a:r>
              <a:rPr lang="en-US" dirty="0" smtClean="0"/>
              <a:t> mostly around 30-40% of dump threshold</a:t>
            </a:r>
          </a:p>
          <a:p>
            <a:pPr lvl="1"/>
            <a:r>
              <a:rPr lang="en-US" dirty="0" smtClean="0"/>
              <a:t>Losses at start of ramp up to 41%</a:t>
            </a:r>
            <a:endParaRPr lang="en-GB" dirty="0"/>
          </a:p>
        </p:txBody>
      </p:sp>
      <p:sp>
        <p:nvSpPr>
          <p:cNvPr id="3" name="Title 2"/>
          <p:cNvSpPr>
            <a:spLocks noGrp="1"/>
          </p:cNvSpPr>
          <p:nvPr>
            <p:ph type="title"/>
          </p:nvPr>
        </p:nvSpPr>
        <p:spPr/>
        <p:txBody>
          <a:bodyPr/>
          <a:lstStyle/>
          <a:p>
            <a:r>
              <a:rPr lang="en-US" dirty="0" smtClean="0"/>
              <a:t>Sunday 2.12.</a:t>
            </a:r>
            <a:endParaRPr lang="en-GB" dirty="0"/>
          </a:p>
        </p:txBody>
      </p:sp>
      <p:pic>
        <p:nvPicPr>
          <p:cNvPr id="3074" name="Picture 2" descr="C:\Users\eholzer\AppData\Local\Temp\20121202181029.png"/>
          <p:cNvPicPr>
            <a:picLocks noChangeAspect="1" noChangeArrowheads="1"/>
          </p:cNvPicPr>
          <p:nvPr/>
        </p:nvPicPr>
        <p:blipFill rotWithShape="1">
          <a:blip r:embed="rId2">
            <a:extLst>
              <a:ext uri="{28A0092B-C50C-407E-A947-70E740481C1C}">
                <a14:useLocalDpi xmlns:a14="http://schemas.microsoft.com/office/drawing/2010/main" val="0"/>
              </a:ext>
            </a:extLst>
          </a:blip>
          <a:srcRect l="45125"/>
          <a:stretch/>
        </p:blipFill>
        <p:spPr bwMode="auto">
          <a:xfrm>
            <a:off x="1187624" y="2420888"/>
            <a:ext cx="5760640" cy="372603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915816" y="4056112"/>
            <a:ext cx="936104" cy="381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FF00"/>
                </a:solidFill>
                <a:latin typeface="+mj-lt"/>
              </a:rPr>
              <a:t>B1: 1 %</a:t>
            </a:r>
            <a:endParaRPr lang="en-US" sz="1600" b="1" dirty="0">
              <a:solidFill>
                <a:srgbClr val="FFFF00"/>
              </a:solidFill>
              <a:latin typeface="+mj-lt"/>
            </a:endParaRPr>
          </a:p>
        </p:txBody>
      </p:sp>
    </p:spTree>
    <p:extLst>
      <p:ext uri="{BB962C8B-B14F-4D97-AF65-F5344CB8AC3E}">
        <p14:creationId xmlns:p14="http://schemas.microsoft.com/office/powerpoint/2010/main" val="3147845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3" name="Title 2"/>
          <p:cNvSpPr>
            <a:spLocks noGrp="1"/>
          </p:cNvSpPr>
          <p:nvPr>
            <p:ph type="title"/>
          </p:nvPr>
        </p:nvSpPr>
        <p:spPr/>
        <p:txBody>
          <a:bodyPr/>
          <a:lstStyle/>
          <a:p>
            <a:endParaRPr lang="en-GB"/>
          </a:p>
        </p:txBody>
      </p:sp>
    </p:spTree>
    <p:extLst>
      <p:ext uri="{BB962C8B-B14F-4D97-AF65-F5344CB8AC3E}">
        <p14:creationId xmlns:p14="http://schemas.microsoft.com/office/powerpoint/2010/main" val="1198594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Explanation (J.C. </a:t>
            </a:r>
            <a:r>
              <a:rPr lang="en-US" dirty="0" err="1" smtClean="0"/>
              <a:t>Bau</a:t>
            </a:r>
            <a:r>
              <a:rPr lang="en-US" dirty="0" smtClean="0"/>
              <a:t>, I. </a:t>
            </a:r>
            <a:r>
              <a:rPr lang="en-US" dirty="0" err="1" smtClean="0"/>
              <a:t>Kozsar</a:t>
            </a:r>
            <a:r>
              <a:rPr lang="en-US" dirty="0" smtClean="0"/>
              <a:t>)</a:t>
            </a:r>
            <a:endParaRPr lang="en-GB" dirty="0"/>
          </a:p>
        </p:txBody>
      </p:sp>
      <p:sp>
        <p:nvSpPr>
          <p:cNvPr id="9" name="Content Placeholder 8"/>
          <p:cNvSpPr>
            <a:spLocks noGrp="1"/>
          </p:cNvSpPr>
          <p:nvPr>
            <p:ph idx="1"/>
          </p:nvPr>
        </p:nvSpPr>
        <p:spPr/>
        <p:txBody>
          <a:bodyPr/>
          <a:lstStyle/>
          <a:p>
            <a:r>
              <a:rPr lang="en-US" sz="2400" i="1" dirty="0"/>
              <a:t>The delay in production of H9 in the PS caused the SPS to set the injection moment at C1015 (on SPS user LHC3). This means that the event SIX.F1KFO-CT came in the present cycle, while the NLHCINJ bit in the LHCSSEQE group is present only in the previous </a:t>
            </a:r>
            <a:r>
              <a:rPr lang="en-US" sz="2400" i="1" dirty="0" smtClean="0"/>
              <a:t>cycle</a:t>
            </a:r>
            <a:r>
              <a:rPr lang="en-US" sz="2400" i="1" dirty="0"/>
              <a:t>. The two need present at the same time in order to trigger the sending of HX.RNGI-CT on the LHC timing cable. Because this latter event was missing, the RNGI group in the LHC telegram remained at the value present before delaying the SPS injection (RING 2). Nevertheless, the LHC requests were still being executed, sending the LHC injection events (</a:t>
            </a:r>
            <a:r>
              <a:rPr lang="en-US" sz="2400" i="1" dirty="0" err="1"/>
              <a:t>HIX.xxx</a:t>
            </a:r>
            <a:r>
              <a:rPr lang="en-US" sz="2400" i="1" dirty="0"/>
              <a:t>), </a:t>
            </a:r>
            <a:r>
              <a:rPr lang="en-US" sz="2400" i="1" dirty="0" err="1"/>
              <a:t>prepulses</a:t>
            </a:r>
            <a:r>
              <a:rPr lang="en-US" sz="2400" i="1" dirty="0"/>
              <a:t> generated, etc. but for the wrong ring in case the requested one was R1</a:t>
            </a:r>
            <a:r>
              <a:rPr lang="en-US" sz="2400" i="1" dirty="0" smtClean="0"/>
              <a:t>.</a:t>
            </a:r>
            <a:endParaRPr lang="en-GB" sz="3600" i="1" dirty="0"/>
          </a:p>
        </p:txBody>
      </p:sp>
      <p:sp>
        <p:nvSpPr>
          <p:cNvPr id="5" name="Date Placeholder 4"/>
          <p:cNvSpPr>
            <a:spLocks noGrp="1"/>
          </p:cNvSpPr>
          <p:nvPr>
            <p:ph type="dt" sz="half" idx="10"/>
          </p:nvPr>
        </p:nvSpPr>
        <p:spPr/>
        <p:txBody>
          <a:bodyPr/>
          <a:lstStyle/>
          <a:p>
            <a:fld id="{B4C8E7F0-B3B2-4711-9383-6412E3C81093}" type="datetime1">
              <a:rPr lang="en-GB" smtClean="0"/>
              <a:t>3.12.12</a:t>
            </a:fld>
            <a:endParaRPr lang="en-GB"/>
          </a:p>
        </p:txBody>
      </p:sp>
      <p:sp>
        <p:nvSpPr>
          <p:cNvPr id="6" name="Footer Placeholder 5"/>
          <p:cNvSpPr>
            <a:spLocks noGrp="1"/>
          </p:cNvSpPr>
          <p:nvPr>
            <p:ph type="ftr" sz="quarter" idx="11"/>
          </p:nvPr>
        </p:nvSpPr>
        <p:spPr/>
        <p:txBody>
          <a:bodyPr/>
          <a:lstStyle/>
          <a:p>
            <a:r>
              <a:rPr lang="en-US" smtClean="0"/>
              <a:t>LHC Morning Meeting - G. Arduini</a:t>
            </a:r>
            <a:endParaRPr lang="en-GB" dirty="0"/>
          </a:p>
        </p:txBody>
      </p:sp>
      <p:sp>
        <p:nvSpPr>
          <p:cNvPr id="7" name="Slide Number Placeholder 6"/>
          <p:cNvSpPr>
            <a:spLocks noGrp="1"/>
          </p:cNvSpPr>
          <p:nvPr>
            <p:ph type="sldNum" sz="quarter" idx="12"/>
          </p:nvPr>
        </p:nvSpPr>
        <p:spPr/>
        <p:txBody>
          <a:bodyPr/>
          <a:lstStyle/>
          <a:p>
            <a:fld id="{6BFDEA4C-89A7-439A-B75B-C919C7F639B4}" type="slidenum">
              <a:rPr lang="en-GB" smtClean="0"/>
              <a:pPr/>
              <a:t>21</a:t>
            </a:fld>
            <a:endParaRPr lang="en-GB"/>
          </a:p>
        </p:txBody>
      </p:sp>
    </p:spTree>
    <p:extLst>
      <p:ext uri="{BB962C8B-B14F-4D97-AF65-F5344CB8AC3E}">
        <p14:creationId xmlns:p14="http://schemas.microsoft.com/office/powerpoint/2010/main" val="17419625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endParaRPr lang="en-GB" dirty="0"/>
          </a:p>
        </p:txBody>
      </p:sp>
      <p:sp>
        <p:nvSpPr>
          <p:cNvPr id="2" name="Title 1"/>
          <p:cNvSpPr>
            <a:spLocks noGrp="1"/>
          </p:cNvSpPr>
          <p:nvPr>
            <p:ph type="title"/>
          </p:nvPr>
        </p:nvSpPr>
        <p:spPr/>
        <p:txBody>
          <a:bodyPr/>
          <a:lstStyle/>
          <a:p>
            <a:r>
              <a:rPr lang="en-US" dirty="0"/>
              <a:t>Satellites </a:t>
            </a:r>
            <a:r>
              <a:rPr lang="en-US" dirty="0" smtClean="0"/>
              <a:t>B1: </a:t>
            </a:r>
            <a:r>
              <a:rPr lang="en-US" dirty="0"/>
              <a:t>Comparison </a:t>
            </a:r>
            <a:r>
              <a:rPr lang="en-US" dirty="0" smtClean="0"/>
              <a:t>to previous Fills 	</a:t>
            </a:r>
            <a:endParaRPr lang="en-GB" dirty="0"/>
          </a:p>
        </p:txBody>
      </p:sp>
      <p:pic>
        <p:nvPicPr>
          <p:cNvPr id="3074" name="Picture 2" descr="http://elogbook.cern.ch/eLogbook/attach_reader?attach_id=1317257"/>
          <p:cNvPicPr>
            <a:picLocks noChangeAspect="1" noChangeArrowheads="1"/>
          </p:cNvPicPr>
          <p:nvPr/>
        </p:nvPicPr>
        <p:blipFill rotWithShape="1">
          <a:blip r:embed="rId2">
            <a:extLst>
              <a:ext uri="{28A0092B-C50C-407E-A947-70E740481C1C}">
                <a14:useLocalDpi xmlns:a14="http://schemas.microsoft.com/office/drawing/2010/main" val="0"/>
              </a:ext>
            </a:extLst>
          </a:blip>
          <a:srcRect l="28793" t="-324" b="-1"/>
          <a:stretch/>
        </p:blipFill>
        <p:spPr bwMode="auto">
          <a:xfrm>
            <a:off x="1419058" y="3712414"/>
            <a:ext cx="5745230" cy="274092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elogbook.cern.ch/eLogbook/attach_reader?attach_id=1316819"/>
          <p:cNvPicPr>
            <a:picLocks noChangeArrowheads="1"/>
          </p:cNvPicPr>
          <p:nvPr/>
        </p:nvPicPr>
        <p:blipFill rotWithShape="1">
          <a:blip r:embed="rId3">
            <a:extLst>
              <a:ext uri="{28A0092B-C50C-407E-A947-70E740481C1C}">
                <a14:useLocalDpi xmlns:a14="http://schemas.microsoft.com/office/drawing/2010/main" val="0"/>
              </a:ext>
            </a:extLst>
          </a:blip>
          <a:srcRect l="27147" t="-1205" b="2"/>
          <a:stretch/>
        </p:blipFill>
        <p:spPr bwMode="auto">
          <a:xfrm>
            <a:off x="1403648" y="867504"/>
            <a:ext cx="5760640" cy="270551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344713" y="4416151"/>
            <a:ext cx="1795239" cy="666723"/>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FF00"/>
                </a:solidFill>
                <a:latin typeface="+mj-lt"/>
              </a:rPr>
              <a:t>Fill 3350 - 3360: 0.5 %</a:t>
            </a:r>
            <a:endParaRPr lang="en-US" sz="1600" b="1" dirty="0">
              <a:solidFill>
                <a:srgbClr val="FFFF00"/>
              </a:solidFill>
              <a:latin typeface="+mj-lt"/>
            </a:endParaRPr>
          </a:p>
        </p:txBody>
      </p:sp>
      <p:sp>
        <p:nvSpPr>
          <p:cNvPr id="11" name="Rectangle 10"/>
          <p:cNvSpPr/>
          <p:nvPr/>
        </p:nvSpPr>
        <p:spPr>
          <a:xfrm>
            <a:off x="2339752" y="1628800"/>
            <a:ext cx="1695490" cy="758719"/>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FF00"/>
                </a:solidFill>
                <a:latin typeface="+mj-lt"/>
              </a:rPr>
              <a:t>Fill 3345-3346: 0.25 %</a:t>
            </a:r>
            <a:endParaRPr lang="en-US" sz="1600" b="1" dirty="0">
              <a:solidFill>
                <a:srgbClr val="FFFF00"/>
              </a:solidFill>
              <a:latin typeface="+mj-lt"/>
            </a:endParaRPr>
          </a:p>
        </p:txBody>
      </p:sp>
    </p:spTree>
    <p:extLst>
      <p:ext uri="{BB962C8B-B14F-4D97-AF65-F5344CB8AC3E}">
        <p14:creationId xmlns:p14="http://schemas.microsoft.com/office/powerpoint/2010/main" val="28556714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chemeClr val="accent2"/>
                </a:solidFill>
              </a:rPr>
              <a:t>Sun 18:52 beam dump in Adjust</a:t>
            </a:r>
            <a:r>
              <a:rPr lang="en-US" dirty="0" smtClean="0"/>
              <a:t>: UFO like loss (~0.6ms long) at BLMQI.06L5.B2E21_MQML_XRP</a:t>
            </a:r>
          </a:p>
          <a:p>
            <a:pPr lvl="1"/>
            <a:r>
              <a:rPr lang="en-US" dirty="0" smtClean="0"/>
              <a:t>Precursor losses: 5.5ms earlier; ~2% of loss rate; ~1.5ms long</a:t>
            </a:r>
            <a:endParaRPr lang="en-GB" dirty="0"/>
          </a:p>
        </p:txBody>
      </p:sp>
      <p:sp>
        <p:nvSpPr>
          <p:cNvPr id="3" name="Title 2"/>
          <p:cNvSpPr>
            <a:spLocks noGrp="1"/>
          </p:cNvSpPr>
          <p:nvPr>
            <p:ph type="title"/>
          </p:nvPr>
        </p:nvSpPr>
        <p:spPr/>
        <p:txBody>
          <a:bodyPr/>
          <a:lstStyle/>
          <a:p>
            <a:r>
              <a:rPr lang="en-US" dirty="0" smtClean="0"/>
              <a:t>Two dumps by Losses – Dump 1</a:t>
            </a:r>
            <a:endParaRPr lang="en-GB" dirty="0"/>
          </a:p>
        </p:txBody>
      </p:sp>
      <p:pic>
        <p:nvPicPr>
          <p:cNvPr id="4101"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449" t="6408" r="7470" b="5096"/>
          <a:stretch/>
        </p:blipFill>
        <p:spPr bwMode="auto">
          <a:xfrm>
            <a:off x="3749198" y="3140968"/>
            <a:ext cx="4900048"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959" t="63551" r="7755" b="6572"/>
          <a:stretch/>
        </p:blipFill>
        <p:spPr bwMode="auto">
          <a:xfrm>
            <a:off x="395536" y="1988840"/>
            <a:ext cx="4514627" cy="1063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3554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chemeClr val="accent2"/>
                </a:solidFill>
              </a:rPr>
              <a:t>Sun 20:34</a:t>
            </a:r>
            <a:r>
              <a:rPr lang="en-US" dirty="0" smtClean="0"/>
              <a:t> </a:t>
            </a:r>
            <a:r>
              <a:rPr lang="en-US" dirty="0" smtClean="0">
                <a:solidFill>
                  <a:schemeClr val="accent2"/>
                </a:solidFill>
              </a:rPr>
              <a:t>beam dump during Ramp</a:t>
            </a:r>
          </a:p>
          <a:p>
            <a:r>
              <a:rPr lang="en-US" dirty="0"/>
              <a:t>L</a:t>
            </a:r>
            <a:r>
              <a:rPr lang="en-US" dirty="0" smtClean="0"/>
              <a:t>oss B2 (possibly a long UFO, rising for 3ms) starting in cell 4L6 triggering BLM on TCDQM.4L6</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pPr marL="0" indent="0">
              <a:buNone/>
            </a:pPr>
            <a:endParaRPr lang="en-US" dirty="0"/>
          </a:p>
          <a:p>
            <a:r>
              <a:rPr lang="en-US" dirty="0"/>
              <a:t>Satellite enhancement </a:t>
            </a:r>
            <a:r>
              <a:rPr lang="en-US" dirty="0" smtClean="0"/>
              <a:t/>
            </a:r>
            <a:br>
              <a:rPr lang="en-US" dirty="0" smtClean="0"/>
            </a:br>
            <a:r>
              <a:rPr lang="en-US" dirty="0" smtClean="0"/>
              <a:t>reversed </a:t>
            </a:r>
            <a:r>
              <a:rPr lang="en-US" dirty="0"/>
              <a:t>again and re-filling</a:t>
            </a:r>
          </a:p>
          <a:p>
            <a:r>
              <a:rPr lang="en-US" dirty="0">
                <a:solidFill>
                  <a:schemeClr val="accent2"/>
                </a:solidFill>
              </a:rPr>
              <a:t>23:27 stable beam fill 3363</a:t>
            </a:r>
          </a:p>
          <a:p>
            <a:pPr marL="0" indent="0">
              <a:buNone/>
            </a:pPr>
            <a:endParaRPr lang="en-GB" dirty="0"/>
          </a:p>
        </p:txBody>
      </p:sp>
      <p:sp>
        <p:nvSpPr>
          <p:cNvPr id="3" name="Title 2"/>
          <p:cNvSpPr>
            <a:spLocks noGrp="1"/>
          </p:cNvSpPr>
          <p:nvPr>
            <p:ph type="title"/>
          </p:nvPr>
        </p:nvSpPr>
        <p:spPr/>
        <p:txBody>
          <a:bodyPr/>
          <a:lstStyle/>
          <a:p>
            <a:r>
              <a:rPr lang="en-US" dirty="0"/>
              <a:t>Two dumps by Losses – Dump </a:t>
            </a:r>
            <a:r>
              <a:rPr lang="en-US" dirty="0" smtClean="0"/>
              <a:t>2</a:t>
            </a:r>
            <a:endParaRPr lang="en-GB"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000" t="61918" r="13286" b="7943"/>
          <a:stretch/>
        </p:blipFill>
        <p:spPr bwMode="auto">
          <a:xfrm>
            <a:off x="4139952" y="4604922"/>
            <a:ext cx="4697328" cy="1200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857" t="9096" r="12551" b="8857"/>
          <a:stretch/>
        </p:blipFill>
        <p:spPr bwMode="auto">
          <a:xfrm>
            <a:off x="456704" y="1940626"/>
            <a:ext cx="4955110" cy="3406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6696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b="1" dirty="0" smtClean="0">
                <a:solidFill>
                  <a:schemeClr val="accent2"/>
                </a:solidFill>
              </a:rPr>
              <a:t>0.7 fb-1 produced in 4 days</a:t>
            </a:r>
            <a:endParaRPr lang="en-US" b="1" dirty="0">
              <a:solidFill>
                <a:schemeClr val="accent2"/>
              </a:solidFill>
            </a:endParaRPr>
          </a:p>
          <a:p>
            <a:r>
              <a:rPr lang="en-US" b="1" dirty="0" smtClean="0">
                <a:solidFill>
                  <a:schemeClr val="accent2"/>
                </a:solidFill>
              </a:rPr>
              <a:t>~35% of time in stable beams excluding the MD times</a:t>
            </a:r>
            <a:endParaRPr lang="en-GB" b="1" dirty="0">
              <a:solidFill>
                <a:schemeClr val="accent2"/>
              </a:solidFill>
            </a:endParaRPr>
          </a:p>
        </p:txBody>
      </p:sp>
      <p:sp>
        <p:nvSpPr>
          <p:cNvPr id="4" name="Title 3"/>
          <p:cNvSpPr>
            <a:spLocks noGrp="1"/>
          </p:cNvSpPr>
          <p:nvPr>
            <p:ph type="title"/>
          </p:nvPr>
        </p:nvSpPr>
        <p:spPr/>
        <p:txBody>
          <a:bodyPr/>
          <a:lstStyle/>
          <a:p>
            <a:r>
              <a:rPr lang="en-US" dirty="0" smtClean="0"/>
              <a:t>Fills with stable beams week 48</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2596637251"/>
              </p:ext>
            </p:extLst>
          </p:nvPr>
        </p:nvGraphicFramePr>
        <p:xfrm>
          <a:off x="323410" y="836712"/>
          <a:ext cx="8536391" cy="4601520"/>
        </p:xfrm>
        <a:graphic>
          <a:graphicData uri="http://schemas.openxmlformats.org/drawingml/2006/table">
            <a:tbl>
              <a:tblPr firstRow="1" bandRow="1">
                <a:tableStyleId>{5C22544A-7EE6-4342-B048-85BDC9FD1C3A}</a:tableStyleId>
              </a:tblPr>
              <a:tblGrid>
                <a:gridCol w="720198"/>
                <a:gridCol w="1080120"/>
                <a:gridCol w="1296144"/>
                <a:gridCol w="1296144"/>
                <a:gridCol w="792088"/>
                <a:gridCol w="1080120"/>
                <a:gridCol w="2271577"/>
              </a:tblGrid>
              <a:tr h="616500">
                <a:tc>
                  <a:txBody>
                    <a:bodyPr/>
                    <a:lstStyle/>
                    <a:p>
                      <a:r>
                        <a:rPr lang="en-GB" sz="1800" dirty="0" smtClean="0">
                          <a:latin typeface="+mn-lt"/>
                        </a:rPr>
                        <a:t>Fill</a:t>
                      </a:r>
                      <a:endParaRPr lang="en-GB" sz="1800" dirty="0">
                        <a:latin typeface="+mn-lt"/>
                      </a:endParaRPr>
                    </a:p>
                  </a:txBody>
                  <a:tcPr/>
                </a:tc>
                <a:tc>
                  <a:txBody>
                    <a:bodyPr/>
                    <a:lstStyle/>
                    <a:p>
                      <a:pPr algn="ctr"/>
                      <a:r>
                        <a:rPr lang="en-US" sz="1800" dirty="0" smtClean="0">
                          <a:latin typeface="+mn-lt"/>
                        </a:rPr>
                        <a:t>Day</a:t>
                      </a:r>
                      <a:endParaRPr lang="en-GB" sz="1800" dirty="0">
                        <a:latin typeface="+mn-lt"/>
                      </a:endParaRPr>
                    </a:p>
                  </a:txBody>
                  <a:tcPr/>
                </a:tc>
                <a:tc>
                  <a:txBody>
                    <a:bodyPr/>
                    <a:lstStyle/>
                    <a:p>
                      <a:pPr algn="ctr"/>
                      <a:r>
                        <a:rPr lang="en-US" sz="1600" dirty="0" smtClean="0">
                          <a:latin typeface="+mn-lt"/>
                        </a:rPr>
                        <a:t>Peak </a:t>
                      </a:r>
                      <a:r>
                        <a:rPr lang="en-US" sz="1600" dirty="0" err="1" smtClean="0">
                          <a:latin typeface="+mn-lt"/>
                        </a:rPr>
                        <a:t>lumi</a:t>
                      </a:r>
                      <a:r>
                        <a:rPr lang="en-US" sz="1600" dirty="0" smtClean="0">
                          <a:latin typeface="+mn-lt"/>
                        </a:rPr>
                        <a:t> ATLAS/CMS </a:t>
                      </a:r>
                      <a:r>
                        <a:rPr lang="en-US" sz="1600" dirty="0" smtClean="0">
                          <a:solidFill>
                            <a:schemeClr val="bg1"/>
                          </a:solidFill>
                          <a:latin typeface="+mn-lt"/>
                        </a:rPr>
                        <a:t>[</a:t>
                      </a:r>
                      <a:r>
                        <a:rPr lang="en-GB" sz="1600" dirty="0" smtClean="0">
                          <a:solidFill>
                            <a:schemeClr val="bg1"/>
                          </a:solidFill>
                          <a:latin typeface="+mn-lt"/>
                        </a:rPr>
                        <a:t>10</a:t>
                      </a:r>
                      <a:r>
                        <a:rPr lang="en-GB" sz="1600" baseline="30000" dirty="0" smtClean="0">
                          <a:solidFill>
                            <a:schemeClr val="bg1"/>
                          </a:solidFill>
                        </a:rPr>
                        <a:t>33</a:t>
                      </a:r>
                      <a:r>
                        <a:rPr lang="en-GB" sz="1600" dirty="0" smtClean="0">
                          <a:solidFill>
                            <a:schemeClr val="bg1"/>
                          </a:solidFill>
                        </a:rPr>
                        <a:t> cm</a:t>
                      </a:r>
                      <a:r>
                        <a:rPr lang="en-GB" sz="1600" baseline="30000" dirty="0" smtClean="0">
                          <a:solidFill>
                            <a:schemeClr val="bg1"/>
                          </a:solidFill>
                        </a:rPr>
                        <a:t>-2</a:t>
                      </a:r>
                      <a:r>
                        <a:rPr lang="en-GB" sz="1600" dirty="0" smtClean="0">
                          <a:solidFill>
                            <a:schemeClr val="bg1"/>
                          </a:solidFill>
                        </a:rPr>
                        <a:t>s</a:t>
                      </a:r>
                      <a:r>
                        <a:rPr lang="en-GB" sz="1600" baseline="30000" dirty="0" smtClean="0">
                          <a:solidFill>
                            <a:schemeClr val="bg1"/>
                          </a:solidFill>
                        </a:rPr>
                        <a:t>-1</a:t>
                      </a:r>
                      <a:r>
                        <a:rPr lang="en-GB" sz="1600" dirty="0" smtClean="0">
                          <a:solidFill>
                            <a:schemeClr val="bg1"/>
                          </a:solidFill>
                        </a:rPr>
                        <a:t>]</a:t>
                      </a:r>
                      <a:endParaRPr lang="en-US" sz="1600" dirty="0">
                        <a:solidFill>
                          <a:schemeClr val="bg1"/>
                        </a:solidFill>
                        <a:latin typeface="+mn-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mn-lt"/>
                        </a:rPr>
                        <a:t>Peak </a:t>
                      </a:r>
                      <a:r>
                        <a:rPr lang="en-US" sz="1800" dirty="0" err="1" smtClean="0">
                          <a:latin typeface="+mn-lt"/>
                        </a:rPr>
                        <a:t>lumi</a:t>
                      </a:r>
                      <a:r>
                        <a:rPr lang="en-US" sz="1800" dirty="0" smtClean="0">
                          <a:latin typeface="+mn-lt"/>
                        </a:rPr>
                        <a:t> ALICE </a:t>
                      </a:r>
                      <a:r>
                        <a:rPr lang="en-US" sz="1800" dirty="0" smtClean="0">
                          <a:solidFill>
                            <a:schemeClr val="bg1"/>
                          </a:solidFill>
                          <a:latin typeface="+mn-lt"/>
                        </a:rPr>
                        <a:t>[</a:t>
                      </a:r>
                      <a:r>
                        <a:rPr lang="en-GB" sz="1800" dirty="0" smtClean="0">
                          <a:solidFill>
                            <a:schemeClr val="bg1"/>
                          </a:solidFill>
                          <a:latin typeface="+mn-lt"/>
                        </a:rPr>
                        <a:t>10</a:t>
                      </a:r>
                      <a:r>
                        <a:rPr lang="en-GB" sz="1800" baseline="30000" dirty="0" smtClean="0">
                          <a:solidFill>
                            <a:schemeClr val="bg1"/>
                          </a:solidFill>
                        </a:rPr>
                        <a:t>30</a:t>
                      </a:r>
                      <a:r>
                        <a:rPr lang="en-GB" sz="1800" dirty="0" smtClean="0">
                          <a:solidFill>
                            <a:schemeClr val="bg1"/>
                          </a:solidFill>
                        </a:rPr>
                        <a:t> cm</a:t>
                      </a:r>
                      <a:r>
                        <a:rPr lang="en-GB" sz="1800" baseline="30000" dirty="0" smtClean="0">
                          <a:solidFill>
                            <a:schemeClr val="bg1"/>
                          </a:solidFill>
                        </a:rPr>
                        <a:t>-2</a:t>
                      </a:r>
                      <a:r>
                        <a:rPr lang="en-GB" sz="1800" dirty="0" smtClean="0">
                          <a:solidFill>
                            <a:schemeClr val="bg1"/>
                          </a:solidFill>
                        </a:rPr>
                        <a:t>s</a:t>
                      </a:r>
                      <a:r>
                        <a:rPr lang="en-GB" sz="1800" baseline="30000" dirty="0" smtClean="0">
                          <a:solidFill>
                            <a:schemeClr val="bg1"/>
                          </a:solidFill>
                        </a:rPr>
                        <a:t>-1</a:t>
                      </a:r>
                      <a:r>
                        <a:rPr lang="en-GB" sz="1800" dirty="0" smtClean="0">
                          <a:solidFill>
                            <a:schemeClr val="bg1"/>
                          </a:solidFill>
                        </a:rPr>
                        <a:t>]</a:t>
                      </a:r>
                      <a:endParaRPr lang="en-US" sz="1800" dirty="0" smtClean="0">
                        <a:solidFill>
                          <a:schemeClr val="bg1"/>
                        </a:solidFill>
                        <a:latin typeface="+mn-lt"/>
                      </a:endParaRPr>
                    </a:p>
                    <a:p>
                      <a:pPr algn="ctr"/>
                      <a:endParaRPr lang="en-US" sz="1800" dirty="0">
                        <a:latin typeface="+mn-lt"/>
                      </a:endParaRPr>
                    </a:p>
                  </a:txBody>
                  <a:tcPr/>
                </a:tc>
                <a:tc>
                  <a:txBody>
                    <a:bodyPr/>
                    <a:lstStyle/>
                    <a:p>
                      <a:pPr algn="ctr"/>
                      <a:r>
                        <a:rPr lang="en-US" sz="1800" dirty="0" smtClean="0">
                          <a:latin typeface="+mn-lt"/>
                        </a:rPr>
                        <a:t>Stable</a:t>
                      </a:r>
                      <a:r>
                        <a:rPr lang="en-US" sz="1800" baseline="0" dirty="0" smtClean="0">
                          <a:latin typeface="+mn-lt"/>
                        </a:rPr>
                        <a:t> beam</a:t>
                      </a:r>
                      <a:r>
                        <a:rPr lang="en-US" sz="1800" dirty="0" smtClean="0">
                          <a:latin typeface="+mn-lt"/>
                        </a:rPr>
                        <a:t> [h]</a:t>
                      </a:r>
                      <a:endParaRPr lang="en-US" sz="1800" dirty="0">
                        <a:latin typeface="+mn-lt"/>
                      </a:endParaRPr>
                    </a:p>
                  </a:txBody>
                  <a:tcPr/>
                </a:tc>
                <a:tc>
                  <a:txBody>
                    <a:bodyPr/>
                    <a:lstStyle/>
                    <a:p>
                      <a:pPr algn="ctr"/>
                      <a:r>
                        <a:rPr lang="en-US" sz="1800" dirty="0" err="1" smtClean="0">
                          <a:latin typeface="+mn-lt"/>
                        </a:rPr>
                        <a:t>Int</a:t>
                      </a:r>
                      <a:r>
                        <a:rPr lang="en-US" sz="1800" dirty="0" smtClean="0">
                          <a:latin typeface="+mn-lt"/>
                        </a:rPr>
                        <a:t> L</a:t>
                      </a:r>
                      <a:r>
                        <a:rPr lang="en-US" sz="1800" baseline="0" dirty="0" smtClean="0">
                          <a:latin typeface="+mn-lt"/>
                        </a:rPr>
                        <a:t> </a:t>
                      </a:r>
                    </a:p>
                    <a:p>
                      <a:pPr algn="ctr"/>
                      <a:r>
                        <a:rPr lang="en-US" sz="1800" baseline="0" dirty="0" smtClean="0">
                          <a:latin typeface="+mn-lt"/>
                        </a:rPr>
                        <a:t>[pb</a:t>
                      </a:r>
                      <a:r>
                        <a:rPr lang="en-US" sz="1800" baseline="30000" dirty="0" smtClean="0">
                          <a:latin typeface="+mn-lt"/>
                        </a:rPr>
                        <a:t>-1</a:t>
                      </a:r>
                      <a:r>
                        <a:rPr lang="en-US" sz="1800" baseline="0" dirty="0" smtClean="0">
                          <a:latin typeface="+mn-lt"/>
                        </a:rPr>
                        <a:t>]</a:t>
                      </a:r>
                      <a:endParaRPr lang="en-US" sz="1800" dirty="0">
                        <a:latin typeface="+mn-lt"/>
                      </a:endParaRPr>
                    </a:p>
                  </a:txBody>
                  <a:tcPr/>
                </a:tc>
                <a:tc>
                  <a:txBody>
                    <a:bodyPr/>
                    <a:lstStyle/>
                    <a:p>
                      <a:r>
                        <a:rPr lang="en-US" sz="1800" dirty="0" smtClean="0">
                          <a:latin typeface="+mn-lt"/>
                        </a:rPr>
                        <a:t>Dump</a:t>
                      </a:r>
                      <a:endParaRPr lang="en-US" sz="1800" dirty="0">
                        <a:latin typeface="+mn-lt"/>
                      </a:endParaRPr>
                    </a:p>
                  </a:txBody>
                  <a:tcPr/>
                </a:tc>
              </a:tr>
              <a:tr h="396000">
                <a:tc>
                  <a:txBody>
                    <a:bodyPr/>
                    <a:lstStyle/>
                    <a:p>
                      <a:pPr algn="l" fontAlgn="b"/>
                      <a:r>
                        <a:rPr lang="en-US" sz="1800" b="0" i="0" u="none" strike="noStrike" dirty="0" smtClean="0">
                          <a:solidFill>
                            <a:schemeClr val="tx1"/>
                          </a:solidFill>
                          <a:effectLst/>
                          <a:latin typeface="+mn-lt"/>
                        </a:rPr>
                        <a:t>3363</a:t>
                      </a:r>
                      <a:endParaRPr lang="en-GB" sz="1800" b="0" i="0" u="none" strike="noStrike" dirty="0">
                        <a:solidFill>
                          <a:schemeClr val="tx1"/>
                        </a:solidFill>
                        <a:effectLst/>
                        <a:latin typeface="+mn-lt"/>
                      </a:endParaRPr>
                    </a:p>
                  </a:txBody>
                  <a:tcPr marL="45720" marR="45720"/>
                </a:tc>
                <a:tc>
                  <a:txBody>
                    <a:bodyPr/>
                    <a:lstStyle/>
                    <a:p>
                      <a:pPr algn="l" fontAlgn="b"/>
                      <a:r>
                        <a:rPr lang="en-US" sz="1800" b="0" i="0" u="none" strike="noStrike" dirty="0" smtClean="0">
                          <a:solidFill>
                            <a:schemeClr val="tx1"/>
                          </a:solidFill>
                          <a:effectLst/>
                          <a:latin typeface="+mn-lt"/>
                        </a:rPr>
                        <a:t>Sun 2/12</a:t>
                      </a:r>
                      <a:endParaRPr lang="en-GB" sz="1800" b="0" i="0" u="none" strike="noStrike" dirty="0">
                        <a:solidFill>
                          <a:schemeClr val="tx1"/>
                        </a:solidFill>
                        <a:effectLst/>
                        <a:latin typeface="+mn-lt"/>
                      </a:endParaRPr>
                    </a:p>
                  </a:txBody>
                  <a:tcPr marL="45720" marR="45720"/>
                </a:tc>
                <a:tc>
                  <a:txBody>
                    <a:bodyPr/>
                    <a:lstStyle/>
                    <a:p>
                      <a:pPr algn="ctr" fontAlgn="b"/>
                      <a:r>
                        <a:rPr lang="en-US" sz="1800" b="0" i="0" u="none" strike="noStrike" dirty="0" smtClean="0">
                          <a:solidFill>
                            <a:schemeClr val="tx1"/>
                          </a:solidFill>
                          <a:latin typeface="+mn-lt"/>
                          <a:cs typeface="Arial" pitchFamily="34" charset="0"/>
                        </a:rPr>
                        <a:t>7.1</a:t>
                      </a:r>
                      <a:endParaRPr lang="en-US" sz="1800" b="0" i="0" u="none" strike="noStrike" dirty="0">
                        <a:solidFill>
                          <a:schemeClr val="tx1"/>
                        </a:solidFill>
                        <a:latin typeface="+mn-lt"/>
                        <a:cs typeface="Arial" pitchFamily="34" charset="0"/>
                      </a:endParaRPr>
                    </a:p>
                  </a:txBody>
                  <a:tcPr marL="45720" marR="45720"/>
                </a:tc>
                <a:tc>
                  <a:txBody>
                    <a:bodyPr/>
                    <a:lstStyle/>
                    <a:p>
                      <a:pPr algn="ctr" fontAlgn="ctr"/>
                      <a:r>
                        <a:rPr lang="en-US" sz="1800" b="0" i="0" u="none" strike="noStrike" dirty="0" smtClean="0">
                          <a:solidFill>
                            <a:schemeClr val="tx1"/>
                          </a:solidFill>
                          <a:effectLst/>
                          <a:latin typeface="+mn-lt"/>
                        </a:rPr>
                        <a:t>8.3</a:t>
                      </a:r>
                      <a:endParaRPr lang="en-GB" sz="1800" b="0" i="0" u="none" strike="noStrike" dirty="0">
                        <a:solidFill>
                          <a:schemeClr val="tx1"/>
                        </a:solidFill>
                        <a:effectLst/>
                        <a:latin typeface="+mn-lt"/>
                      </a:endParaRPr>
                    </a:p>
                  </a:txBody>
                  <a:tcPr marL="45720" marR="45720"/>
                </a:tc>
                <a:tc>
                  <a:txBody>
                    <a:bodyPr/>
                    <a:lstStyle/>
                    <a:p>
                      <a:pPr algn="ctr" fontAlgn="ctr"/>
                      <a:r>
                        <a:rPr lang="en-US" sz="1800" b="0" i="0" u="none" strike="noStrike" dirty="0" smtClean="0">
                          <a:solidFill>
                            <a:schemeClr val="tx1"/>
                          </a:solidFill>
                          <a:effectLst/>
                          <a:latin typeface="+mn-lt"/>
                        </a:rPr>
                        <a:t>8:30 +</a:t>
                      </a:r>
                      <a:endParaRPr lang="en-GB" sz="1800" b="0" i="0" u="none" strike="noStrike" dirty="0">
                        <a:solidFill>
                          <a:schemeClr val="tx1"/>
                        </a:solidFill>
                        <a:effectLst/>
                        <a:latin typeface="+mn-lt"/>
                      </a:endParaRPr>
                    </a:p>
                  </a:txBody>
                  <a:tcPr marL="45720" marR="45720"/>
                </a:tc>
                <a:tc>
                  <a:txBody>
                    <a:bodyPr/>
                    <a:lstStyle/>
                    <a:p>
                      <a:pPr algn="ctr" fontAlgn="b"/>
                      <a:r>
                        <a:rPr lang="en-US" sz="1800" b="0" i="0" u="none" strike="noStrike" dirty="0" smtClean="0">
                          <a:solidFill>
                            <a:schemeClr val="tx1"/>
                          </a:solidFill>
                          <a:latin typeface="+mn-lt"/>
                          <a:cs typeface="Arial" pitchFamily="34" charset="0"/>
                        </a:rPr>
                        <a:t>140+</a:t>
                      </a:r>
                      <a:endParaRPr lang="en-US" sz="1800" b="0" i="0" u="none" strike="noStrike" dirty="0">
                        <a:solidFill>
                          <a:schemeClr val="tx1"/>
                        </a:solidFill>
                        <a:latin typeface="+mn-lt"/>
                        <a:cs typeface="Arial" pitchFamily="34" charset="0"/>
                      </a:endParaRPr>
                    </a:p>
                  </a:txBody>
                  <a:tcPr marL="45720" marR="45720"/>
                </a:tc>
                <a:tc>
                  <a:txBody>
                    <a:bodyPr/>
                    <a:lstStyle/>
                    <a:p>
                      <a:pPr algn="l" fontAlgn="b"/>
                      <a:endParaRPr lang="en-US" sz="1800" b="0" i="0" u="none" strike="noStrike" dirty="0">
                        <a:solidFill>
                          <a:srgbClr val="00B050"/>
                        </a:solidFill>
                        <a:latin typeface="+mn-lt"/>
                        <a:cs typeface="Arial" pitchFamily="34" charset="0"/>
                      </a:endParaRPr>
                    </a:p>
                  </a:txBody>
                  <a:tcPr marL="45720" marR="45720"/>
                </a:tc>
              </a:tr>
              <a:tr h="396000">
                <a:tc>
                  <a:txBody>
                    <a:bodyPr/>
                    <a:lstStyle/>
                    <a:p>
                      <a:pPr algn="l" fontAlgn="b"/>
                      <a:r>
                        <a:rPr lang="en-GB" sz="1800" b="0" i="0" u="none" strike="noStrike" dirty="0">
                          <a:solidFill>
                            <a:schemeClr val="tx1"/>
                          </a:solidFill>
                          <a:effectLst/>
                          <a:latin typeface="+mn-lt"/>
                        </a:rPr>
                        <a:t>3360</a:t>
                      </a:r>
                    </a:p>
                  </a:txBody>
                  <a:tcPr marL="45720" marR="45720"/>
                </a:tc>
                <a:tc>
                  <a:txBody>
                    <a:bodyPr/>
                    <a:lstStyle/>
                    <a:p>
                      <a:pPr algn="l" fontAlgn="b"/>
                      <a:r>
                        <a:rPr lang="en-GB" sz="1800" b="0" i="0" u="none" strike="noStrike" dirty="0">
                          <a:solidFill>
                            <a:schemeClr val="tx1"/>
                          </a:solidFill>
                          <a:effectLst/>
                          <a:latin typeface="+mn-lt"/>
                        </a:rPr>
                        <a:t>Sun 2/12</a:t>
                      </a:r>
                    </a:p>
                  </a:txBody>
                  <a:tcPr marL="45720" marR="45720"/>
                </a:tc>
                <a:tc>
                  <a:txBody>
                    <a:bodyPr/>
                    <a:lstStyle/>
                    <a:p>
                      <a:pPr algn="ctr" fontAlgn="b"/>
                      <a:r>
                        <a:rPr lang="en-US" sz="1800" b="0" i="0" u="none" strike="noStrike" dirty="0" smtClean="0">
                          <a:solidFill>
                            <a:schemeClr val="tx1"/>
                          </a:solidFill>
                          <a:latin typeface="+mn-lt"/>
                          <a:cs typeface="Arial" pitchFamily="34" charset="0"/>
                        </a:rPr>
                        <a:t>7.2</a:t>
                      </a:r>
                      <a:endParaRPr lang="en-US" sz="1800" b="0" i="0" u="none" strike="noStrike" dirty="0">
                        <a:solidFill>
                          <a:schemeClr val="tx1"/>
                        </a:solidFill>
                        <a:latin typeface="+mn-lt"/>
                        <a:cs typeface="Arial" pitchFamily="34" charset="0"/>
                      </a:endParaRPr>
                    </a:p>
                  </a:txBody>
                  <a:tcPr marL="45720" marR="45720"/>
                </a:tc>
                <a:tc>
                  <a:txBody>
                    <a:bodyPr/>
                    <a:lstStyle/>
                    <a:p>
                      <a:pPr algn="ctr" fontAlgn="ctr"/>
                      <a:r>
                        <a:rPr lang="en-GB" sz="1800" b="0" i="0" u="none" strike="noStrike" dirty="0" smtClean="0">
                          <a:solidFill>
                            <a:schemeClr val="tx1"/>
                          </a:solidFill>
                          <a:effectLst/>
                          <a:latin typeface="+mn-lt"/>
                        </a:rPr>
                        <a:t>8.4</a:t>
                      </a:r>
                      <a:endParaRPr lang="en-GB" sz="1800" b="0" i="0" u="none" strike="noStrike" dirty="0">
                        <a:solidFill>
                          <a:schemeClr val="tx1"/>
                        </a:solidFill>
                        <a:effectLst/>
                        <a:latin typeface="+mn-lt"/>
                      </a:endParaRPr>
                    </a:p>
                  </a:txBody>
                  <a:tcPr marL="45720" marR="45720"/>
                </a:tc>
                <a:tc>
                  <a:txBody>
                    <a:bodyPr/>
                    <a:lstStyle/>
                    <a:p>
                      <a:pPr algn="ctr" fontAlgn="ctr"/>
                      <a:r>
                        <a:rPr lang="en-GB" sz="1800" b="0" i="0" u="none" strike="noStrike" dirty="0">
                          <a:solidFill>
                            <a:schemeClr val="tx1"/>
                          </a:solidFill>
                          <a:effectLst/>
                          <a:latin typeface="+mn-lt"/>
                        </a:rPr>
                        <a:t>12:05</a:t>
                      </a:r>
                    </a:p>
                  </a:txBody>
                  <a:tcPr marL="45720" marR="45720"/>
                </a:tc>
                <a:tc>
                  <a:txBody>
                    <a:bodyPr/>
                    <a:lstStyle/>
                    <a:p>
                      <a:pPr algn="ctr" fontAlgn="b"/>
                      <a:r>
                        <a:rPr lang="en-US" sz="1800" b="0" i="0" u="none" strike="noStrike" dirty="0" smtClean="0">
                          <a:solidFill>
                            <a:schemeClr val="tx1"/>
                          </a:solidFill>
                          <a:latin typeface="+mn-lt"/>
                          <a:cs typeface="Arial" pitchFamily="34" charset="0"/>
                        </a:rPr>
                        <a:t>172</a:t>
                      </a:r>
                      <a:endParaRPr lang="en-US" sz="1800" b="0" i="0" u="none" strike="noStrike" dirty="0">
                        <a:solidFill>
                          <a:schemeClr val="tx1"/>
                        </a:solidFill>
                        <a:latin typeface="+mn-lt"/>
                        <a:cs typeface="Arial" pitchFamily="34" charset="0"/>
                      </a:endParaRPr>
                    </a:p>
                  </a:txBody>
                  <a:tcPr marL="45720" marR="45720"/>
                </a:tc>
                <a:tc>
                  <a:txBody>
                    <a:bodyPr/>
                    <a:lstStyle/>
                    <a:p>
                      <a:pPr algn="l" fontAlgn="b"/>
                      <a:r>
                        <a:rPr lang="en-US" sz="1800" b="0" i="0" u="none" strike="noStrike" dirty="0" smtClean="0">
                          <a:solidFill>
                            <a:srgbClr val="00B050"/>
                          </a:solidFill>
                          <a:latin typeface="+mn-lt"/>
                          <a:cs typeface="Arial" pitchFamily="34" charset="0"/>
                        </a:rPr>
                        <a:t>OP dump</a:t>
                      </a:r>
                      <a:endParaRPr lang="en-US" sz="1800" b="0" i="0" u="none" strike="noStrike" dirty="0">
                        <a:solidFill>
                          <a:srgbClr val="00B050"/>
                        </a:solidFill>
                        <a:latin typeface="+mn-lt"/>
                        <a:cs typeface="Arial" pitchFamily="34" charset="0"/>
                      </a:endParaRPr>
                    </a:p>
                  </a:txBody>
                  <a:tcPr marL="45720" marR="45720"/>
                </a:tc>
              </a:tr>
              <a:tr h="396000">
                <a:tc>
                  <a:txBody>
                    <a:bodyPr/>
                    <a:lstStyle/>
                    <a:p>
                      <a:pPr algn="l" fontAlgn="b"/>
                      <a:r>
                        <a:rPr lang="en-GB" sz="1800" b="0" i="0" u="none" strike="noStrike" dirty="0">
                          <a:solidFill>
                            <a:schemeClr val="tx1"/>
                          </a:solidFill>
                          <a:effectLst/>
                          <a:latin typeface="+mn-lt"/>
                        </a:rPr>
                        <a:t>3351</a:t>
                      </a:r>
                    </a:p>
                  </a:txBody>
                  <a:tcPr marL="45720" marR="45720"/>
                </a:tc>
                <a:tc>
                  <a:txBody>
                    <a:bodyPr/>
                    <a:lstStyle/>
                    <a:p>
                      <a:pPr algn="l" fontAlgn="b"/>
                      <a:r>
                        <a:rPr lang="en-GB" sz="1800" b="0" i="0" u="none" strike="noStrike" dirty="0">
                          <a:solidFill>
                            <a:schemeClr val="tx1"/>
                          </a:solidFill>
                          <a:effectLst/>
                          <a:latin typeface="+mn-lt"/>
                        </a:rPr>
                        <a:t>Sat 1/12</a:t>
                      </a:r>
                    </a:p>
                  </a:txBody>
                  <a:tcPr marL="45720" marR="45720"/>
                </a:tc>
                <a:tc>
                  <a:txBody>
                    <a:bodyPr/>
                    <a:lstStyle/>
                    <a:p>
                      <a:pPr algn="ctr" fontAlgn="b"/>
                      <a:r>
                        <a:rPr lang="en-US" sz="1800" b="0" i="0" u="none" strike="noStrike" dirty="0" smtClean="0">
                          <a:solidFill>
                            <a:schemeClr val="tx1"/>
                          </a:solidFill>
                          <a:latin typeface="+mn-lt"/>
                          <a:cs typeface="Arial" pitchFamily="34" charset="0"/>
                        </a:rPr>
                        <a:t>6.8</a:t>
                      </a:r>
                      <a:endParaRPr lang="en-US" sz="1800" b="0" i="0" u="none" strike="noStrike" dirty="0">
                        <a:solidFill>
                          <a:schemeClr val="tx1"/>
                        </a:solidFill>
                        <a:latin typeface="+mn-lt"/>
                        <a:cs typeface="Arial" pitchFamily="34" charset="0"/>
                      </a:endParaRPr>
                    </a:p>
                  </a:txBody>
                  <a:tcPr marL="45720" marR="45720"/>
                </a:tc>
                <a:tc>
                  <a:txBody>
                    <a:bodyPr/>
                    <a:lstStyle/>
                    <a:p>
                      <a:pPr algn="ctr" fontAlgn="ctr"/>
                      <a:r>
                        <a:rPr lang="en-GB" sz="1800" b="0" i="0" u="none" strike="noStrike" dirty="0" smtClean="0">
                          <a:solidFill>
                            <a:schemeClr val="tx1"/>
                          </a:solidFill>
                          <a:effectLst/>
                          <a:latin typeface="+mn-lt"/>
                        </a:rPr>
                        <a:t>10.1</a:t>
                      </a:r>
                      <a:endParaRPr lang="en-GB" sz="1800" b="0" i="0" u="none" strike="noStrike" dirty="0">
                        <a:solidFill>
                          <a:schemeClr val="tx1"/>
                        </a:solidFill>
                        <a:effectLst/>
                        <a:latin typeface="+mn-lt"/>
                      </a:endParaRPr>
                    </a:p>
                  </a:txBody>
                  <a:tcPr marL="45720" marR="45720"/>
                </a:tc>
                <a:tc>
                  <a:txBody>
                    <a:bodyPr/>
                    <a:lstStyle/>
                    <a:p>
                      <a:pPr algn="ctr" fontAlgn="ctr"/>
                      <a:r>
                        <a:rPr lang="en-GB" sz="1800" b="0" i="0" u="none" strike="noStrike" dirty="0">
                          <a:solidFill>
                            <a:schemeClr val="tx1"/>
                          </a:solidFill>
                          <a:effectLst/>
                          <a:latin typeface="+mn-lt"/>
                        </a:rPr>
                        <a:t>07:48</a:t>
                      </a:r>
                    </a:p>
                  </a:txBody>
                  <a:tcPr marL="45720" marR="45720"/>
                </a:tc>
                <a:tc>
                  <a:txBody>
                    <a:bodyPr/>
                    <a:lstStyle/>
                    <a:p>
                      <a:pPr algn="ctr" fontAlgn="b"/>
                      <a:r>
                        <a:rPr lang="en-US" sz="1800" b="0" i="0" u="none" strike="noStrike" dirty="0" smtClean="0">
                          <a:solidFill>
                            <a:schemeClr val="tx1"/>
                          </a:solidFill>
                          <a:latin typeface="+mn-lt"/>
                          <a:cs typeface="Arial" pitchFamily="34" charset="0"/>
                        </a:rPr>
                        <a:t>120</a:t>
                      </a:r>
                      <a:endParaRPr lang="en-US" sz="1800" b="0" i="0" u="none" strike="noStrike" dirty="0">
                        <a:solidFill>
                          <a:schemeClr val="tx1"/>
                        </a:solidFill>
                        <a:latin typeface="+mn-lt"/>
                        <a:cs typeface="Arial" pitchFamily="34" charset="0"/>
                      </a:endParaRPr>
                    </a:p>
                  </a:txBody>
                  <a:tcPr marL="45720" marR="45720"/>
                </a:tc>
                <a:tc>
                  <a:txBody>
                    <a:bodyPr/>
                    <a:lstStyle/>
                    <a:p>
                      <a:pPr algn="l" fontAlgn="b"/>
                      <a:r>
                        <a:rPr lang="en-US" sz="1800" b="0" i="0" u="none" strike="noStrike" dirty="0" smtClean="0">
                          <a:solidFill>
                            <a:srgbClr val="00B050"/>
                          </a:solidFill>
                          <a:latin typeface="+mn-lt"/>
                          <a:cs typeface="Arial" pitchFamily="34" charset="0"/>
                        </a:rPr>
                        <a:t>OP dump</a:t>
                      </a:r>
                      <a:endParaRPr lang="en-US" sz="1800" b="0" i="0" u="none" strike="noStrike" dirty="0">
                        <a:solidFill>
                          <a:srgbClr val="00B050"/>
                        </a:solidFill>
                        <a:latin typeface="+mn-lt"/>
                        <a:cs typeface="Arial" pitchFamily="34" charset="0"/>
                      </a:endParaRPr>
                    </a:p>
                  </a:txBody>
                  <a:tcPr marL="45720" marR="45720"/>
                </a:tc>
              </a:tr>
              <a:tr h="396000">
                <a:tc>
                  <a:txBody>
                    <a:bodyPr/>
                    <a:lstStyle/>
                    <a:p>
                      <a:pPr algn="l" fontAlgn="b"/>
                      <a:r>
                        <a:rPr lang="en-GB" sz="1800" b="0" i="0" u="none" strike="noStrike" dirty="0">
                          <a:solidFill>
                            <a:schemeClr val="tx1"/>
                          </a:solidFill>
                          <a:effectLst/>
                          <a:latin typeface="+mn-lt"/>
                        </a:rPr>
                        <a:t>3350</a:t>
                      </a:r>
                    </a:p>
                  </a:txBody>
                  <a:tcPr marL="45720" marR="45720"/>
                </a:tc>
                <a:tc>
                  <a:txBody>
                    <a:bodyPr/>
                    <a:lstStyle/>
                    <a:p>
                      <a:pPr algn="l" fontAlgn="b"/>
                      <a:r>
                        <a:rPr lang="en-GB" sz="1800" b="0" i="0" u="none" strike="noStrike">
                          <a:solidFill>
                            <a:schemeClr val="tx1"/>
                          </a:solidFill>
                          <a:effectLst/>
                          <a:latin typeface="+mn-lt"/>
                        </a:rPr>
                        <a:t>Fri 30/11</a:t>
                      </a:r>
                    </a:p>
                  </a:txBody>
                  <a:tcPr marL="45720" marR="45720"/>
                </a:tc>
                <a:tc>
                  <a:txBody>
                    <a:bodyPr/>
                    <a:lstStyle/>
                    <a:p>
                      <a:pPr algn="ctr" fontAlgn="b"/>
                      <a:r>
                        <a:rPr lang="en-US" sz="1800" b="0" i="0" u="none" strike="noStrike" dirty="0" smtClean="0">
                          <a:solidFill>
                            <a:schemeClr val="tx1"/>
                          </a:solidFill>
                          <a:latin typeface="+mn-lt"/>
                          <a:cs typeface="Arial" pitchFamily="34" charset="0"/>
                        </a:rPr>
                        <a:t>6.7</a:t>
                      </a:r>
                      <a:endParaRPr lang="en-US" sz="1800" b="0" i="0" u="none" strike="noStrike" dirty="0">
                        <a:solidFill>
                          <a:schemeClr val="tx1"/>
                        </a:solidFill>
                        <a:latin typeface="+mn-lt"/>
                        <a:cs typeface="Arial" pitchFamily="34" charset="0"/>
                      </a:endParaRPr>
                    </a:p>
                  </a:txBody>
                  <a:tcPr marL="45720" marR="45720"/>
                </a:tc>
                <a:tc>
                  <a:txBody>
                    <a:bodyPr/>
                    <a:lstStyle/>
                    <a:p>
                      <a:pPr algn="ctr" fontAlgn="ctr"/>
                      <a:r>
                        <a:rPr lang="en-GB" sz="1800" b="0" i="0" u="none" strike="noStrike" dirty="0" smtClean="0">
                          <a:solidFill>
                            <a:schemeClr val="tx1"/>
                          </a:solidFill>
                          <a:effectLst/>
                          <a:latin typeface="+mn-lt"/>
                        </a:rPr>
                        <a:t>9.2</a:t>
                      </a:r>
                      <a:endParaRPr lang="en-GB" sz="1800" b="0" i="0" u="none" strike="noStrike" dirty="0">
                        <a:solidFill>
                          <a:schemeClr val="tx1"/>
                        </a:solidFill>
                        <a:effectLst/>
                        <a:latin typeface="+mn-lt"/>
                      </a:endParaRPr>
                    </a:p>
                  </a:txBody>
                  <a:tcPr marL="45720" marR="45720"/>
                </a:tc>
                <a:tc>
                  <a:txBody>
                    <a:bodyPr/>
                    <a:lstStyle/>
                    <a:p>
                      <a:pPr algn="ctr" fontAlgn="ctr"/>
                      <a:r>
                        <a:rPr lang="en-GB" sz="1800" b="0" i="0" u="none" strike="noStrike" dirty="0">
                          <a:solidFill>
                            <a:schemeClr val="tx1"/>
                          </a:solidFill>
                          <a:effectLst/>
                          <a:latin typeface="+mn-lt"/>
                        </a:rPr>
                        <a:t>07:46</a:t>
                      </a:r>
                    </a:p>
                  </a:txBody>
                  <a:tcPr marL="45720" marR="45720"/>
                </a:tc>
                <a:tc>
                  <a:txBody>
                    <a:bodyPr/>
                    <a:lstStyle/>
                    <a:p>
                      <a:pPr algn="ctr" fontAlgn="b"/>
                      <a:r>
                        <a:rPr lang="en-US" sz="1800" b="0" i="0" u="none" strike="noStrike" dirty="0" smtClean="0">
                          <a:solidFill>
                            <a:schemeClr val="tx1"/>
                          </a:solidFill>
                          <a:latin typeface="+mn-lt"/>
                          <a:cs typeface="Arial" pitchFamily="34" charset="0"/>
                        </a:rPr>
                        <a:t>120</a:t>
                      </a:r>
                      <a:endParaRPr lang="en-US" sz="1800" b="0" i="0" u="none" strike="noStrike" dirty="0">
                        <a:solidFill>
                          <a:schemeClr val="tx1"/>
                        </a:solidFill>
                        <a:latin typeface="+mn-lt"/>
                        <a:cs typeface="Arial" pitchFamily="34" charset="0"/>
                      </a:endParaRPr>
                    </a:p>
                  </a:txBody>
                  <a:tcPr marL="45720" marR="45720"/>
                </a:tc>
                <a:tc>
                  <a:txBody>
                    <a:bodyPr/>
                    <a:lstStyle/>
                    <a:p>
                      <a:pPr algn="l" fontAlgn="b"/>
                      <a:r>
                        <a:rPr lang="en-US" sz="1800" b="0" i="0" u="none" strike="noStrike" dirty="0" smtClean="0">
                          <a:solidFill>
                            <a:schemeClr val="tx1"/>
                          </a:solidFill>
                          <a:latin typeface="+mn-lt"/>
                          <a:cs typeface="Arial" pitchFamily="34" charset="0"/>
                        </a:rPr>
                        <a:t>OP dump: </a:t>
                      </a:r>
                      <a:r>
                        <a:rPr lang="en-US" sz="1800" b="0" i="0" u="none" strike="noStrike" dirty="0" smtClean="0">
                          <a:solidFill>
                            <a:srgbClr val="FF0000"/>
                          </a:solidFill>
                          <a:latin typeface="+mn-lt"/>
                          <a:cs typeface="Arial" pitchFamily="34" charset="0"/>
                        </a:rPr>
                        <a:t>abort gap filling</a:t>
                      </a:r>
                      <a:r>
                        <a:rPr lang="en-US" sz="1800" b="0" i="0" u="none" strike="noStrike" baseline="0" dirty="0" smtClean="0">
                          <a:solidFill>
                            <a:srgbClr val="FF0000"/>
                          </a:solidFill>
                          <a:latin typeface="+mn-lt"/>
                          <a:cs typeface="Arial" pitchFamily="34" charset="0"/>
                        </a:rPr>
                        <a:t> because of RF problem</a:t>
                      </a:r>
                      <a:endParaRPr lang="en-US" sz="1800" b="0" i="0" u="none" strike="noStrike" dirty="0">
                        <a:solidFill>
                          <a:srgbClr val="FF0000"/>
                        </a:solidFill>
                        <a:latin typeface="+mn-lt"/>
                        <a:cs typeface="Arial" pitchFamily="34" charset="0"/>
                      </a:endParaRPr>
                    </a:p>
                  </a:txBody>
                  <a:tcPr marL="45720" marR="45720"/>
                </a:tc>
              </a:tr>
              <a:tr h="396000">
                <a:tc>
                  <a:txBody>
                    <a:bodyPr/>
                    <a:lstStyle/>
                    <a:p>
                      <a:pPr algn="l" fontAlgn="b"/>
                      <a:r>
                        <a:rPr lang="en-GB" sz="1800" b="0" i="0" u="none" strike="noStrike" dirty="0">
                          <a:solidFill>
                            <a:schemeClr val="tx1"/>
                          </a:solidFill>
                          <a:effectLst/>
                          <a:latin typeface="+mn-lt"/>
                        </a:rPr>
                        <a:t>3347</a:t>
                      </a:r>
                    </a:p>
                  </a:txBody>
                  <a:tcPr marL="45720" marR="45720"/>
                </a:tc>
                <a:tc>
                  <a:txBody>
                    <a:bodyPr/>
                    <a:lstStyle/>
                    <a:p>
                      <a:pPr algn="l" fontAlgn="b"/>
                      <a:r>
                        <a:rPr lang="en-GB" sz="1800" b="0" i="0" u="none" strike="noStrike" dirty="0">
                          <a:solidFill>
                            <a:schemeClr val="tx1"/>
                          </a:solidFill>
                          <a:effectLst/>
                          <a:latin typeface="+mn-lt"/>
                        </a:rPr>
                        <a:t>Thu 29/11</a:t>
                      </a:r>
                    </a:p>
                  </a:txBody>
                  <a:tcPr marL="45720" marR="45720"/>
                </a:tc>
                <a:tc>
                  <a:txBody>
                    <a:bodyPr/>
                    <a:lstStyle/>
                    <a:p>
                      <a:pPr algn="ctr" fontAlgn="b"/>
                      <a:r>
                        <a:rPr lang="en-US" sz="1800" b="0" i="0" u="none" strike="noStrike" dirty="0" smtClean="0">
                          <a:solidFill>
                            <a:schemeClr val="tx1"/>
                          </a:solidFill>
                          <a:latin typeface="+mn-lt"/>
                          <a:cs typeface="Arial" pitchFamily="34" charset="0"/>
                        </a:rPr>
                        <a:t>7.3</a:t>
                      </a:r>
                      <a:endParaRPr lang="en-US" sz="1800" b="0" i="0" u="none" strike="noStrike" dirty="0">
                        <a:solidFill>
                          <a:schemeClr val="tx1"/>
                        </a:solidFill>
                        <a:latin typeface="+mn-lt"/>
                        <a:cs typeface="Arial" pitchFamily="34" charset="0"/>
                      </a:endParaRPr>
                    </a:p>
                  </a:txBody>
                  <a:tcPr marL="45720" marR="45720"/>
                </a:tc>
                <a:tc>
                  <a:txBody>
                    <a:bodyPr/>
                    <a:lstStyle/>
                    <a:p>
                      <a:pPr algn="ctr" fontAlgn="ctr"/>
                      <a:r>
                        <a:rPr lang="en-GB" sz="1800" b="0" i="0" u="none" strike="noStrike" dirty="0" smtClean="0">
                          <a:solidFill>
                            <a:schemeClr val="tx1"/>
                          </a:solidFill>
                          <a:effectLst/>
                          <a:latin typeface="+mn-lt"/>
                        </a:rPr>
                        <a:t>5.6</a:t>
                      </a:r>
                      <a:endParaRPr lang="en-GB" sz="1800" b="0" i="0" u="none" strike="noStrike" dirty="0">
                        <a:solidFill>
                          <a:schemeClr val="tx1"/>
                        </a:solidFill>
                        <a:effectLst/>
                        <a:latin typeface="+mn-lt"/>
                      </a:endParaRPr>
                    </a:p>
                  </a:txBody>
                  <a:tcPr marL="45720" marR="45720"/>
                </a:tc>
                <a:tc>
                  <a:txBody>
                    <a:bodyPr/>
                    <a:lstStyle/>
                    <a:p>
                      <a:pPr algn="ctr" fontAlgn="ctr"/>
                      <a:r>
                        <a:rPr lang="en-GB" sz="1800" b="0" i="0" u="none" strike="noStrike" dirty="0">
                          <a:solidFill>
                            <a:schemeClr val="tx1"/>
                          </a:solidFill>
                          <a:effectLst/>
                          <a:latin typeface="+mn-lt"/>
                        </a:rPr>
                        <a:t>09:50</a:t>
                      </a:r>
                    </a:p>
                  </a:txBody>
                  <a:tcPr marL="45720" marR="45720"/>
                </a:tc>
                <a:tc>
                  <a:txBody>
                    <a:bodyPr/>
                    <a:lstStyle/>
                    <a:p>
                      <a:pPr algn="ctr" fontAlgn="b"/>
                      <a:r>
                        <a:rPr lang="en-US" sz="1800" b="0" i="0" u="none" strike="noStrike" dirty="0" smtClean="0">
                          <a:solidFill>
                            <a:schemeClr val="tx1"/>
                          </a:solidFill>
                          <a:latin typeface="+mn-lt"/>
                          <a:cs typeface="Arial" pitchFamily="34" charset="0"/>
                        </a:rPr>
                        <a:t>156</a:t>
                      </a:r>
                      <a:endParaRPr lang="en-US" sz="1800" b="0" i="0" u="none" strike="noStrike" dirty="0">
                        <a:solidFill>
                          <a:schemeClr val="tx1"/>
                        </a:solidFill>
                        <a:latin typeface="+mn-lt"/>
                        <a:cs typeface="Arial" pitchFamily="34" charset="0"/>
                      </a:endParaRPr>
                    </a:p>
                  </a:txBody>
                  <a:tcPr marL="45720" marR="45720"/>
                </a:tc>
                <a:tc>
                  <a:txBody>
                    <a:bodyPr/>
                    <a:lstStyle/>
                    <a:p>
                      <a:pPr algn="l" fontAlgn="b"/>
                      <a:r>
                        <a:rPr lang="en-US" sz="1800" b="0" i="0" u="none" strike="noStrike" dirty="0" smtClean="0">
                          <a:solidFill>
                            <a:srgbClr val="00B050"/>
                          </a:solidFill>
                          <a:latin typeface="+mn-lt"/>
                          <a:cs typeface="Arial" pitchFamily="34" charset="0"/>
                        </a:rPr>
                        <a:t>OP dump</a:t>
                      </a:r>
                      <a:endParaRPr lang="en-US" sz="1800" b="0" i="0" u="none" strike="noStrike" dirty="0">
                        <a:solidFill>
                          <a:srgbClr val="00B050"/>
                        </a:solidFill>
                        <a:latin typeface="+mn-lt"/>
                        <a:cs typeface="Arial" pitchFamily="34" charset="0"/>
                      </a:endParaRPr>
                    </a:p>
                  </a:txBody>
                  <a:tcPr marL="45720" marR="45720"/>
                </a:tc>
              </a:tr>
              <a:tr h="396000">
                <a:tc>
                  <a:txBody>
                    <a:bodyPr/>
                    <a:lstStyle/>
                    <a:p>
                      <a:pPr algn="ctr" fontAlgn="b"/>
                      <a:endParaRPr lang="en-US" sz="1800" b="1" i="0" u="none" strike="noStrike" dirty="0">
                        <a:solidFill>
                          <a:schemeClr val="accent2"/>
                        </a:solidFill>
                        <a:latin typeface="+mn-lt"/>
                        <a:cs typeface="Arial" pitchFamily="34" charset="0"/>
                      </a:endParaRPr>
                    </a:p>
                  </a:txBody>
                  <a:tcPr marL="9525" marR="9525" marT="9525" marB="0"/>
                </a:tc>
                <a:tc>
                  <a:txBody>
                    <a:bodyPr/>
                    <a:lstStyle/>
                    <a:p>
                      <a:pPr algn="l" fontAlgn="b"/>
                      <a:r>
                        <a:rPr lang="en-US" sz="1800" b="1" i="0" u="none" strike="noStrike" dirty="0" smtClean="0">
                          <a:solidFill>
                            <a:schemeClr val="accent2"/>
                          </a:solidFill>
                          <a:latin typeface="+mn-lt"/>
                          <a:cs typeface="Arial" pitchFamily="34" charset="0"/>
                        </a:rPr>
                        <a:t>Total</a:t>
                      </a:r>
                      <a:endParaRPr lang="en-US" sz="1800" b="1" i="0" u="none" strike="noStrike" dirty="0">
                        <a:solidFill>
                          <a:schemeClr val="accent2"/>
                        </a:solidFill>
                        <a:latin typeface="+mn-lt"/>
                        <a:cs typeface="Arial" pitchFamily="34" charset="0"/>
                      </a:endParaRPr>
                    </a:p>
                  </a:txBody>
                  <a:tcPr marL="9525" marR="9525" marT="9525" marB="0"/>
                </a:tc>
                <a:tc>
                  <a:txBody>
                    <a:bodyPr/>
                    <a:lstStyle/>
                    <a:p>
                      <a:pPr algn="ctr" fontAlgn="b"/>
                      <a:endParaRPr lang="en-US" sz="1800" b="1" i="0" u="none" strike="noStrike" dirty="0">
                        <a:solidFill>
                          <a:schemeClr val="accent2"/>
                        </a:solidFill>
                        <a:latin typeface="+mn-lt"/>
                        <a:cs typeface="Arial" pitchFamily="34" charset="0"/>
                      </a:endParaRPr>
                    </a:p>
                  </a:txBody>
                  <a:tcPr marL="9525" marR="9525" marT="9525" marB="0"/>
                </a:tc>
                <a:tc>
                  <a:txBody>
                    <a:bodyPr/>
                    <a:lstStyle/>
                    <a:p>
                      <a:pPr algn="ctr"/>
                      <a:endParaRPr lang="en-GB" b="1" dirty="0">
                        <a:solidFill>
                          <a:schemeClr val="accent2"/>
                        </a:solidFill>
                      </a:endParaRPr>
                    </a:p>
                  </a:txBody>
                  <a:tcPr marL="9525" marR="9525" marT="9525" marB="0"/>
                </a:tc>
                <a:tc>
                  <a:txBody>
                    <a:bodyPr/>
                    <a:lstStyle/>
                    <a:p>
                      <a:pPr algn="ctr"/>
                      <a:r>
                        <a:rPr lang="en-US" b="1" dirty="0" smtClean="0">
                          <a:solidFill>
                            <a:schemeClr val="accent2"/>
                          </a:solidFill>
                        </a:rPr>
                        <a:t>46</a:t>
                      </a:r>
                      <a:endParaRPr lang="en-GB" b="1" dirty="0">
                        <a:solidFill>
                          <a:schemeClr val="accent2"/>
                        </a:solidFill>
                      </a:endParaRPr>
                    </a:p>
                  </a:txBody>
                  <a:tcPr marL="9525" marR="9525" marT="9525" marB="0"/>
                </a:tc>
                <a:tc>
                  <a:txBody>
                    <a:bodyPr/>
                    <a:lstStyle/>
                    <a:p>
                      <a:pPr algn="ctr"/>
                      <a:r>
                        <a:rPr lang="en-US" b="1" dirty="0" smtClean="0">
                          <a:solidFill>
                            <a:schemeClr val="accent2"/>
                          </a:solidFill>
                        </a:rPr>
                        <a:t>708</a:t>
                      </a:r>
                      <a:endParaRPr lang="en-US" b="1" dirty="0" smtClean="0">
                        <a:solidFill>
                          <a:schemeClr val="accent2"/>
                        </a:solidFill>
                      </a:endParaRPr>
                    </a:p>
                  </a:txBody>
                  <a:tcPr marL="9525" marR="9525" marT="9525" marB="0"/>
                </a:tc>
                <a:tc>
                  <a:txBody>
                    <a:bodyPr/>
                    <a:lstStyle/>
                    <a:p>
                      <a:pPr algn="l" fontAlgn="b"/>
                      <a:endParaRPr lang="en-US" sz="1800" b="1" i="0" u="none" strike="noStrike" dirty="0">
                        <a:solidFill>
                          <a:schemeClr val="accent2"/>
                        </a:solidFill>
                        <a:latin typeface="+mn-lt"/>
                        <a:cs typeface="Arial" pitchFamily="34" charset="0"/>
                      </a:endParaRPr>
                    </a:p>
                  </a:txBody>
                  <a:tcPr marL="9525" marR="9525" marT="9525" marB="0"/>
                </a:tc>
              </a:tr>
            </a:tbl>
          </a:graphicData>
        </a:graphic>
      </p:graphicFrame>
    </p:spTree>
    <p:extLst>
      <p:ext uri="{BB962C8B-B14F-4D97-AF65-F5344CB8AC3E}">
        <p14:creationId xmlns:p14="http://schemas.microsoft.com/office/powerpoint/2010/main" val="3371979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Thursday:</a:t>
            </a:r>
          </a:p>
          <a:p>
            <a:pPr lvl="1"/>
            <a:r>
              <a:rPr lang="en-US" dirty="0" smtClean="0">
                <a:solidFill>
                  <a:srgbClr val="00B050"/>
                </a:solidFill>
              </a:rPr>
              <a:t>3.5h test ramp and </a:t>
            </a:r>
            <a:r>
              <a:rPr lang="en-US" dirty="0" err="1" smtClean="0">
                <a:solidFill>
                  <a:srgbClr val="00B050"/>
                </a:solidFill>
              </a:rPr>
              <a:t>asynch</a:t>
            </a:r>
            <a:r>
              <a:rPr lang="en-US" dirty="0" smtClean="0">
                <a:solidFill>
                  <a:srgbClr val="00B050"/>
                </a:solidFill>
              </a:rPr>
              <a:t>. dump test in collision</a:t>
            </a:r>
          </a:p>
          <a:p>
            <a:pPr lvl="1"/>
            <a:r>
              <a:rPr lang="en-US" dirty="0" smtClean="0">
                <a:solidFill>
                  <a:srgbClr val="00B050"/>
                </a:solidFill>
              </a:rPr>
              <a:t>3h </a:t>
            </a:r>
            <a:r>
              <a:rPr lang="en-GB" dirty="0">
                <a:solidFill>
                  <a:srgbClr val="00B050"/>
                </a:solidFill>
              </a:rPr>
              <a:t>IR8 aperture </a:t>
            </a:r>
            <a:r>
              <a:rPr lang="en-GB" dirty="0" smtClean="0">
                <a:solidFill>
                  <a:srgbClr val="00B050"/>
                </a:solidFill>
              </a:rPr>
              <a:t>measurement MD</a:t>
            </a:r>
            <a:endParaRPr lang="en-US" dirty="0" smtClean="0">
              <a:solidFill>
                <a:srgbClr val="00B050"/>
              </a:solidFill>
            </a:endParaRPr>
          </a:p>
          <a:p>
            <a:pPr lvl="1"/>
            <a:r>
              <a:rPr lang="en-US" dirty="0" smtClean="0"/>
              <a:t>5h access: start of TED problem required </a:t>
            </a:r>
            <a:r>
              <a:rPr lang="en-US" dirty="0">
                <a:sym typeface="Wingdings" pitchFamily="2" charset="2"/>
              </a:rPr>
              <a:t>strap of the corresponding interlock authorized by the </a:t>
            </a:r>
            <a:r>
              <a:rPr lang="en-US" dirty="0" smtClean="0">
                <a:sym typeface="Wingdings" pitchFamily="2" charset="2"/>
              </a:rPr>
              <a:t>DSO</a:t>
            </a:r>
          </a:p>
          <a:p>
            <a:pPr lvl="1"/>
            <a:r>
              <a:rPr lang="en-US" dirty="0" smtClean="0">
                <a:solidFill>
                  <a:srgbClr val="00B050"/>
                </a:solidFill>
                <a:sym typeface="Wingdings" pitchFamily="2" charset="2"/>
              </a:rPr>
              <a:t>3h heating studies with shorter bunches</a:t>
            </a:r>
          </a:p>
          <a:p>
            <a:pPr lvl="1"/>
            <a:r>
              <a:rPr lang="en-US" dirty="0" smtClean="0">
                <a:sym typeface="Wingdings" pitchFamily="2" charset="2"/>
              </a:rPr>
              <a:t>2.5h SPS, access for </a:t>
            </a:r>
            <a:r>
              <a:rPr lang="en-US" dirty="0" smtClean="0"/>
              <a:t>RCBXH2.L5 power converter</a:t>
            </a:r>
          </a:p>
          <a:p>
            <a:r>
              <a:rPr lang="en-US" dirty="0" smtClean="0"/>
              <a:t>Friday</a:t>
            </a:r>
          </a:p>
          <a:p>
            <a:pPr lvl="1"/>
            <a:r>
              <a:rPr lang="en-US" dirty="0" smtClean="0"/>
              <a:t>3h </a:t>
            </a:r>
            <a:r>
              <a:rPr lang="en-US" dirty="0"/>
              <a:t>Attempt of injecting high brightness </a:t>
            </a:r>
            <a:r>
              <a:rPr lang="en-US" dirty="0" smtClean="0"/>
              <a:t>beam (see extra slides)</a:t>
            </a:r>
          </a:p>
          <a:p>
            <a:pPr lvl="1"/>
            <a:r>
              <a:rPr lang="en-US" dirty="0" smtClean="0"/>
              <a:t>2h access for RF problem (see extra slide)</a:t>
            </a:r>
          </a:p>
          <a:p>
            <a:r>
              <a:rPr lang="en-US" dirty="0" smtClean="0"/>
              <a:t>Saturday</a:t>
            </a:r>
          </a:p>
          <a:p>
            <a:pPr lvl="1"/>
            <a:r>
              <a:rPr lang="en-US" dirty="0" smtClean="0"/>
              <a:t>3.5h access attempt to temporarily disable TED in OUT position (see extra slide)</a:t>
            </a:r>
          </a:p>
          <a:p>
            <a:pPr lvl="1"/>
            <a:r>
              <a:rPr lang="en-US" dirty="0" smtClean="0"/>
              <a:t>3h transfer line steering and 3 dumps by </a:t>
            </a:r>
            <a:r>
              <a:rPr lang="en-US" dirty="0" err="1" smtClean="0"/>
              <a:t>LHCb</a:t>
            </a:r>
            <a:r>
              <a:rPr lang="en-US" dirty="0" smtClean="0"/>
              <a:t> during filling due to problems with the RF and kicker settings in the PS (see extra slide)</a:t>
            </a:r>
          </a:p>
          <a:p>
            <a:pPr lvl="1"/>
            <a:endParaRPr lang="en-GB" dirty="0"/>
          </a:p>
        </p:txBody>
      </p:sp>
      <p:sp>
        <p:nvSpPr>
          <p:cNvPr id="3" name="Title 2"/>
          <p:cNvSpPr>
            <a:spLocks noGrp="1"/>
          </p:cNvSpPr>
          <p:nvPr>
            <p:ph type="title"/>
          </p:nvPr>
        </p:nvSpPr>
        <p:spPr/>
        <p:txBody>
          <a:bodyPr/>
          <a:lstStyle/>
          <a:p>
            <a:r>
              <a:rPr lang="en-US" dirty="0" smtClean="0"/>
              <a:t>Non-physics time</a:t>
            </a:r>
            <a:endParaRPr lang="en-GB" dirty="0"/>
          </a:p>
        </p:txBody>
      </p:sp>
    </p:spTree>
    <p:extLst>
      <p:ext uri="{BB962C8B-B14F-4D97-AF65-F5344CB8AC3E}">
        <p14:creationId xmlns:p14="http://schemas.microsoft.com/office/powerpoint/2010/main" val="2194346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Sunday</a:t>
            </a:r>
          </a:p>
          <a:p>
            <a:pPr lvl="1"/>
            <a:r>
              <a:rPr lang="en-US" dirty="0"/>
              <a:t>D</a:t>
            </a:r>
            <a:r>
              <a:rPr lang="en-US" dirty="0" smtClean="0"/>
              <a:t>ump </a:t>
            </a:r>
            <a:r>
              <a:rPr lang="en-US" dirty="0"/>
              <a:t>in adjust: Slow losses close to roman pots (MQML 6R5) during collapse of IP1/5 separation </a:t>
            </a:r>
            <a:r>
              <a:rPr lang="en-US" dirty="0" smtClean="0"/>
              <a:t>bumps (vacuum spikes)</a:t>
            </a:r>
          </a:p>
          <a:p>
            <a:pPr lvl="1"/>
            <a:r>
              <a:rPr lang="en-US" dirty="0" smtClean="0"/>
              <a:t>Two dumps by UFO like losses, one in Adjust and one during the ramp</a:t>
            </a:r>
            <a:endParaRPr lang="en-US" dirty="0"/>
          </a:p>
          <a:p>
            <a:pPr lvl="1"/>
            <a:endParaRPr lang="en-GB" dirty="0"/>
          </a:p>
        </p:txBody>
      </p:sp>
      <p:sp>
        <p:nvSpPr>
          <p:cNvPr id="3" name="Title 2"/>
          <p:cNvSpPr>
            <a:spLocks noGrp="1"/>
          </p:cNvSpPr>
          <p:nvPr>
            <p:ph type="title"/>
          </p:nvPr>
        </p:nvSpPr>
        <p:spPr/>
        <p:txBody>
          <a:bodyPr/>
          <a:lstStyle/>
          <a:p>
            <a:r>
              <a:rPr lang="en-US" dirty="0" smtClean="0"/>
              <a:t>Dumps due to beam losses</a:t>
            </a:r>
            <a:endParaRPr lang="en-GB" dirty="0"/>
          </a:p>
        </p:txBody>
      </p:sp>
    </p:spTree>
    <p:extLst>
      <p:ext uri="{BB962C8B-B14F-4D97-AF65-F5344CB8AC3E}">
        <p14:creationId xmlns:p14="http://schemas.microsoft.com/office/powerpoint/2010/main" val="2173373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dirty="0" smtClean="0">
                <a:solidFill>
                  <a:schemeClr val="accent2"/>
                </a:solidFill>
              </a:rPr>
              <a:t>Integrated Luminosity:</a:t>
            </a:r>
            <a:endParaRPr lang="en-GB" b="1" dirty="0" smtClean="0">
              <a:solidFill>
                <a:schemeClr val="accent2"/>
              </a:solidFill>
            </a:endParaRPr>
          </a:p>
          <a:p>
            <a:pPr marL="0" indent="0">
              <a:buNone/>
            </a:pPr>
            <a:r>
              <a:rPr lang="en-GB" b="1" dirty="0" smtClean="0">
                <a:solidFill>
                  <a:schemeClr val="accent2"/>
                </a:solidFill>
              </a:rPr>
              <a:t>ALICE</a:t>
            </a:r>
            <a:r>
              <a:rPr lang="en-GB" b="1" dirty="0">
                <a:solidFill>
                  <a:schemeClr val="accent2"/>
                </a:solidFill>
              </a:rPr>
              <a:t>: </a:t>
            </a:r>
            <a:r>
              <a:rPr lang="en-GB" b="1" dirty="0" smtClean="0">
                <a:solidFill>
                  <a:schemeClr val="accent2"/>
                </a:solidFill>
              </a:rPr>
              <a:t>9.4 </a:t>
            </a:r>
            <a:r>
              <a:rPr lang="en-GB" b="1" dirty="0">
                <a:solidFill>
                  <a:schemeClr val="accent2"/>
                </a:solidFill>
              </a:rPr>
              <a:t>pb</a:t>
            </a:r>
            <a:r>
              <a:rPr lang="en-GB" b="1" baseline="30000" dirty="0">
                <a:solidFill>
                  <a:schemeClr val="accent2"/>
                </a:solidFill>
              </a:rPr>
              <a:t>-1</a:t>
            </a:r>
            <a:r>
              <a:rPr lang="en-GB" b="1" dirty="0">
                <a:solidFill>
                  <a:schemeClr val="accent2"/>
                </a:solidFill>
              </a:rPr>
              <a:t>  </a:t>
            </a:r>
            <a:r>
              <a:rPr lang="en-GB" b="1" dirty="0" smtClean="0">
                <a:solidFill>
                  <a:schemeClr val="accent2"/>
                </a:solidFill>
              </a:rPr>
              <a:t> </a:t>
            </a:r>
            <a:r>
              <a:rPr lang="en-GB" b="1" dirty="0">
                <a:solidFill>
                  <a:schemeClr val="accent2"/>
                </a:solidFill>
              </a:rPr>
              <a:t>ATLAS: </a:t>
            </a:r>
            <a:r>
              <a:rPr lang="en-GB" b="1" dirty="0" smtClean="0">
                <a:solidFill>
                  <a:schemeClr val="accent2"/>
                </a:solidFill>
              </a:rPr>
              <a:t>23.4 </a:t>
            </a:r>
            <a:r>
              <a:rPr lang="en-GB" b="1" dirty="0">
                <a:solidFill>
                  <a:schemeClr val="accent2"/>
                </a:solidFill>
              </a:rPr>
              <a:t>fb</a:t>
            </a:r>
            <a:r>
              <a:rPr lang="en-GB" b="1" baseline="30000" dirty="0">
                <a:solidFill>
                  <a:schemeClr val="accent2"/>
                </a:solidFill>
              </a:rPr>
              <a:t>-1</a:t>
            </a:r>
            <a:r>
              <a:rPr lang="en-GB" b="1" dirty="0">
                <a:solidFill>
                  <a:schemeClr val="accent2"/>
                </a:solidFill>
              </a:rPr>
              <a:t>   </a:t>
            </a:r>
            <a:r>
              <a:rPr lang="en-GB" b="1" dirty="0" smtClean="0">
                <a:solidFill>
                  <a:schemeClr val="accent2"/>
                </a:solidFill>
              </a:rPr>
              <a:t>CMS</a:t>
            </a:r>
            <a:r>
              <a:rPr lang="en-GB" b="1" dirty="0">
                <a:solidFill>
                  <a:schemeClr val="accent2"/>
                </a:solidFill>
              </a:rPr>
              <a:t>: </a:t>
            </a:r>
            <a:r>
              <a:rPr lang="en-GB" b="1" dirty="0" smtClean="0">
                <a:solidFill>
                  <a:schemeClr val="accent2"/>
                </a:solidFill>
              </a:rPr>
              <a:t>23.4 </a:t>
            </a:r>
            <a:r>
              <a:rPr lang="en-GB" b="1" dirty="0">
                <a:solidFill>
                  <a:schemeClr val="accent2"/>
                </a:solidFill>
              </a:rPr>
              <a:t>fb</a:t>
            </a:r>
            <a:r>
              <a:rPr lang="en-GB" b="1" baseline="30000" dirty="0">
                <a:solidFill>
                  <a:schemeClr val="accent2"/>
                </a:solidFill>
              </a:rPr>
              <a:t>-1</a:t>
            </a:r>
            <a:r>
              <a:rPr lang="en-GB" b="1" dirty="0">
                <a:solidFill>
                  <a:schemeClr val="accent2"/>
                </a:solidFill>
              </a:rPr>
              <a:t>  </a:t>
            </a:r>
            <a:r>
              <a:rPr lang="en-GB" b="1" dirty="0" smtClean="0">
                <a:solidFill>
                  <a:schemeClr val="accent2"/>
                </a:solidFill>
              </a:rPr>
              <a:t> </a:t>
            </a:r>
            <a:r>
              <a:rPr lang="en-GB" b="1" dirty="0" err="1">
                <a:solidFill>
                  <a:schemeClr val="accent2"/>
                </a:solidFill>
              </a:rPr>
              <a:t>LHCb</a:t>
            </a:r>
            <a:r>
              <a:rPr lang="en-GB" b="1" dirty="0">
                <a:solidFill>
                  <a:schemeClr val="accent2"/>
                </a:solidFill>
              </a:rPr>
              <a:t>: </a:t>
            </a:r>
            <a:r>
              <a:rPr lang="en-GB" b="1" dirty="0" smtClean="0">
                <a:solidFill>
                  <a:schemeClr val="accent2"/>
                </a:solidFill>
              </a:rPr>
              <a:t>2.15 </a:t>
            </a:r>
            <a:r>
              <a:rPr lang="en-GB" b="1" dirty="0">
                <a:solidFill>
                  <a:schemeClr val="accent2"/>
                </a:solidFill>
              </a:rPr>
              <a:t>fb</a:t>
            </a:r>
            <a:r>
              <a:rPr lang="en-GB" b="1" baseline="30000" dirty="0">
                <a:solidFill>
                  <a:schemeClr val="accent2"/>
                </a:solidFill>
              </a:rPr>
              <a:t>-1</a:t>
            </a:r>
            <a:r>
              <a:rPr lang="en-GB" dirty="0"/>
              <a:t> </a:t>
            </a:r>
            <a:endParaRPr lang="en-US" dirty="0" smtClean="0"/>
          </a:p>
          <a:p>
            <a:pPr marL="0" indent="0">
              <a:buNone/>
            </a:pPr>
            <a:endParaRPr lang="en-US" dirty="0" smtClean="0"/>
          </a:p>
          <a:p>
            <a:r>
              <a:rPr lang="en-US" dirty="0" smtClean="0"/>
              <a:t>Starting Thursday 4:00</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GB" dirty="0"/>
          </a:p>
        </p:txBody>
      </p:sp>
      <p:sp>
        <p:nvSpPr>
          <p:cNvPr id="3" name="Title 2"/>
          <p:cNvSpPr>
            <a:spLocks noGrp="1"/>
          </p:cNvSpPr>
          <p:nvPr>
            <p:ph type="title"/>
          </p:nvPr>
        </p:nvSpPr>
        <p:spPr/>
        <p:txBody>
          <a:bodyPr/>
          <a:lstStyle/>
          <a:p>
            <a:r>
              <a:rPr lang="en-US" dirty="0" smtClean="0"/>
              <a:t>Luminosities and Intensities week 48</a:t>
            </a:r>
            <a:endParaRPr lang="en-GB" dirty="0"/>
          </a:p>
        </p:txBody>
      </p:sp>
      <p:pic>
        <p:nvPicPr>
          <p:cNvPr id="205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2857" t="17048" b="9238"/>
          <a:stretch/>
        </p:blipFill>
        <p:spPr bwMode="auto">
          <a:xfrm>
            <a:off x="395536" y="2367384"/>
            <a:ext cx="8463510" cy="4013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7143888"/>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228600" marR="0" indent="-228600" algn="l" defTabSz="914400" rtl="0" eaLnBrk="0" fontAlgn="base" latinLnBrk="0" hangingPunct="0">
          <a:lnSpc>
            <a:spcPct val="100000"/>
          </a:lnSpc>
          <a:spcBef>
            <a:spcPct val="20000"/>
          </a:spcBef>
          <a:spcAft>
            <a:spcPct val="0"/>
          </a:spcAft>
          <a:buClrTx/>
          <a:buSzTx/>
          <a:buFont typeface="Wingdings" pitchFamily="2" charset="2"/>
          <a:buNone/>
          <a:tabLst/>
          <a:defRPr kumimoji="0" lang="en-US" sz="2000" b="0" i="0" u="none" strike="noStrike" cap="none" normalizeH="0" baseline="0" smtClean="0">
            <a:ln>
              <a:noFill/>
            </a:ln>
            <a:solidFill>
              <a:srgbClr val="003399"/>
            </a:solidFill>
            <a:effectLst/>
            <a:latin typeface="Helvetic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228600" marR="0" indent="-228600" algn="l" defTabSz="914400" rtl="0" eaLnBrk="0" fontAlgn="base" latinLnBrk="0" hangingPunct="0">
          <a:lnSpc>
            <a:spcPct val="100000"/>
          </a:lnSpc>
          <a:spcBef>
            <a:spcPct val="20000"/>
          </a:spcBef>
          <a:spcAft>
            <a:spcPct val="0"/>
          </a:spcAft>
          <a:buClrTx/>
          <a:buSzTx/>
          <a:buFont typeface="Wingdings" pitchFamily="2" charset="2"/>
          <a:buNone/>
          <a:tabLst/>
          <a:defRPr kumimoji="0" lang="en-US" sz="2000" b="0" i="0" u="none" strike="noStrike" cap="none" normalizeH="0" baseline="0" smtClean="0">
            <a:ln>
              <a:noFill/>
            </a:ln>
            <a:solidFill>
              <a:srgbClr val="003399"/>
            </a:solidFill>
            <a:effectLst/>
            <a:latin typeface="Helvetica"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228600" marR="0" indent="-228600" algn="l" defTabSz="914400" rtl="0" eaLnBrk="0" fontAlgn="base" latinLnBrk="0" hangingPunct="0">
          <a:lnSpc>
            <a:spcPct val="100000"/>
          </a:lnSpc>
          <a:spcBef>
            <a:spcPct val="20000"/>
          </a:spcBef>
          <a:spcAft>
            <a:spcPct val="0"/>
          </a:spcAft>
          <a:buClrTx/>
          <a:buSzTx/>
          <a:buFont typeface="Wingdings" pitchFamily="2" charset="2"/>
          <a:buNone/>
          <a:tabLst/>
          <a:defRPr kumimoji="0" lang="en-US" sz="2000" b="0" i="0" u="none" strike="noStrike" cap="none" normalizeH="0" baseline="0" smtClean="0">
            <a:ln>
              <a:noFill/>
            </a:ln>
            <a:solidFill>
              <a:srgbClr val="003399"/>
            </a:solidFill>
            <a:effectLst/>
            <a:latin typeface="Helvetic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228600" marR="0" indent="-228600" algn="l" defTabSz="914400" rtl="0" eaLnBrk="0" fontAlgn="base" latinLnBrk="0" hangingPunct="0">
          <a:lnSpc>
            <a:spcPct val="100000"/>
          </a:lnSpc>
          <a:spcBef>
            <a:spcPct val="20000"/>
          </a:spcBef>
          <a:spcAft>
            <a:spcPct val="0"/>
          </a:spcAft>
          <a:buClrTx/>
          <a:buSzTx/>
          <a:buFont typeface="Wingdings" pitchFamily="2" charset="2"/>
          <a:buNone/>
          <a:tabLst/>
          <a:defRPr kumimoji="0" lang="en-US" sz="2000" b="0" i="0" u="none" strike="noStrike" cap="none" normalizeH="0" baseline="0" smtClean="0">
            <a:ln>
              <a:noFill/>
            </a:ln>
            <a:solidFill>
              <a:srgbClr val="003399"/>
            </a:solidFill>
            <a:effectLst/>
            <a:latin typeface="Helvetica"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228600" marR="0" indent="-228600" algn="l" defTabSz="914400" rtl="0" eaLnBrk="0" fontAlgn="base" latinLnBrk="0" hangingPunct="0">
          <a:lnSpc>
            <a:spcPct val="100000"/>
          </a:lnSpc>
          <a:spcBef>
            <a:spcPct val="20000"/>
          </a:spcBef>
          <a:spcAft>
            <a:spcPct val="0"/>
          </a:spcAft>
          <a:buClrTx/>
          <a:buSzTx/>
          <a:buFont typeface="Wingdings" pitchFamily="2" charset="2"/>
          <a:buNone/>
          <a:tabLst/>
          <a:defRPr kumimoji="0" lang="en-US" sz="2000" b="0" i="0" u="none" strike="noStrike" cap="none" normalizeH="0" baseline="0" smtClean="0">
            <a:ln>
              <a:noFill/>
            </a:ln>
            <a:solidFill>
              <a:srgbClr val="003399"/>
            </a:solidFill>
            <a:effectLst/>
            <a:latin typeface="Helvetic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228600" marR="0" indent="-228600" algn="l" defTabSz="914400" rtl="0" eaLnBrk="0" fontAlgn="base" latinLnBrk="0" hangingPunct="0">
          <a:lnSpc>
            <a:spcPct val="100000"/>
          </a:lnSpc>
          <a:spcBef>
            <a:spcPct val="20000"/>
          </a:spcBef>
          <a:spcAft>
            <a:spcPct val="0"/>
          </a:spcAft>
          <a:buClrTx/>
          <a:buSzTx/>
          <a:buFont typeface="Wingdings" pitchFamily="2" charset="2"/>
          <a:buNone/>
          <a:tabLst/>
          <a:defRPr kumimoji="0" lang="en-US" sz="2000" b="0" i="0" u="none" strike="noStrike" cap="none" normalizeH="0" baseline="0" smtClean="0">
            <a:ln>
              <a:noFill/>
            </a:ln>
            <a:solidFill>
              <a:srgbClr val="003399"/>
            </a:solidFill>
            <a:effectLst/>
            <a:latin typeface="Helvetica"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LHCpresentations">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1432</Words>
  <Application>Microsoft Office PowerPoint</Application>
  <PresentationFormat>On-screen Show (4:3)</PresentationFormat>
  <Paragraphs>290</Paragraphs>
  <Slides>21</Slides>
  <Notes>1</Notes>
  <HiddenSlides>0</HiddenSlides>
  <MMClips>0</MMClips>
  <ScaleCrop>false</ScaleCrop>
  <HeadingPairs>
    <vt:vector size="4" baseType="variant">
      <vt:variant>
        <vt:lpstr>Theme</vt:lpstr>
      </vt:variant>
      <vt:variant>
        <vt:i4>5</vt:i4>
      </vt:variant>
      <vt:variant>
        <vt:lpstr>Slide Titles</vt:lpstr>
      </vt:variant>
      <vt:variant>
        <vt:i4>21</vt:i4>
      </vt:variant>
    </vt:vector>
  </HeadingPairs>
  <TitlesOfParts>
    <vt:vector size="26" baseType="lpstr">
      <vt:lpstr>Default Design</vt:lpstr>
      <vt:lpstr>1_Default Design</vt:lpstr>
      <vt:lpstr>2_Default Design</vt:lpstr>
      <vt:lpstr>1_LHCpresentations</vt:lpstr>
      <vt:lpstr>Office Theme</vt:lpstr>
      <vt:lpstr>LHC – Progress with Beam</vt:lpstr>
      <vt:lpstr>Sunday 2.12.</vt:lpstr>
      <vt:lpstr>Satellites B1: Comparison to previous Fills  </vt:lpstr>
      <vt:lpstr>Two dumps by Losses – Dump 1</vt:lpstr>
      <vt:lpstr>Two dumps by Losses – Dump 2</vt:lpstr>
      <vt:lpstr>Fills with stable beams week 48</vt:lpstr>
      <vt:lpstr>Non-physics time</vt:lpstr>
      <vt:lpstr>Dumps due to beam losses</vt:lpstr>
      <vt:lpstr>Luminosities and Intensities week 48</vt:lpstr>
      <vt:lpstr>High brightness beams – injection attempt</vt:lpstr>
      <vt:lpstr>15 ms can make the difference…</vt:lpstr>
      <vt:lpstr>RF Problem on Friday</vt:lpstr>
      <vt:lpstr>TED TI2 Rails</vt:lpstr>
      <vt:lpstr>TED TI2 Procedure for Access</vt:lpstr>
      <vt:lpstr>From PS (Simone and Massimo) - Saturday</vt:lpstr>
      <vt:lpstr>Heating study - bunch length variation at injection</vt:lpstr>
      <vt:lpstr>Summary table (to be updated)</vt:lpstr>
      <vt:lpstr>Bunch length test preliminary summary (analysis ongoing)</vt:lpstr>
      <vt:lpstr>Week 49</vt:lpstr>
      <vt:lpstr>PowerPoint Presentation</vt:lpstr>
      <vt:lpstr>Explanation (J.C. Bau, I. Kozsar)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2011-10-06T20:11:26Z</dcterms:created>
  <dcterms:modified xsi:type="dcterms:W3CDTF">2012-12-03T07:18:19Z</dcterms:modified>
</cp:coreProperties>
</file>