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3" r:id="rId2"/>
    <p:sldId id="630" r:id="rId3"/>
    <p:sldId id="620" r:id="rId4"/>
    <p:sldId id="621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29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1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1" autoAdjust="0"/>
    <p:restoredTop sz="87331" autoAdjust="0"/>
  </p:normalViewPr>
  <p:slideViewPr>
    <p:cSldViewPr snapToGrid="0">
      <p:cViewPr varScale="1">
        <p:scale>
          <a:sx n="110" d="100"/>
          <a:sy n="110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97" y="0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pPr>
              <a:defRPr/>
            </a:pPr>
            <a:fld id="{08BDD90B-094F-4E45-9D63-DF0F806A12CA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855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97" y="9430855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pPr>
              <a:defRPr/>
            </a:pPr>
            <a:fld id="{F4836E57-8D33-4DCD-9FC2-7EE23C49F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8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97" y="0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pPr>
              <a:defRPr/>
            </a:pPr>
            <a:fld id="{C441237D-D974-4E16-8D0E-FA3457ABD50A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8" y="4716229"/>
            <a:ext cx="5438783" cy="4466741"/>
          </a:xfrm>
          <a:prstGeom prst="rect">
            <a:avLst/>
          </a:prstGeom>
        </p:spPr>
        <p:txBody>
          <a:bodyPr vert="horz" lIns="92272" tIns="46136" rIns="92272" bIns="4613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855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97" y="9430855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pPr>
              <a:defRPr/>
            </a:pPr>
            <a:fld id="{8C964169-F54D-4018-B5B4-F596E1EA0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875465-311A-4EFD-B44A-9EF7E1C597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875465-311A-4EFD-B44A-9EF7E1C5970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8D77-831D-4AFA-97D1-49293C9D957C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7152-5B58-4D71-80DB-37A21849D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21C6-9384-411F-96FD-BC0108618C18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77D1-8CF7-460C-BBDE-A939E29FF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0854-E276-4221-823A-7701E0B37002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DE52-EA8B-468B-B03C-2ABEEAEAF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364C-E258-4944-9A21-A35D6DC57782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D359-BB70-4F93-A760-01CC65C35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22BB-F62C-403B-A5E8-7152C5D22B05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D7CE-25EC-46FA-87D6-0A30B668E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E5AAE-2750-4953-B332-44EADD29B25F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57A6A-7940-49AE-B771-2055241F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5E59-8602-476C-AEA9-94A609FE7C8B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96B0-E6EF-4540-9B9D-CD9DED7A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9C18-F98C-461D-8060-5358FF7C8C32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7225-B4AA-43CD-9971-ABEE55A4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286C-2456-4B0A-B8AC-303791EBB87C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9DA6-4EFB-431D-A24D-831C31353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AECF-B20C-4B8D-AA52-6A565237F527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BBE8-9DF0-4979-B64A-99ED00EC1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5EBF9-AB83-4828-A7B6-A8F08B23C258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E884-2FE5-42AE-83B4-948C5E576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3EA443-8DDE-4E2A-9528-116FB44BCC91}" type="datetimeFigureOut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4FA28-5C9A-4771-9452-E7E1301EF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0" y="1296016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MKDV switch faults November 2012</a:t>
            </a:r>
          </a:p>
          <a:p>
            <a:pPr algn="ctr"/>
            <a:endParaRPr lang="en-US" sz="2000" dirty="0"/>
          </a:p>
          <a:p>
            <a:pPr algn="ctr"/>
            <a:r>
              <a:rPr lang="en-US" dirty="0" smtClean="0"/>
              <a:t>25. 11. 2012</a:t>
            </a:r>
            <a:endParaRPr lang="en-US" dirty="0"/>
          </a:p>
          <a:p>
            <a:pPr algn="ctr"/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/>
              <a:t>V. </a:t>
            </a:r>
            <a:r>
              <a:rPr lang="en-US" dirty="0" err="1"/>
              <a:t>Mertens</a:t>
            </a:r>
            <a:endParaRPr lang="en-US" dirty="0"/>
          </a:p>
          <a:p>
            <a:pPr algn="ctr"/>
            <a:r>
              <a:rPr lang="en-US" dirty="0" smtClean="0"/>
              <a:t>L</a:t>
            </a:r>
            <a:r>
              <a:rPr lang="en-US" dirty="0" smtClean="0"/>
              <a:t>. Ducimetière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smtClean="0"/>
              <a:t>with</a:t>
            </a:r>
          </a:p>
          <a:p>
            <a:pPr algn="ctr"/>
            <a:r>
              <a:rPr lang="en-US" dirty="0" smtClean="0"/>
              <a:t>H. </a:t>
            </a:r>
            <a:r>
              <a:rPr lang="en-US" dirty="0" err="1" smtClean="0"/>
              <a:t>Bartosik</a:t>
            </a:r>
            <a:r>
              <a:rPr lang="en-US" dirty="0" smtClean="0"/>
              <a:t>, G</a:t>
            </a:r>
            <a:r>
              <a:rPr lang="en-US" dirty="0" smtClean="0"/>
              <a:t>. </a:t>
            </a:r>
            <a:r>
              <a:rPr lang="en-US" dirty="0" err="1" smtClean="0"/>
              <a:t>Bellotto</a:t>
            </a:r>
            <a:r>
              <a:rPr lang="en-US" dirty="0"/>
              <a:t>, C. Boucly, P</a:t>
            </a:r>
            <a:r>
              <a:rPr lang="en-US" dirty="0" smtClean="0"/>
              <a:t>. Burkel</a:t>
            </a:r>
            <a:r>
              <a:rPr lang="en-US" dirty="0"/>
              <a:t>, E. Carlier, D</a:t>
            </a:r>
            <a:r>
              <a:rPr lang="en-US" dirty="0" smtClean="0"/>
              <a:t>. Comte,</a:t>
            </a:r>
          </a:p>
          <a:p>
            <a:pPr algn="ctr"/>
            <a:r>
              <a:rPr lang="en-US" dirty="0" smtClean="0"/>
              <a:t>S. </a:t>
            </a:r>
            <a:r>
              <a:rPr lang="en-US" dirty="0"/>
              <a:t>H</a:t>
            </a:r>
            <a:r>
              <a:rPr lang="en-US" dirty="0" smtClean="0"/>
              <a:t>uon, M</a:t>
            </a:r>
            <a:r>
              <a:rPr lang="en-US" dirty="0"/>
              <a:t>. </a:t>
            </a:r>
            <a:r>
              <a:rPr lang="en-US" dirty="0" err="1"/>
              <a:t>Laville</a:t>
            </a:r>
            <a:r>
              <a:rPr lang="en-US" dirty="0"/>
              <a:t>, V</a:t>
            </a:r>
            <a:r>
              <a:rPr lang="en-US" dirty="0" smtClean="0"/>
              <a:t>. Senaj, L. Sermeus, J. Uythoven, </a:t>
            </a:r>
            <a:r>
              <a:rPr lang="en-US" dirty="0" smtClean="0"/>
              <a:t>F. Velotti, 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Actions on 23 November</a:t>
              </a:r>
              <a:endParaRPr lang="en-US" sz="2400" dirty="0">
                <a:solidFill>
                  <a:schemeClr val="bg1"/>
                </a:solidFill>
                <a:latin typeface="Helvetica"/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68779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Weak spare “1” giving “</a:t>
            </a:r>
            <a:r>
              <a:rPr lang="en-US" dirty="0" err="1" smtClean="0"/>
              <a:t>erratics</a:t>
            </a:r>
            <a:r>
              <a:rPr lang="en-US" dirty="0" smtClean="0"/>
              <a:t>” on the thyratron, during the night. Untested spare “2” was immediately transported to BA1 (to note: with a certain risk of failures which would be found during normal testing, and requiring more time for conditioning).</a:t>
            </a:r>
          </a:p>
          <a:p>
            <a:endParaRPr lang="en-US" dirty="0" smtClean="0"/>
          </a:p>
          <a:p>
            <a:r>
              <a:rPr lang="en-US" dirty="0" smtClean="0"/>
              <a:t>The faults could be temporarily overcome by increasing the tube pressure (increasing the voltage to the filament heating the D</a:t>
            </a:r>
            <a:r>
              <a:rPr lang="en-US" baseline="-25000" dirty="0" smtClean="0"/>
              <a:t>2</a:t>
            </a:r>
            <a:r>
              <a:rPr lang="en-US" dirty="0" smtClean="0"/>
              <a:t> reservoir). In the afternoon, following one more “erratic”. the operational MKDV voltage was lowered to 41.4 kV (from 44 kV).</a:t>
            </a:r>
          </a:p>
          <a:p>
            <a:endParaRPr lang="en-US" dirty="0"/>
          </a:p>
          <a:p>
            <a:r>
              <a:rPr lang="en-US" dirty="0" smtClean="0"/>
              <a:t>Thorough checks with beam sampling the kicker pulse at different energies confirmed the simulations, that </a:t>
            </a:r>
            <a:r>
              <a:rPr lang="en-US" dirty="0" smtClean="0"/>
              <a:t>the TIDVG is still properly hit (with properly working MKDV).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These measures allowed operation to move on until 24 Nov morning (production fill in during 24 Nov intervention).</a:t>
            </a:r>
          </a:p>
          <a:p>
            <a:r>
              <a:rPr lang="en-US" dirty="0" smtClean="0"/>
              <a:t>41.4 kV maintained after 24 Nov, in order not to overstress the already used </a:t>
            </a:r>
            <a:r>
              <a:rPr lang="en-US" dirty="0" err="1" smtClean="0"/>
              <a:t>thyratrons</a:t>
            </a:r>
            <a:r>
              <a:rPr lang="en-US" dirty="0" smtClean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" y="3477838"/>
            <a:ext cx="4047226" cy="212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2498" y="3586399"/>
            <a:ext cx="3121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Restarted operation in 2011,</a:t>
            </a:r>
          </a:p>
          <a:p>
            <a:r>
              <a:rPr lang="de-DE" dirty="0" smtClean="0"/>
              <a:t>after magnet problems,</a:t>
            </a:r>
          </a:p>
          <a:p>
            <a:r>
              <a:rPr lang="de-DE" dirty="0" smtClean="0"/>
              <a:t>with 39 kV (</a:t>
            </a:r>
            <a:r>
              <a:rPr lang="de-DE" dirty="0" smtClean="0"/>
              <a:t>Q20 optics, MD).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211" y="3283708"/>
            <a:ext cx="36000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450 Gev, Q20 optics, 12 bunches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89849" y="3653040"/>
            <a:ext cx="378284" cy="56336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Summary and Assessment</a:t>
              </a:r>
              <a:endParaRPr lang="en-US" sz="2400" dirty="0">
                <a:solidFill>
                  <a:schemeClr val="bg1"/>
                </a:solidFill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34275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5 MKDV HV switch problems since 1 November, affecting all 3 </a:t>
            </a:r>
            <a:r>
              <a:rPr lang="en-US" dirty="0" smtClean="0"/>
              <a:t>generators.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Reasons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3 x tube end-of-life or sudden failure</a:t>
            </a:r>
          </a:p>
          <a:p>
            <a:r>
              <a:rPr lang="en-US" dirty="0"/>
              <a:t>	</a:t>
            </a:r>
            <a:r>
              <a:rPr lang="en-US" dirty="0" smtClean="0"/>
              <a:t>erosion of high-current contact</a:t>
            </a:r>
          </a:p>
          <a:p>
            <a:r>
              <a:rPr lang="en-US" dirty="0"/>
              <a:t>	</a:t>
            </a:r>
            <a:r>
              <a:rPr lang="en-US" dirty="0" smtClean="0"/>
              <a:t>component not good (rapidly developing defect).</a:t>
            </a:r>
          </a:p>
          <a:p>
            <a:endParaRPr lang="en-US" dirty="0"/>
          </a:p>
          <a:p>
            <a:r>
              <a:rPr lang="en-US" dirty="0" smtClean="0"/>
              <a:t>Faults apparently unrelated (as unrelated a system with connected outputs can be …).</a:t>
            </a:r>
          </a:p>
          <a:p>
            <a:endParaRPr lang="en-US" dirty="0" smtClean="0"/>
          </a:p>
          <a:p>
            <a:r>
              <a:rPr lang="en-US" dirty="0" smtClean="0"/>
              <a:t>Will there be another such problem in the coming days ? Hard to say …</a:t>
            </a:r>
          </a:p>
          <a:p>
            <a:endParaRPr lang="en-US" dirty="0"/>
          </a:p>
          <a:p>
            <a:r>
              <a:rPr lang="en-US" dirty="0" smtClean="0"/>
              <a:t>MKDV highly stressed system, and delicate – one failure and the subsequent </a:t>
            </a:r>
            <a:r>
              <a:rPr lang="en-US" dirty="0" err="1" smtClean="0"/>
              <a:t>interven-tion</a:t>
            </a:r>
            <a:r>
              <a:rPr lang="en-US" dirty="0" smtClean="0"/>
              <a:t> trigger with some likelihood another one (from experience).</a:t>
            </a:r>
          </a:p>
          <a:p>
            <a:endParaRPr lang="en-US" dirty="0"/>
          </a:p>
          <a:p>
            <a:r>
              <a:rPr lang="en-US" dirty="0" smtClean="0"/>
              <a:t>Nevertheless, the last “fault storm” was long ago, &gt; 15 years ?</a:t>
            </a:r>
          </a:p>
          <a:p>
            <a:endParaRPr lang="en-US" dirty="0"/>
          </a:p>
          <a:p>
            <a:r>
              <a:rPr lang="en-US" dirty="0" smtClean="0"/>
              <a:t>No MKDV switches intervention needed since September 2010 … (1 in 2009, 1 in 2010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Despite failure rate machine </a:t>
            </a:r>
            <a:r>
              <a:rPr lang="en-US" dirty="0"/>
              <a:t>protection was never affected due to redundant architecture in the switches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Machine protection also justifies time taken for revalidation before going back to opera-</a:t>
            </a:r>
            <a:r>
              <a:rPr lang="en-US" dirty="0" err="1" smtClean="0"/>
              <a:t>tion</a:t>
            </a:r>
            <a:r>
              <a:rPr lang="en-US" dirty="0" smtClean="0"/>
              <a:t> with high intensity beams.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Outlook</a:t>
              </a:r>
              <a:endParaRPr lang="en-US" sz="2400" dirty="0">
                <a:solidFill>
                  <a:schemeClr val="bg1"/>
                </a:solidFill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68779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Spend more money (~ 30 </a:t>
            </a:r>
            <a:r>
              <a:rPr lang="en-US" dirty="0" err="1"/>
              <a:t>kCHF</a:t>
            </a:r>
            <a:r>
              <a:rPr lang="en-US" dirty="0"/>
              <a:t>/thyratron) and manpower on preventive maintenance 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Refurbishment </a:t>
            </a:r>
            <a:r>
              <a:rPr lang="en-US" dirty="0" smtClean="0"/>
              <a:t>doesn't </a:t>
            </a:r>
            <a:r>
              <a:rPr lang="en-US" dirty="0"/>
              <a:t>guarantee a fault-free operation afterwards (see above) – some hesitation to touch a working </a:t>
            </a:r>
            <a:r>
              <a:rPr lang="en-US" dirty="0" smtClean="0"/>
              <a:t>system, in particular in short stops.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Will add the overhaul of the MKDV switches to the (already long) work list for LS1.</a:t>
            </a:r>
          </a:p>
          <a:p>
            <a:endParaRPr lang="en-US" dirty="0" smtClean="0"/>
          </a:p>
          <a:p>
            <a:r>
              <a:rPr lang="en-US" dirty="0" smtClean="0"/>
              <a:t>Have ongoing consolidation </a:t>
            </a:r>
            <a:r>
              <a:rPr lang="en-US" dirty="0" err="1" smtClean="0"/>
              <a:t>programme</a:t>
            </a:r>
            <a:r>
              <a:rPr lang="en-US" dirty="0" smtClean="0"/>
              <a:t> to</a:t>
            </a:r>
          </a:p>
          <a:p>
            <a:r>
              <a:rPr lang="en-US" dirty="0"/>
              <a:t>	</a:t>
            </a:r>
            <a:r>
              <a:rPr lang="en-US" dirty="0" smtClean="0"/>
              <a:t>replace ignitrons with GTOs</a:t>
            </a:r>
          </a:p>
          <a:p>
            <a:r>
              <a:rPr lang="en-US" dirty="0"/>
              <a:t>	</a:t>
            </a:r>
            <a:r>
              <a:rPr lang="en-US" dirty="0" smtClean="0"/>
              <a:t>split the powering of the magnets.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this R&amp;D still continuing (ring-gate GTOs, fast trigger transformers, 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Work slowed down by need to re-</a:t>
            </a:r>
            <a:r>
              <a:rPr lang="en-US" dirty="0" err="1" smtClean="0"/>
              <a:t>organise</a:t>
            </a:r>
            <a:r>
              <a:rPr lang="en-US" dirty="0" smtClean="0"/>
              <a:t> the laboratory space in 867.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LIU-SPS project ventilating idea of completely new dump system in other SPS point (should take the new requirements into account) – time horizon LS2.</a:t>
            </a:r>
          </a:p>
        </p:txBody>
      </p:sp>
    </p:spTree>
    <p:extLst>
      <p:ext uri="{BB962C8B-B14F-4D97-AF65-F5344CB8AC3E}">
        <p14:creationId xmlns:p14="http://schemas.microsoft.com/office/powerpoint/2010/main" val="35092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0" y="635616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Why is it so complicated/time consuming to replace a “switch” ?</a:t>
            </a:r>
          </a:p>
        </p:txBody>
      </p:sp>
      <p:pic>
        <p:nvPicPr>
          <p:cNvPr id="9218" name="Picture 2" descr="C:\Users\volker\AppData\Local\Microsoft\Windows\Temporary Internet Files\Content.Outlook\Q3TGP2B1\Foto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11" y="1524000"/>
            <a:ext cx="4492977" cy="33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1" y="537694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And why does the need for it arise so frequently ?</a:t>
            </a:r>
          </a:p>
          <a:p>
            <a:pPr algn="ctr"/>
            <a:r>
              <a:rPr lang="en-US" dirty="0" smtClean="0"/>
              <a:t>(an attempt to answer that at the end …)</a:t>
            </a:r>
          </a:p>
        </p:txBody>
      </p:sp>
    </p:spTree>
    <p:extLst>
      <p:ext uri="{BB962C8B-B14F-4D97-AF65-F5344CB8AC3E}">
        <p14:creationId xmlns:p14="http://schemas.microsoft.com/office/powerpoint/2010/main" val="2081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SPS MKDV system (vertical beam dump kickers in SPS </a:t>
              </a:r>
              <a:r>
                <a:rPr lang="en-US" sz="2400" dirty="0" err="1" smtClean="0">
                  <a:solidFill>
                    <a:schemeClr val="bg1"/>
                  </a:solidFill>
                  <a:latin typeface="Helvetica"/>
                </a:rPr>
                <a:t>Pt</a:t>
              </a: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 1)</a:t>
              </a:r>
              <a:endParaRPr lang="en-US" sz="2400" dirty="0">
                <a:latin typeface="Helvetica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545465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49300" y="4536356"/>
            <a:ext cx="1355725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200" y="4079156"/>
            <a:ext cx="18389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surface building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53999" y="4612556"/>
            <a:ext cx="17491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machine tunnel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60" y="552300"/>
            <a:ext cx="342375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065843" y="904800"/>
            <a:ext cx="2416172" cy="235275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261100" y="2262906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BA1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56318" y="2428522"/>
            <a:ext cx="195257" cy="1846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303108" y="5305425"/>
            <a:ext cx="801917" cy="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05100" y="5305426"/>
            <a:ext cx="1003300" cy="428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11650" y="5384801"/>
            <a:ext cx="762000" cy="79374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705100" y="5305423"/>
            <a:ext cx="1003300" cy="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311650" y="5305421"/>
            <a:ext cx="1241425" cy="2"/>
          </a:xfrm>
          <a:prstGeom prst="line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73649" y="5380038"/>
            <a:ext cx="568811" cy="316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303108" y="5326857"/>
            <a:ext cx="80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Beam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727325" y="4536356"/>
            <a:ext cx="981075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33875" y="4530006"/>
            <a:ext cx="981075" cy="0"/>
          </a:xfrm>
          <a:prstGeom prst="line">
            <a:avLst/>
          </a:prstGeom>
          <a:ln w="508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71716" y="5755322"/>
            <a:ext cx="14224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beam dump</a:t>
            </a:r>
          </a:p>
          <a:p>
            <a:pPr algn="ctr"/>
            <a:r>
              <a:rPr lang="de-DE" dirty="0" smtClean="0"/>
              <a:t>TIDVG</a:t>
            </a:r>
            <a:endParaRPr lang="en-GB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185697" y="2613188"/>
            <a:ext cx="417494" cy="8348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7" idx="1"/>
          </p:cNvCxnSpPr>
          <p:nvPr/>
        </p:nvCxnSpPr>
        <p:spPr>
          <a:xfrm flipH="1">
            <a:off x="6419683" y="647700"/>
            <a:ext cx="565317" cy="60165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959571" y="2665828"/>
            <a:ext cx="829963" cy="862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2791768" y="2632238"/>
            <a:ext cx="829963" cy="862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610398" y="2638920"/>
            <a:ext cx="829963" cy="862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5496339" y="3716731"/>
            <a:ext cx="3647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3 pulse generators</a:t>
            </a:r>
          </a:p>
          <a:p>
            <a:pPr algn="ctr">
              <a:spcAft>
                <a:spcPts val="1200"/>
              </a:spcAft>
            </a:pPr>
            <a:r>
              <a:rPr lang="de-DE" dirty="0" smtClean="0"/>
              <a:t>feeding 2 magnets</a:t>
            </a:r>
          </a:p>
          <a:p>
            <a:pPr algn="ctr"/>
            <a:r>
              <a:rPr lang="de-DE" dirty="0" smtClean="0"/>
              <a:t>Firing at every cycle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794342"/>
            <a:ext cx="2641360" cy="197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9817" y="458952"/>
            <a:ext cx="222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MKDH not shown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816" y="6407552"/>
            <a:ext cx="6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U</a:t>
            </a:r>
            <a:r>
              <a:rPr lang="de-DE" baseline="-25000" dirty="0" smtClean="0"/>
              <a:t>nom</a:t>
            </a:r>
            <a:r>
              <a:rPr lang="de-DE" dirty="0" smtClean="0"/>
              <a:t> = 52 kV, I</a:t>
            </a:r>
            <a:r>
              <a:rPr lang="de-DE" baseline="-25000" dirty="0" smtClean="0"/>
              <a:t>/switch</a:t>
            </a:r>
            <a:r>
              <a:rPr lang="de-DE" dirty="0" smtClean="0"/>
              <a:t> = 9 kA, I</a:t>
            </a:r>
            <a:r>
              <a:rPr lang="de-DE" baseline="-25000" dirty="0" smtClean="0"/>
              <a:t>/magnet</a:t>
            </a:r>
            <a:r>
              <a:rPr lang="de-DE" dirty="0" smtClean="0"/>
              <a:t> = 13 kA, T</a:t>
            </a:r>
            <a:r>
              <a:rPr lang="de-DE" baseline="-25000" dirty="0" smtClean="0"/>
              <a:t>rise</a:t>
            </a:r>
            <a:r>
              <a:rPr lang="de-DE" dirty="0" smtClean="0"/>
              <a:t> = 1 µs</a:t>
            </a:r>
          </a:p>
        </p:txBody>
      </p:sp>
    </p:spTree>
    <p:extLst>
      <p:ext uri="{BB962C8B-B14F-4D97-AF65-F5344CB8AC3E}">
        <p14:creationId xmlns:p14="http://schemas.microsoft.com/office/powerpoint/2010/main" val="10106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KDV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" y="332074"/>
            <a:ext cx="9140391" cy="6855293"/>
          </a:xfrm>
          <a:prstGeom prst="rect">
            <a:avLst/>
          </a:prstGeo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MKDV pulse generator installation in BA1</a:t>
              </a:r>
              <a:endParaRPr lang="en-US" sz="2400" dirty="0"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47427" y="5702607"/>
            <a:ext cx="24053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HV cables to magnet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983320" y="6078177"/>
            <a:ext cx="0" cy="7349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85305" y="6166406"/>
            <a:ext cx="14377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HV switch 3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35111" y="3399457"/>
            <a:ext cx="8391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PFN 3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853187" y="972716"/>
            <a:ext cx="19500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electronics racks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4962052" y="4259000"/>
            <a:ext cx="14377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HV switch 2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614994" y="3390388"/>
            <a:ext cx="14377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HV switch 1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3155314" y="3053082"/>
            <a:ext cx="8391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PFN 2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4841759" y="2683750"/>
            <a:ext cx="8391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PFN 1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3051208" y="1429916"/>
            <a:ext cx="14566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harging 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5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KD_SW.JPG"/>
          <p:cNvPicPr>
            <a:picLocks noChangeAspect="1"/>
          </p:cNvPicPr>
          <p:nvPr/>
        </p:nvPicPr>
        <p:blipFill>
          <a:blip r:embed="rId3" cstate="print"/>
          <a:srcRect b="11504"/>
          <a:stretch>
            <a:fillRect/>
          </a:stretch>
        </p:blipFill>
        <p:spPr>
          <a:xfrm>
            <a:off x="3331890" y="0"/>
            <a:ext cx="5812110" cy="6858000"/>
          </a:xfrm>
          <a:prstGeom prst="rect">
            <a:avLst/>
          </a:prstGeo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HV switch</a:t>
              </a:r>
              <a:endParaRPr lang="en-US" sz="2400" dirty="0"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06389" y="3153363"/>
            <a:ext cx="106311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Thyratron</a:t>
            </a:r>
          </a:p>
          <a:p>
            <a:pPr algn="ctr"/>
            <a:r>
              <a:rPr lang="en-GB" sz="1600" dirty="0" smtClean="0"/>
              <a:t>housing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7763" y="5260281"/>
            <a:ext cx="223020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tank filled with  silicone dielectric fluid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79958" y="2108612"/>
            <a:ext cx="102784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charging </a:t>
            </a:r>
            <a:endParaRPr lang="en-GB" sz="1600" dirty="0"/>
          </a:p>
          <a:p>
            <a:pPr algn="ctr"/>
            <a:r>
              <a:rPr lang="en-GB" sz="1600" dirty="0" smtClean="0"/>
              <a:t>resistor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061685" y="1413357"/>
            <a:ext cx="109517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grounding</a:t>
            </a:r>
          </a:p>
          <a:p>
            <a:pPr algn="ctr"/>
            <a:r>
              <a:rPr lang="en-GB" sz="1600" dirty="0" smtClean="0"/>
              <a:t>circuit</a:t>
            </a: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203117" y="2780928"/>
            <a:ext cx="140615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Ignitron stack</a:t>
            </a:r>
          </a:p>
          <a:p>
            <a:pPr algn="ctr"/>
            <a:r>
              <a:rPr lang="en-GB" sz="1600" dirty="0" smtClean="0"/>
              <a:t>housing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415808" y="701988"/>
            <a:ext cx="148755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cooling circuit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940768" y="591751"/>
            <a:ext cx="125687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HV sockets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1170" y="152898"/>
            <a:ext cx="113043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fluid pump</a:t>
            </a:r>
            <a:endParaRPr lang="en-GB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526734" y="4390340"/>
            <a:ext cx="72006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bias</a:t>
            </a:r>
          </a:p>
          <a:p>
            <a:pPr algn="ctr"/>
            <a:r>
              <a:rPr lang="en-GB" sz="1600" dirty="0" smtClean="0"/>
              <a:t>circuit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9252" y="2591509"/>
            <a:ext cx="123623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insulating </a:t>
            </a:r>
          </a:p>
          <a:p>
            <a:r>
              <a:rPr lang="en-GB" sz="1600" dirty="0" smtClean="0"/>
              <a:t>transformer</a:t>
            </a:r>
            <a:endParaRPr lang="en-GB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921855" y="1107069"/>
            <a:ext cx="36004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ANODE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921855" y="3004064"/>
            <a:ext cx="36004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CATHODE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98090" y="1876926"/>
            <a:ext cx="111321" cy="251341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535488" y="2420888"/>
            <a:ext cx="432048" cy="27249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109411" y="4079156"/>
            <a:ext cx="117519" cy="3111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801853" y="1040542"/>
            <a:ext cx="613955" cy="62890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2" idx="1"/>
          </p:cNvCxnSpPr>
          <p:nvPr/>
        </p:nvCxnSpPr>
        <p:spPr>
          <a:xfrm flipH="1" flipV="1">
            <a:off x="7817798" y="1685394"/>
            <a:ext cx="243887" cy="2035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7455986" y="1973426"/>
            <a:ext cx="223972" cy="18466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6769501" y="2564904"/>
            <a:ext cx="433617" cy="2160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99484" y="2907524"/>
            <a:ext cx="387284" cy="3585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975684" y="2674080"/>
            <a:ext cx="0" cy="46688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94865" y="1021655"/>
            <a:ext cx="2266950" cy="4238626"/>
          </a:xfrm>
          <a:prstGeom prst="rect">
            <a:avLst/>
          </a:prstGeom>
          <a:solidFill>
            <a:srgbClr val="4F81BD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389099" y="4844454"/>
            <a:ext cx="812" cy="625376"/>
          </a:xfrm>
          <a:prstGeom prst="line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13035" y="1604094"/>
            <a:ext cx="812" cy="3240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922676" y="1594802"/>
            <a:ext cx="812" cy="3240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61107" y="1964134"/>
            <a:ext cx="923138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Ignitron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1461107" y="3044254"/>
            <a:ext cx="923138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Ignitron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1461107" y="4196382"/>
            <a:ext cx="923138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Ignitron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97011" y="1964134"/>
            <a:ext cx="360040" cy="258532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THYRATRON</a:t>
            </a:r>
            <a:endParaRPr lang="en-GB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89099" y="884014"/>
            <a:ext cx="0" cy="710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813035" y="1604094"/>
            <a:ext cx="115294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813035" y="4844454"/>
            <a:ext cx="57606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389099" y="4844454"/>
            <a:ext cx="5760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08925" y="508030"/>
            <a:ext cx="96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PFN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6841" y="5421704"/>
            <a:ext cx="116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magnet</a:t>
            </a:r>
            <a:endParaRPr lang="en-GB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185847" y="489645"/>
            <a:ext cx="253322" cy="16927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197642" y="714347"/>
            <a:ext cx="451249" cy="16927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40270" y="5868792"/>
            <a:ext cx="107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faster</a:t>
            </a:r>
          </a:p>
          <a:p>
            <a:pPr algn="ctr"/>
            <a:r>
              <a:rPr lang="de-DE" dirty="0" smtClean="0"/>
              <a:t>rise time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299929" y="5874195"/>
            <a:ext cx="206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higher current</a:t>
            </a:r>
          </a:p>
          <a:p>
            <a:pPr algn="ctr"/>
            <a:r>
              <a:rPr lang="de-DE" dirty="0" smtClean="0"/>
              <a:t>more reliable </a:t>
            </a:r>
            <a:endParaRPr lang="en-GB" dirty="0"/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597011" y="4702457"/>
            <a:ext cx="78713" cy="12567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2141621" y="4702457"/>
            <a:ext cx="77873" cy="114259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\\cern.ch\dfs\Users\v\volker\Desktop\MKDV-Bilder\DSCI4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3" y="450596"/>
            <a:ext cx="2502568" cy="333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cern.ch\dfs\Users\v\volker\Desktop\MKDV-Bilder\DSCI4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5011"/>
            <a:ext cx="2084536" cy="3587007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Switch details</a:t>
              </a:r>
              <a:endParaRPr lang="en-US" sz="2400" dirty="0"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68516" y="1336213"/>
            <a:ext cx="6687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tank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842212" y="979802"/>
            <a:ext cx="18528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tubes enclosure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695073" y="1336213"/>
            <a:ext cx="393033" cy="1846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139" y="3602686"/>
            <a:ext cx="17646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frame structure</a:t>
            </a:r>
            <a:endParaRPr lang="en-GB" dirty="0"/>
          </a:p>
        </p:txBody>
      </p:sp>
      <p:pic>
        <p:nvPicPr>
          <p:cNvPr id="3075" name="Picture 3" descr="\\cern.ch\dfs\Users\v\volker\Desktop\MKDV-Bilder\DSCI42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42998"/>
            <a:ext cx="4000500" cy="3000375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331241" y="6089212"/>
            <a:ext cx="11710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Thyratron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239752" y="200345"/>
            <a:ext cx="16824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Ignitron stack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7389395" y="3095946"/>
            <a:ext cx="16824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single Ignitron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9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Overview of faults</a:t>
              </a:r>
              <a:endParaRPr lang="en-US" sz="2400" dirty="0"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485458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Situation before series of faults: 3 HV switches in operation, 3 spares (1 to 6).</a:t>
            </a:r>
          </a:p>
          <a:p>
            <a:r>
              <a:rPr lang="en-US" dirty="0" smtClean="0"/>
              <a:t>No major failures on system since 2010 (only basic checks and maintenance). 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&lt; Nov     </a:t>
            </a:r>
            <a:r>
              <a:rPr lang="en-US" dirty="0" smtClean="0">
                <a:solidFill>
                  <a:srgbClr val="FF0000"/>
                </a:solidFill>
              </a:rPr>
              <a:t>1 Nov     10 Nov    17 Nov    21 Nov    24 Nov</a:t>
            </a:r>
          </a:p>
          <a:p>
            <a:r>
              <a:rPr lang="en-US" dirty="0" smtClean="0"/>
              <a:t>POS      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3</a:t>
            </a:r>
          </a:p>
          <a:p>
            <a:endParaRPr lang="en-US" dirty="0"/>
          </a:p>
          <a:p>
            <a:r>
              <a:rPr lang="en-US" dirty="0" smtClean="0"/>
              <a:t>  2</a:t>
            </a:r>
          </a:p>
          <a:p>
            <a:endParaRPr lang="en-US" dirty="0"/>
          </a:p>
          <a:p>
            <a:r>
              <a:rPr lang="en-US" dirty="0" smtClean="0"/>
              <a:t>  1</a:t>
            </a:r>
          </a:p>
          <a:p>
            <a:endParaRPr lang="en-US" dirty="0"/>
          </a:p>
          <a:p>
            <a:r>
              <a:rPr lang="en-US" dirty="0" smtClean="0"/>
              <a:t>  Spare storage (in BA1 and 867):</a:t>
            </a:r>
          </a:p>
        </p:txBody>
      </p:sp>
      <p:sp>
        <p:nvSpPr>
          <p:cNvPr id="6" name="Oval 5"/>
          <p:cNvSpPr/>
          <p:nvPr/>
        </p:nvSpPr>
        <p:spPr>
          <a:xfrm>
            <a:off x="3566159" y="3815599"/>
            <a:ext cx="328863" cy="33688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091939" y="3822831"/>
            <a:ext cx="328863" cy="336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74557" y="2156054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974557" y="3253926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04084" y="3822832"/>
            <a:ext cx="328863" cy="336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974557" y="2711176"/>
            <a:ext cx="328863" cy="3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36358" y="2163673"/>
            <a:ext cx="280737" cy="293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36358" y="2718796"/>
            <a:ext cx="280737" cy="293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36358" y="3259048"/>
            <a:ext cx="280737" cy="293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36358" y="3755442"/>
            <a:ext cx="487760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444740" y="1447800"/>
            <a:ext cx="1508760" cy="2764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Workshop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896577" y="2163673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896577" y="3261545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896577" y="2718795"/>
            <a:ext cx="328863" cy="3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2910037" y="2156448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10037" y="3254320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910037" y="2711570"/>
            <a:ext cx="328863" cy="3368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  <a:endParaRPr lang="en-GB" dirty="0"/>
          </a:p>
        </p:txBody>
      </p:sp>
      <p:sp>
        <p:nvSpPr>
          <p:cNvPr id="61" name="Oval 60"/>
          <p:cNvSpPr/>
          <p:nvPr/>
        </p:nvSpPr>
        <p:spPr>
          <a:xfrm>
            <a:off x="3834679" y="2163673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34679" y="3261545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34679" y="2718795"/>
            <a:ext cx="328863" cy="336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768515" y="2163673"/>
            <a:ext cx="328863" cy="33688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768515" y="3261545"/>
            <a:ext cx="328863" cy="3368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768515" y="2718795"/>
            <a:ext cx="328863" cy="336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80671" y="3012573"/>
            <a:ext cx="1209368" cy="585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7785853" y="3105846"/>
            <a:ext cx="328863" cy="336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en-GB" dirty="0"/>
          </a:p>
        </p:txBody>
      </p:sp>
      <p:sp>
        <p:nvSpPr>
          <p:cNvPr id="69" name="Oval 68"/>
          <p:cNvSpPr/>
          <p:nvPr/>
        </p:nvSpPr>
        <p:spPr>
          <a:xfrm>
            <a:off x="5839067" y="2178753"/>
            <a:ext cx="328863" cy="33688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839067" y="3276625"/>
            <a:ext cx="328863" cy="33688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39067" y="2733875"/>
            <a:ext cx="328863" cy="3368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85854" y="3552825"/>
            <a:ext cx="1085302" cy="59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8185355" y="3701723"/>
            <a:ext cx="328863" cy="3368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7376" y="425989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 Nov: “6” ignitrons “missing”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/>
              <a:t>erosion of high current contact, failed after 8 years of operation, repair time about 1 month – awaiting parts; replaced with “5” (in spare since &gt; 2 </a:t>
            </a:r>
            <a:r>
              <a:rPr lang="en-US" sz="1600"/>
              <a:t>years</a:t>
            </a:r>
            <a:r>
              <a:rPr lang="en-US" sz="1600" smtClean="0"/>
              <a:t>).</a:t>
            </a:r>
            <a:endParaRPr lang="en-US" sz="1600" dirty="0"/>
          </a:p>
        </p:txBody>
      </p:sp>
      <p:sp>
        <p:nvSpPr>
          <p:cNvPr id="73" name="Rectangle 72"/>
          <p:cNvSpPr/>
          <p:nvPr/>
        </p:nvSpPr>
        <p:spPr>
          <a:xfrm>
            <a:off x="-7795" y="474921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10 </a:t>
            </a:r>
            <a:r>
              <a:rPr lang="en-US" sz="1600" dirty="0"/>
              <a:t>Nov: “5” ignitrons “missing” </a:t>
            </a:r>
            <a:r>
              <a:rPr lang="en-US" sz="1600" dirty="0">
                <a:sym typeface="Wingdings" pitchFamily="2" charset="2"/>
              </a:rPr>
              <a:t> contact lost on ign. trigger, failed after 10 days, repair within 1 - 2 weeks possible (including proper, i.e. slow, conditioning); replaced with “3” (spare since &gt; 2 years</a:t>
            </a:r>
            <a:r>
              <a:rPr lang="en-US" sz="1600" dirty="0" smtClean="0">
                <a:sym typeface="Wingdings" pitchFamily="2" charset="2"/>
              </a:rPr>
              <a:t>).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-7795" y="52639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17 </a:t>
            </a:r>
            <a:r>
              <a:rPr lang="en-US" sz="1600" dirty="0">
                <a:sym typeface="Wingdings" pitchFamily="2" charset="2"/>
              </a:rPr>
              <a:t>Nov: “2” thyratron “erratic”  thyratron failure, after &gt; 4 years, repaired with parts from failed switches – by 24 Nov yet untested; replaced by “1” which was known as a weaker spare (old tube</a:t>
            </a:r>
            <a:r>
              <a:rPr lang="en-US" sz="1600" dirty="0" smtClean="0">
                <a:sym typeface="Wingdings" pitchFamily="2" charset="2"/>
              </a:rPr>
              <a:t>).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7795" y="57807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21 </a:t>
            </a:r>
            <a:r>
              <a:rPr lang="en-US" sz="1600" dirty="0">
                <a:sym typeface="Wingdings" pitchFamily="2" charset="2"/>
              </a:rPr>
              <a:t>Nov: “4” ignitrons “missing”  ignitron failure, after &gt; 4 years; repaired with all new tubes within 1 day, being conditioning in lab (serves as next spare, readily tested as from end of this weekend</a:t>
            </a:r>
            <a:r>
              <a:rPr lang="en-US" sz="1600" dirty="0" smtClean="0">
                <a:sym typeface="Wingdings" pitchFamily="2" charset="2"/>
              </a:rPr>
              <a:t>).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-7795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24 </a:t>
            </a:r>
            <a:r>
              <a:rPr lang="en-US" sz="1600" dirty="0">
                <a:sym typeface="Wingdings" pitchFamily="2" charset="2"/>
              </a:rPr>
              <a:t>Nov: “1” thyratron “erratic”  thyratron failure, </a:t>
            </a:r>
            <a:r>
              <a:rPr lang="en-US" sz="1600" dirty="0" smtClean="0">
                <a:sym typeface="Wingdings" pitchFamily="2" charset="2"/>
              </a:rPr>
              <a:t>weak </a:t>
            </a:r>
            <a:r>
              <a:rPr lang="en-US" sz="1600" dirty="0">
                <a:sym typeface="Wingdings" pitchFamily="2" charset="2"/>
              </a:rPr>
              <a:t>spare failed after 7 days, to be shipped to lab for repair (waiting for imminent delivery of 1 new thyratron); replaced by untested “2</a:t>
            </a:r>
            <a:r>
              <a:rPr lang="en-US" sz="1600" dirty="0" smtClean="0">
                <a:sym typeface="Wingdings" pitchFamily="2" charset="2"/>
              </a:rPr>
              <a:t>”.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63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88 -0.00718 0.04427 -0.00996 0.06667 -0.01343 C 0.07709 -0.01667 0.08698 -0.01921 0.09757 -0.02107 C 0.11615 -0.02847 0.13664 -0.03264 0.15591 -0.03449 C 0.17917 -0.03958 0.20313 -0.03982 0.22674 -0.04121 C 0.24532 -0.0456 0.26459 -0.04653 0.28334 -0.04792 C 0.29549 -0.05023 0.30764 -0.05301 0.31997 -0.0544 C 0.33004 -0.05949 0.33924 -0.05926 0.35 -0.05996 C 0.35868 -0.06158 0.36702 -0.06343 0.37587 -0.06458 C 0.39063 -0.06875 0.40452 -0.07662 0.4191 -0.08125 C 0.4283 -0.08403 0.4382 -0.08426 0.44757 -0.08565 C 0.46962 -0.08912 0.49202 -0.08958 0.51424 -0.09121 C 0.52466 -0.09491 0.53681 -0.09329 0.54757 -0.09445 C 0.55903 -0.0956 0.56962 -0.10046 0.58091 -0.10232 C 0.5948 -0.10718 0.60886 -0.11134 0.62257 -0.11667 C 0.62986 -0.11945 0.63664 -0.12454 0.6441 -0.12662 C 0.65226 -0.13472 0.66355 -0.13796 0.67327 -0.14121 C 0.67622 -0.14213 0.67848 -0.1456 0.6816 -0.1456 " pathEditMode="relative" ptsTypes="fffffffffffffffff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5.92593E-6 C -0.00103 -0.00439 -0.00121 -0.00809 -0.00329 -0.01203 C -0.00451 -0.02383 -0.00781 -0.03749 -0.01249 -0.04768 C -0.01562 -0.07268 -0.02864 -0.09096 -0.03906 -0.1111 C -0.04201 -0.11666 -0.04392 -0.12152 -0.04739 -0.12661 C -0.04947 -0.13448 -0.05485 -0.13657 -0.05989 -0.13981 C -0.06458 -0.14282 -0.06822 -0.14698 -0.07326 -0.14883 C -0.08176 -0.15624 -0.09322 -0.16272 -0.10329 -0.16434 C -0.10989 -0.16735 -0.10659 -0.16643 -0.11319 -0.16758 C -0.12586 -0.17592 -0.15399 -0.17754 -0.16822 -0.1787 C -0.17794 -0.18101 -0.18732 -0.18147 -0.19739 -0.18217 C -0.23037 -0.18147 -0.25277 -0.18309 -0.28159 -0.17221 C -0.28471 -0.1692 -0.28836 -0.16805 -0.29166 -0.1655 C -0.29218 -0.16434 -0.29253 -0.16295 -0.29322 -0.16203 C -0.29392 -0.16087 -0.29583 -0.15879 -0.29583 -0.15879 " pathEditMode="relative" ptsTypes="ffffffffffffff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562 0.00046 0.21371 0.00162 0.32569 0.0037 C 0.34392 0.00648 0.36233 0.00833 0.38055 0.01111 C 0.38733 0.01342 0.39444 0.01412 0.40139 0.01574 C 0.41007 0.01782 0.41823 0.02106 0.42708 0.02222 C 0.44653 0.02801 0.46632 0.03148 0.48611 0.03518 C 0.49496 0.03912 0.50417 0.04398 0.51319 0.04629 C 0.51823 0.05046 0.52344 0.05301 0.52847 0.0574 C 0.52951 0.05833 0.53472 0.05879 0.53472 0.06203 " pathEditMode="relative" ptsTypes="ffffffff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3704E-6 C 0.00017 -0.00647 0.0007 -0.01296 0.0007 -0.01944 C 0.0007 -0.02684 0.00035 -0.03425 2.77778E-7 -0.04166 C -0.00052 -0.05115 -0.00816 -0.06596 -0.01111 -0.07499 C -0.01371 -0.08309 -0.01667 -0.09212 -0.02292 -0.09629 C -0.03003 -0.11064 -0.04965 -0.13009 -0.0625 -0.13425 C -0.06337 -0.13518 -0.06423 -0.13634 -0.06528 -0.13703 C -0.06701 -0.13796 -0.07083 -0.13888 -0.07083 -0.13888 C -0.07483 -0.14235 -0.0816 -0.14328 -0.08611 -0.14444 C -0.09219 -0.14606 -0.09809 -0.14837 -0.10417 -0.14999 C -0.10885 -0.153 -0.11337 -0.15647 -0.11805 -0.15925 C -0.11944 -0.15995 -0.12101 -0.15995 -0.12222 -0.1611 C -0.125 -0.16365 -0.12448 -0.16342 -0.12847 -0.16481 C -0.12934 -0.16504 -0.13125 -0.16573 -0.13125 -0.16573 " pathEditMode="relative" ptsTypes="fffffffffffff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0.00671 0.01198 0.0162 0.01857 0.01944 C 0.03246 0.03703 0.04861 0.05115 0.06302 0.06782 C 0.06666 0.07199 0.07083 0.0743 0.0743 0.07847 C 0.10868 0.11898 0.14583 0.15648 0.18715 0.18403 C 0.19687 0.19051 0.21041 0.19398 0.221 0.19791 C 0.22361 0.19884 0.22587 0.20115 0.2283 0.20231 C 0.23854 0.20717 0.25121 0.21018 0.26215 0.2118 C 0.27378 0.21852 0.28819 0.22083 0.30087 0.22268 C 0.32378 0.22615 0.34635 0.22893 0.36944 0.23009 C 0.38611 0.23217 0.37291 0.23055 0.39843 0.23333 C 0.40191 0.23379 0.40885 0.23449 0.40885 0.23449 C 0.42205 0.23356 0.43455 0.23032 0.44757 0.22916 C 0.45781 0.22546 0.45191 0.22708 0.46545 0.22592 C 0.47361 0.22384 0.46857 0.22477 0.48073 0.22477 " pathEditMode="relative" ptsTypes="ffffffffffffffA">
                                      <p:cBhvr>
                                        <p:cTn id="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85185E-6 C 0.00503 -0.00185 0.01128 -0.00301 0.01614 -0.00556 C 0.021 -0.00787 0.02586 -0.01134 0.03072 -0.01296 C 0.03628 -0.01782 0.04288 -0.02153 0.0493 -0.02384 C 0.05225 -0.02755 0.05902 -0.03241 0.06301 -0.03333 C 0.06544 -0.03704 0.06874 -0.03912 0.07187 -0.0419 C 0.07447 -0.04421 0.07586 -0.04792 0.07899 -0.04954 C 0.08315 -0.05741 0.08906 -0.06273 0.09513 -0.06782 C 0.0986 -0.07431 0.10451 -0.07917 0.10885 -0.08495 C 0.11093 -0.08773 0.11267 -0.09444 0.11371 -0.09792 C 0.11683 -0.10764 0.11353 -0.09699 0.1177 -0.10648 C 0.11892 -0.10926 0.121 -0.11505 0.121 -0.11505 C 0.12169 -0.11921 0.12222 -0.12292 0.12343 -0.12685 C 0.12499 -0.14745 0.12534 -0.15602 0.1243 -0.18079 C 0.12413 -0.18588 0.11944 -0.19468 0.11944 -0.19468 C 0.11718 -0.20602 0.10781 -0.21366 0.09999 -0.21736 C 0.09548 -0.22338 0.08385 -0.23079 0.07742 -0.23333 C 0.07239 -0.24074 0.06249 -0.24421 0.05572 -0.24745 C 0.02169 -0.2456 0.0401 -0.25347 0.03142 -0.2419 " pathEditMode="relative" ptsTypes="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938 0.00116 0.11875 0.00556 0.17813 0.00648 C 0.19966 0.01088 0.22153 0.00996 0.24341 0.01088 C 0.25278 0.01273 0.26233 0.01297 0.2717 0.01412 C 0.2849 0.01343 0.29653 0.01181 0.30955 0.01088 C 0.31563 0.00903 0.32205 0.00857 0.32813 0.00648 C 0.33611 0.00347 0.34358 -0.00092 0.35157 -0.00324 C 0.35469 -0.00578 0.35782 -0.0074 0.36129 -0.00856 C 0.36424 -0.0118 0.36806 -0.01458 0.3717 -0.01597 C 0.37518 -0.02106 0.37986 -0.02453 0.38455 -0.02685 C 0.38716 -0.03032 0.39028 -0.03287 0.39271 -0.03657 C 0.39427 -0.04375 0.39219 -0.03634 0.39514 -0.0419 C 0.39705 -0.04537 0.39757 -0.04977 0.39827 -0.0537 C 0.39792 -0.06643 0.39983 -0.08819 0.39341 -0.1 C 0.39132 -0.10926 0.3882 -0.11597 0.38386 -0.12361 C 0.38264 -0.12569 0.38212 -0.1287 0.38056 -0.13009 C 0.37552 -0.13472 0.36945 -0.13588 0.36372 -0.13865 C 0.36198 -0.14074 0.36077 -0.14328 0.35886 -0.14514 C 0.35747 -0.14653 0.354 -0.14537 0.354 -0.14838 " pathEditMode="relative" ptsTypes="ffffffffffffffffffA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03 0.00393 -0.06754 0.00787 -0.10174 0.00972 C -0.1125 0.01227 -0.12309 0.01343 -0.13386 0.01597 C -0.14775 0.02268 -0.16285 0.02523 -0.17743 0.02685 C -0.18368 0.0287 -0.18941 0.0294 -0.19601 0.03009 C -0.20226 0.03194 -0.20816 0.03333 -0.21459 0.03426 C -0.23299 0.04097 -0.25868 0.03981 -0.2783 0.0419 C -0.2875 0.04537 -0.29861 0.04514 -0.30816 0.04606 C -0.31719 0.04861 -0.31927 0.04907 -0.325 0.04074 C -0.32691 0.03403 -0.3257 0.02407 -0.33073 0.02153 " pathEditMode="relative" ptsTypes="fffffffffA">
                                      <p:cBhvr>
                                        <p:cTn id="8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139 0.00712 -0.01227 0.00816 -0.01504 C 0.01337 -0.02963 0.01302 -0.03958 0.02657 -0.04282 C 0.03177 -0.04537 0.03733 -0.04537 0.04271 -0.04606 C 0.04809 -0.04745 0.05348 -0.04815 0.05886 -0.0493 C 0.06181 -0.05069 0.06476 -0.05162 0.06771 -0.05254 C 0.07223 -0.05532 0.0757 -0.05741 0.07986 -0.06111 C 0.08143 -0.0625 0.08316 -0.06412 0.08473 -0.06551 C 0.08559 -0.0662 0.08716 -0.06759 0.08716 -0.06759 C 0.08976 -0.0794 0.10504 -0.07523 0.11216 -0.07523 " pathEditMode="relative" ptsTypes="fffffffffA">
                                      <p:cBhvr>
                                        <p:cTn id="10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9 0.00185 -0.01181 0.00278 -0.01771 0.00417 C -0.02153 0.00602 -0.01997 0.00556 -0.0257 0.00648 C -0.03004 0.00718 -0.03872 0.00857 -0.03872 0.00857 C -0.0625 0.00787 -0.06945 0.00741 -0.08785 0.00324 C -0.09427 0.00023 -0.10139 -0.00023 -0.10799 -0.00231 C -0.11736 -0.00555 -0.12726 -0.0081 -0.13698 -0.00972 C -0.15226 -0.01504 -0.17014 -0.0199 -0.18229 -0.03449 C -0.18368 -0.03819 -0.1842 -0.04143 -0.18629 -0.04421 C -0.1882 -0.05532 -0.19115 -0.0662 -0.19271 -0.07754 C -0.1941 -0.08703 -0.19479 -0.09977 -0.19913 -0.10764 C -0.2 -0.11435 -0.20174 -0.12199 -0.204 -0.12801 C -0.20504 -0.13078 -0.20695 -0.13287 -0.20799 -0.13565 C -0.21163 -0.1449 -0.21493 -0.1544 -0.21858 -0.16342 C -0.22153 -0.1706 -0.22552 -0.17615 -0.229 -0.18287 C -0.23004 -0.18495 -0.23038 -0.1875 -0.23143 -0.18935 C -0.2342 -0.19421 -0.23924 -0.20023 -0.24358 -0.20231 C -0.24584 -0.20509 -0.25104 -0.21065 -0.254 -0.2118 C -0.25538 -0.21365 -0.25938 -0.21736 -0.26129 -0.21828 " pathEditMode="relative" ptsTypes="ffffffffffffffffffA">
                                      <p:cBhvr>
                                        <p:cTn id="1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35" grpId="0" animBg="1"/>
      <p:bldP spid="51" grpId="0" animBg="1"/>
      <p:bldP spid="52" grpId="0" animBg="1"/>
      <p:bldP spid="55" grpId="0" animBg="1"/>
      <p:bldP spid="55" grpId="1" animBg="1"/>
      <p:bldP spid="56" grpId="0" animBg="1"/>
      <p:bldP spid="57" grpId="0" animBg="1"/>
      <p:bldP spid="58" grpId="1" animBg="1"/>
      <p:bldP spid="58" grpId="2" animBg="1"/>
      <p:bldP spid="61" grpId="0" animBg="1"/>
      <p:bldP spid="61" grpId="1" animBg="1"/>
      <p:bldP spid="62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18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19" grpId="0" animBg="1"/>
      <p:bldP spid="72" grpId="0" animBg="1"/>
      <p:bldP spid="72" grpId="1" animBg="1"/>
      <p:bldP spid="22" grpId="0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volker\AppData\Local\Microsoft\Windows\Temporary Internet Files\Content.Outlook\Q3TGP2B1\Foto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82" y="457200"/>
            <a:ext cx="5198853" cy="389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Failed parts (besides the tubes)</a:t>
              </a:r>
              <a:endParaRPr lang="en-US" sz="2400" dirty="0"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\\cern.ch\dfs\Users\v\volker\Desktop\MKDV-Bilder\DSCI4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7" y="457200"/>
            <a:ext cx="4800601" cy="6400800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82820" y="5853708"/>
            <a:ext cx="202289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</a:t>
            </a:r>
            <a:r>
              <a:rPr lang="de-DE" dirty="0" smtClean="0"/>
              <a:t>rosion of high current contact (switch "6, 1 Nov)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985385" y="3566961"/>
            <a:ext cx="407234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 soldering of contact part</a:t>
            </a:r>
          </a:p>
          <a:p>
            <a:pPr algn="ctr"/>
            <a:r>
              <a:rPr lang="de-DE" dirty="0" smtClean="0"/>
              <a:t>(taken from the new parts shelf),</a:t>
            </a:r>
          </a:p>
          <a:p>
            <a:pPr algn="ctr"/>
            <a:r>
              <a:rPr lang="de-DE" dirty="0" smtClean="0"/>
              <a:t>hidden under heat shrink tubing (switch 5, 10 Nov)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cern.ch\dfs\Users\v\volker\Desktop\MKDV-Bilder\DSCI4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466725"/>
            <a:chOff x="0" y="0"/>
            <a:chExt cx="5760" cy="294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294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4400">
                <a:solidFill>
                  <a:schemeClr val="tx2"/>
                </a:solidFill>
                <a:latin typeface="Helvetica"/>
              </a:endParaRPr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bg1"/>
                  </a:solidFill>
                  <a:latin typeface="Helvetica"/>
                </a:rPr>
                <a:t>HV conditioning in lab</a:t>
              </a:r>
              <a:endParaRPr lang="en-US" sz="2400" dirty="0">
                <a:latin typeface="Helvetica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9972675" y="40791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76888" y="54261"/>
            <a:ext cx="7529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B867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67419" y="5607129"/>
            <a:ext cx="878168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Switch (oil should contain no air bubbles) and tubes (mercury in ignitron) need settling time before starting the HV conditioning.</a:t>
            </a:r>
          </a:p>
          <a:p>
            <a:r>
              <a:rPr lang="de-DE" dirty="0" smtClean="0"/>
              <a:t>Conditioning should ideally go rather slowly (recommended ca. 1 week, if hand-controlled), otherwise risk of immedidate damage or strong reduction of tube lifetime.</a:t>
            </a:r>
            <a:endParaRPr lang="en-GB" dirty="0"/>
          </a:p>
        </p:txBody>
      </p:sp>
      <p:pic>
        <p:nvPicPr>
          <p:cNvPr id="8195" name="Picture 3" descr="\\cern.ch\dfs\Users\v\volker\Desktop\MKDV-Bilder\DSCI4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34" y="2449901"/>
            <a:ext cx="4094672" cy="3071004"/>
          </a:xfrm>
          <a:prstGeom prst="rect">
            <a:avLst/>
          </a:prstGeom>
          <a:noFill/>
          <a:ln w="635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28245" y="1988236"/>
            <a:ext cx="334705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ramping up of voltage</a:t>
            </a:r>
          </a:p>
          <a:p>
            <a:pPr algn="ctr"/>
            <a:r>
              <a:rPr lang="de-DE" dirty="0" smtClean="0"/>
              <a:t>yellow traces: thyratron current</a:t>
            </a:r>
          </a:p>
          <a:p>
            <a:pPr algn="ctr"/>
            <a:r>
              <a:rPr lang="de-DE" dirty="0" smtClean="0"/>
              <a:t>blue: ignitrons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30703</TotalTime>
  <Words>966</Words>
  <Application>Microsoft Office PowerPoint</Application>
  <PresentationFormat>On-screen Show (4:3)</PresentationFormat>
  <Paragraphs>196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Volker Mertens</dc:creator>
  <cp:lastModifiedBy>Volker Mertens</cp:lastModifiedBy>
  <cp:revision>1489</cp:revision>
  <cp:lastPrinted>2012-07-02T12:59:12Z</cp:lastPrinted>
  <dcterms:created xsi:type="dcterms:W3CDTF">2008-08-11T13:12:00Z</dcterms:created>
  <dcterms:modified xsi:type="dcterms:W3CDTF">2012-11-25T07:37:41Z</dcterms:modified>
</cp:coreProperties>
</file>