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7"/>
  </p:notesMasterIdLst>
  <p:handoutMasterIdLst>
    <p:handoutMasterId r:id="rId38"/>
  </p:handoutMasterIdLst>
  <p:sldIdLst>
    <p:sldId id="1061" r:id="rId7"/>
    <p:sldId id="1074" r:id="rId8"/>
    <p:sldId id="1075" r:id="rId9"/>
    <p:sldId id="1076" r:id="rId10"/>
    <p:sldId id="1089" r:id="rId11"/>
    <p:sldId id="1060" r:id="rId12"/>
    <p:sldId id="1059" r:id="rId13"/>
    <p:sldId id="1067" r:id="rId14"/>
    <p:sldId id="1093" r:id="rId15"/>
    <p:sldId id="1071" r:id="rId16"/>
    <p:sldId id="1072" r:id="rId17"/>
    <p:sldId id="1094" r:id="rId18"/>
    <p:sldId id="1073" r:id="rId19"/>
    <p:sldId id="1086" r:id="rId20"/>
    <p:sldId id="1058" r:id="rId21"/>
    <p:sldId id="1077" r:id="rId22"/>
    <p:sldId id="1078" r:id="rId23"/>
    <p:sldId id="1095" r:id="rId24"/>
    <p:sldId id="1096" r:id="rId25"/>
    <p:sldId id="1081" r:id="rId26"/>
    <p:sldId id="1090" r:id="rId27"/>
    <p:sldId id="1091" r:id="rId28"/>
    <p:sldId id="1083" r:id="rId29"/>
    <p:sldId id="1082" r:id="rId30"/>
    <p:sldId id="1088" r:id="rId31"/>
    <p:sldId id="1092" r:id="rId32"/>
    <p:sldId id="1066" r:id="rId33"/>
    <p:sldId id="1065" r:id="rId34"/>
    <p:sldId id="1079" r:id="rId35"/>
    <p:sldId id="1080" r:id="rId3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9635" autoAdjust="0"/>
  </p:normalViewPr>
  <p:slideViewPr>
    <p:cSldViewPr>
      <p:cViewPr varScale="1">
        <p:scale>
          <a:sx n="88" d="100"/>
          <a:sy n="88" d="100"/>
        </p:scale>
        <p:origin x="-324" y="-11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875465-311A-4EFD-B44A-9EF7E1C597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26-11-12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7152-5B58-4D71-80DB-37A21849DB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8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D359-BB70-4F93-A760-01CC65C357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2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D7CE-25EC-46FA-87D6-0A30B668E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2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7A6A-7940-49AE-B771-2055241F32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96B0-E6EF-4540-9B9D-CD9DED7A2F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0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7225-B4AA-43CD-9971-ABEE55A4A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4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DA6-4EFB-431D-A24D-831C31353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BBE8-9DF0-4979-B64A-99ED00EC1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51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E884-2FE5-42AE-83B4-948C5E576C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40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77D1-8CF7-460C-BBDE-A939E29FF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52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DE52-EA8B-468B-B03C-2ABEEAEAFB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7152-5B58-4D71-80DB-37A21849DB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71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D359-BB70-4F93-A760-01CC65C357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5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D7CE-25EC-46FA-87D6-0A30B668E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25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7A6A-7940-49AE-B771-2055241F32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96B0-E6EF-4540-9B9D-CD9DED7A2F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2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7225-B4AA-43CD-9971-ABEE55A4A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0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DA6-4EFB-431D-A24D-831C31353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8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BBE8-9DF0-4979-B64A-99ED00EC1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30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E884-2FE5-42AE-83B4-948C5E576C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73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77D1-8CF7-460C-BBDE-A939E29FF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06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DE52-EA8B-468B-B03C-2ABEEAEAFB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0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8D77-831D-4AFA-97D1-49293C9D9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7152-5B58-4D71-80DB-37A21849DB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9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364C-E258-4944-9A21-A35D6DC57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D359-BB70-4F93-A760-01CC65C357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81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22BB-F62C-403B-A5E8-7152C5D22B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D7CE-25EC-46FA-87D6-0A30B668E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5AAE-2750-4953-B332-44EADD29B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7A6A-7940-49AE-B771-2055241F32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4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5E59-8602-476C-AEA9-94A609FE7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96B0-E6EF-4540-9B9D-CD9DED7A2F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14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9C18-F98C-461D-8060-5358FF7C8C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7225-B4AA-43CD-9971-ABEE55A4A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6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286C-2456-4B0A-B8AC-303791EBB8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DA6-4EFB-431D-A24D-831C31353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37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AECF-B20C-4B8D-AA52-6A565237F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BBE8-9DF0-4979-B64A-99ED00EC1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0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EBF9-AB83-4828-A7B6-A8F08B23C2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E884-2FE5-42AE-83B4-948C5E576C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45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21C6-9384-411F-96FD-BC0108618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77D1-8CF7-460C-BBDE-A939E29FF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60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0854-E276-4221-823A-7701E0B370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DE52-EA8B-468B-B03C-2ABEEAEAFB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1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8D77-831D-4AFA-97D1-49293C9D9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7152-5B58-4D71-80DB-37A21849DB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23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364C-E258-4944-9A21-A35D6DC57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D359-BB70-4F93-A760-01CC65C357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3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22BB-F62C-403B-A5E8-7152C5D22B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D7CE-25EC-46FA-87D6-0A30B668E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05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5AAE-2750-4953-B332-44EADD29B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7A6A-7940-49AE-B771-2055241F32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9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5E59-8602-476C-AEA9-94A609FE7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96B0-E6EF-4540-9B9D-CD9DED7A2F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19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9C18-F98C-461D-8060-5358FF7C8C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7225-B4AA-43CD-9971-ABEE55A4A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60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286C-2456-4B0A-B8AC-303791EBB8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DA6-4EFB-431D-A24D-831C31353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65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AECF-B20C-4B8D-AA52-6A565237F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BBE8-9DF0-4979-B64A-99ED00EC1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94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EBF9-AB83-4828-A7B6-A8F08B23C2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E884-2FE5-42AE-83B4-948C5E576C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7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21C6-9384-411F-96FD-BC0108618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77D1-8CF7-460C-BBDE-A939E29FF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61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0854-E276-4221-823A-7701E0B370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DE52-EA8B-468B-B03C-2ABEEAEAFB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04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368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715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706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10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81682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234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065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7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7131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726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07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07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33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26-11-12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26-11-12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5B4FA28-5C9A-4771-9452-E7E1301EF49D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2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5B4FA28-5C9A-4771-9452-E7E1301EF49D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FF3EA443-8DDE-4E2A-9528-116FB44BCC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5B4FA28-5C9A-4771-9452-E7E1301EF49D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FF3EA443-8DDE-4E2A-9528-116FB44BCC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5B4FA28-5C9A-4771-9452-E7E1301EF49D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8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F0E3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"/>
        <a:defRPr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75000"/>
        <a:buFont typeface="Wingdings" charset="0"/>
        <a:buChar char=""/>
        <a:defRPr sz="1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rgbClr val="316501"/>
        </a:buClr>
        <a:buSzPct val="75000"/>
        <a:buFont typeface="Monotype Sorts" charset="0"/>
        <a:buChar char=""/>
        <a:defRPr sz="1400" b="1">
          <a:solidFill>
            <a:srgbClr val="316501"/>
          </a:solidFill>
          <a:latin typeface="+mn-lt"/>
          <a:ea typeface="+mn-ea"/>
        </a:defRPr>
      </a:lvl3pPr>
      <a:lvl4pPr marL="1543050" indent="-171450" algn="l" rtl="0" eaLnBrk="0" fontAlgn="base" hangingPunct="0">
        <a:spcBef>
          <a:spcPct val="40000"/>
        </a:spcBef>
        <a:spcAft>
          <a:spcPct val="0"/>
        </a:spcAft>
        <a:buClr>
          <a:srgbClr val="004E47"/>
        </a:buClr>
        <a:buSzPct val="75000"/>
        <a:buFont typeface="Monotype Sorts" charset="0"/>
        <a:buChar char=""/>
        <a:defRPr sz="1200" b="1">
          <a:solidFill>
            <a:srgbClr val="004E47"/>
          </a:solidFill>
          <a:latin typeface="+mn-lt"/>
          <a:ea typeface="+mn-ea"/>
        </a:defRPr>
      </a:lvl4pPr>
      <a:lvl5pPr marL="20002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4574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146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3718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29050" indent="-171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00000"/>
        <a:buChar char="–"/>
        <a:defRPr sz="1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LHC Summary – week 47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560" y="4267200"/>
            <a:ext cx="7588040" cy="1752600"/>
          </a:xfrm>
        </p:spPr>
        <p:txBody>
          <a:bodyPr/>
          <a:lstStyle/>
          <a:p>
            <a:r>
              <a:rPr lang="en-GB" dirty="0" smtClean="0"/>
              <a:t>Coordination: Mike Lamont &amp; Bernhard </a:t>
            </a:r>
            <a:r>
              <a:rPr lang="en-GB" dirty="0" err="1" smtClean="0"/>
              <a:t>Holzer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2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KDV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" y="332074"/>
            <a:ext cx="9140391" cy="6855293"/>
          </a:xfrm>
          <a:prstGeom prst="rect">
            <a:avLst/>
          </a:prstGeo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>
                <a:spcBef>
                  <a:spcPct val="0"/>
                </a:spcBef>
              </a:pPr>
              <a:endParaRPr lang="en-US" sz="4400">
                <a:solidFill>
                  <a:srgbClr val="1F497D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white"/>
                  </a:solidFill>
                  <a:latin typeface="Helvetica"/>
                </a:rPr>
                <a:t>MKDV pulse generator installation in BA1</a:t>
              </a:r>
              <a:endParaRPr lang="en-US" sz="2400" dirty="0">
                <a:solidFill>
                  <a:prstClr val="black"/>
                </a:solidFill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47427" y="5702607"/>
            <a:ext cx="24053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HV cables to magnet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983320" y="6078177"/>
            <a:ext cx="0" cy="7349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85305" y="6166406"/>
            <a:ext cx="14377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HV switch 3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111" y="3399457"/>
            <a:ext cx="8391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PFN 3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3187" y="972716"/>
            <a:ext cx="19500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electronics racks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62052" y="4259000"/>
            <a:ext cx="14377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HV switch 2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14994" y="3390388"/>
            <a:ext cx="14377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HV switch 1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55314" y="3053082"/>
            <a:ext cx="8391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PFN 2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41759" y="2683750"/>
            <a:ext cx="8391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PFN 1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1208" y="1429916"/>
            <a:ext cx="14566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>
                <a:solidFill>
                  <a:prstClr val="black"/>
                </a:solidFill>
              </a:rPr>
              <a:t>c</a:t>
            </a:r>
            <a:r>
              <a:rPr lang="en-GB" sz="1800" dirty="0" smtClean="0">
                <a:solidFill>
                  <a:prstClr val="black"/>
                </a:solidFill>
              </a:rPr>
              <a:t>harging PS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6D359-BB70-4F93-A760-01CC65C357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500" y="6701224"/>
            <a:ext cx="168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Volker </a:t>
            </a:r>
            <a:r>
              <a:rPr lang="en-GB" sz="1600" dirty="0" err="1" smtClean="0">
                <a:solidFill>
                  <a:schemeClr val="bg1"/>
                </a:solidFill>
              </a:rPr>
              <a:t>Mertens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KD_SW.JPG"/>
          <p:cNvPicPr>
            <a:picLocks noChangeAspect="1"/>
          </p:cNvPicPr>
          <p:nvPr/>
        </p:nvPicPr>
        <p:blipFill>
          <a:blip r:embed="rId3" cstate="print"/>
          <a:srcRect b="11504"/>
          <a:stretch>
            <a:fillRect/>
          </a:stretch>
        </p:blipFill>
        <p:spPr>
          <a:xfrm>
            <a:off x="3331890" y="0"/>
            <a:ext cx="5812110" cy="6858000"/>
          </a:xfrm>
          <a:prstGeom prst="rect">
            <a:avLst/>
          </a:prstGeo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>
                <a:spcBef>
                  <a:spcPct val="0"/>
                </a:spcBef>
              </a:pPr>
              <a:endParaRPr lang="en-US" sz="4400">
                <a:solidFill>
                  <a:srgbClr val="1F497D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white"/>
                  </a:solidFill>
                  <a:latin typeface="Helvetica"/>
                </a:rPr>
                <a:t>HV switch</a:t>
              </a:r>
              <a:endParaRPr lang="en-US" sz="2400" dirty="0">
                <a:solidFill>
                  <a:prstClr val="black"/>
                </a:solidFill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6389" y="3153363"/>
            <a:ext cx="106311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Thyratron</a:t>
            </a:r>
          </a:p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housing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7763" y="5260281"/>
            <a:ext cx="22302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tank filled with  silicone dielectric fluid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9958" y="2108612"/>
            <a:ext cx="102784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charging </a:t>
            </a:r>
            <a:endParaRPr lang="en-GB" sz="16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resistor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1685" y="1413357"/>
            <a:ext cx="109517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grounding</a:t>
            </a:r>
          </a:p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circuit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3117" y="2780928"/>
            <a:ext cx="14061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Ignitron stack</a:t>
            </a:r>
          </a:p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housing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5808" y="701988"/>
            <a:ext cx="148755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cooling circuit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0768" y="591751"/>
            <a:ext cx="125687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HV sockets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1170" y="152898"/>
            <a:ext cx="113043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fluid pump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6734" y="4390340"/>
            <a:ext cx="72006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bias</a:t>
            </a:r>
          </a:p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circuit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252" y="2591509"/>
            <a:ext cx="123623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insulating 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1600" dirty="0" smtClean="0">
                <a:solidFill>
                  <a:prstClr val="black"/>
                </a:solidFill>
              </a:rPr>
              <a:t>transformer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1855" y="1107069"/>
            <a:ext cx="36004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ANODE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1855" y="3004064"/>
            <a:ext cx="36004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CATHODE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98090" y="1876926"/>
            <a:ext cx="111321" cy="25134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35488" y="2420888"/>
            <a:ext cx="432048" cy="27249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09411" y="4079156"/>
            <a:ext cx="117519" cy="3111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801853" y="1040542"/>
            <a:ext cx="613955" cy="62890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1"/>
          </p:cNvCxnSpPr>
          <p:nvPr/>
        </p:nvCxnSpPr>
        <p:spPr>
          <a:xfrm flipH="1" flipV="1">
            <a:off x="7817798" y="1685394"/>
            <a:ext cx="243887" cy="2035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7455986" y="1973426"/>
            <a:ext cx="223972" cy="1846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769501" y="2564904"/>
            <a:ext cx="433617" cy="2160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99484" y="2907524"/>
            <a:ext cx="387284" cy="3585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975684" y="2674080"/>
            <a:ext cx="0" cy="4668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94865" y="1021655"/>
            <a:ext cx="2266950" cy="4238626"/>
          </a:xfrm>
          <a:prstGeom prst="rect">
            <a:avLst/>
          </a:prstGeom>
          <a:solidFill>
            <a:srgbClr val="4F81BD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389099" y="4844454"/>
            <a:ext cx="812" cy="625376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3035" y="1604094"/>
            <a:ext cx="812" cy="3240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922676" y="1594802"/>
            <a:ext cx="812" cy="3240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61107" y="1964134"/>
            <a:ext cx="923138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Ignitron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61107" y="3044254"/>
            <a:ext cx="923138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Ignitron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61107" y="4196382"/>
            <a:ext cx="923138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Ignitron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7011" y="1964134"/>
            <a:ext cx="360040" cy="25853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THYRATRON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89099" y="884014"/>
            <a:ext cx="0" cy="710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13035" y="1604094"/>
            <a:ext cx="115294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13035" y="4844454"/>
            <a:ext cx="5760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389099" y="4844454"/>
            <a:ext cx="5760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08925" y="508030"/>
            <a:ext cx="96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PFN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841" y="5421704"/>
            <a:ext cx="11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magnet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85847" y="489645"/>
            <a:ext cx="253322" cy="1692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197642" y="714347"/>
            <a:ext cx="451249" cy="1692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40270" y="5868792"/>
            <a:ext cx="10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faster</a:t>
            </a:r>
          </a:p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rise time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299929" y="5874195"/>
            <a:ext cx="206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higher current</a:t>
            </a:r>
          </a:p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more reliable 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597011" y="4702457"/>
            <a:ext cx="78713" cy="12567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2141621" y="4702457"/>
            <a:ext cx="77873" cy="114259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6D359-BB70-4F93-A760-01CC65C357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3266" y="6552328"/>
            <a:ext cx="168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Volker </a:t>
            </a:r>
            <a:r>
              <a:rPr lang="en-GB" sz="1600" dirty="0" err="1" smtClean="0">
                <a:solidFill>
                  <a:schemeClr val="bg1"/>
                </a:solidFill>
              </a:rPr>
              <a:t>Mertens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cern.ch\dfs\Users\v\volker\Desktop\MKDV-Bilder\DSCI4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3" y="450596"/>
            <a:ext cx="2502568" cy="33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cern.ch\dfs\Users\v\volker\Desktop\MKDV-Bilder\DSCI4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5011"/>
            <a:ext cx="2084536" cy="3587007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>
                <a:spcBef>
                  <a:spcPct val="0"/>
                </a:spcBef>
              </a:pPr>
              <a:endParaRPr lang="en-US" sz="4400">
                <a:solidFill>
                  <a:srgbClr val="1F497D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white"/>
                  </a:solidFill>
                  <a:latin typeface="Helvetica"/>
                </a:rPr>
                <a:t>Switch details</a:t>
              </a:r>
              <a:endParaRPr lang="en-US" sz="2400" dirty="0">
                <a:solidFill>
                  <a:prstClr val="black"/>
                </a:solidFill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8516" y="1336213"/>
            <a:ext cx="6687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tank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2212" y="979802"/>
            <a:ext cx="18528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tubes enclosure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95073" y="1336213"/>
            <a:ext cx="393033" cy="1846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139" y="3602686"/>
            <a:ext cx="17646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frame structure</a:t>
            </a:r>
            <a:endParaRPr lang="en-GB" sz="1800" dirty="0">
              <a:solidFill>
                <a:prstClr val="black"/>
              </a:solidFill>
            </a:endParaRPr>
          </a:p>
        </p:txBody>
      </p:sp>
      <p:pic>
        <p:nvPicPr>
          <p:cNvPr id="3075" name="Picture 3" descr="\\cern.ch\dfs\Users\v\volker\Desktop\MKDV-Bilder\DSCI4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42998"/>
            <a:ext cx="4000500" cy="3000375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331241" y="6089212"/>
            <a:ext cx="11710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Thyratron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39752" y="200345"/>
            <a:ext cx="16824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Ignitron stack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9395" y="3095946"/>
            <a:ext cx="16824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single Ignitron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60" y="6519446"/>
            <a:ext cx="168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Volker </a:t>
            </a:r>
            <a:r>
              <a:rPr lang="en-GB" sz="1600" dirty="0" err="1" smtClean="0">
                <a:solidFill>
                  <a:schemeClr val="bg1"/>
                </a:solidFill>
              </a:rPr>
              <a:t>Mertens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>
                <a:spcBef>
                  <a:spcPct val="0"/>
                </a:spcBef>
              </a:pPr>
              <a:endParaRPr lang="en-US" sz="4400">
                <a:solidFill>
                  <a:srgbClr val="1F497D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white"/>
                  </a:solidFill>
                  <a:latin typeface="Helvetica"/>
                </a:rPr>
                <a:t>Overview of faults</a:t>
              </a:r>
              <a:endParaRPr lang="en-US" sz="2400" dirty="0">
                <a:solidFill>
                  <a:prstClr val="black"/>
                </a:solidFill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48545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Situation before series of faults: 3 HV switches in operation, 3 spares (1 to 6).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No major failures on system since 2010 (only basic checks and maintenance). 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&lt; Nov     </a:t>
            </a:r>
            <a:r>
              <a:rPr lang="en-US" sz="1800" dirty="0" smtClean="0">
                <a:solidFill>
                  <a:srgbClr val="FF0000"/>
                </a:solidFill>
              </a:rPr>
              <a:t>1 Nov     10 Nov    17 Nov    21 Nov    24 Nov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POS       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 3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  2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  1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  Spare storage (in BA1 and 867):</a:t>
            </a:r>
          </a:p>
        </p:txBody>
      </p:sp>
      <p:sp>
        <p:nvSpPr>
          <p:cNvPr id="6" name="Oval 5"/>
          <p:cNvSpPr/>
          <p:nvPr/>
        </p:nvSpPr>
        <p:spPr>
          <a:xfrm>
            <a:off x="3566159" y="3815599"/>
            <a:ext cx="328863" cy="33688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1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91939" y="3822831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3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74557" y="2156054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2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74557" y="3253926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>
                <a:solidFill>
                  <a:prstClr val="black"/>
                </a:solidFill>
              </a:rPr>
              <a:t>4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04084" y="3822832"/>
            <a:ext cx="328863" cy="336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white"/>
                </a:solidFill>
              </a:rPr>
              <a:t>5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74557" y="2711176"/>
            <a:ext cx="328863" cy="3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white"/>
                </a:solidFill>
              </a:rPr>
              <a:t>6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358" y="2163673"/>
            <a:ext cx="280737" cy="293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6358" y="2718796"/>
            <a:ext cx="280737" cy="293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6358" y="3259048"/>
            <a:ext cx="280737" cy="293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358" y="3755442"/>
            <a:ext cx="487760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4740" y="1447800"/>
            <a:ext cx="1508760" cy="2764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Workshop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96577" y="2163673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2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896577" y="3261545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>
                <a:solidFill>
                  <a:prstClr val="black"/>
                </a:solidFill>
              </a:rPr>
              <a:t>4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896577" y="2718795"/>
            <a:ext cx="328863" cy="3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white"/>
                </a:solidFill>
              </a:rPr>
              <a:t>6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10037" y="2156448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2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10037" y="3254320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>
                <a:solidFill>
                  <a:prstClr val="black"/>
                </a:solidFill>
              </a:rPr>
              <a:t>4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910037" y="2711570"/>
            <a:ext cx="328863" cy="3368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>
                <a:solidFill>
                  <a:prstClr val="white"/>
                </a:solidFill>
              </a:rPr>
              <a:t>5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34679" y="2163673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2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34679" y="3261545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>
                <a:solidFill>
                  <a:prstClr val="black"/>
                </a:solidFill>
              </a:rPr>
              <a:t>4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34679" y="2718795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3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768515" y="2163673"/>
            <a:ext cx="328863" cy="33688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1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768515" y="3261545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>
                <a:solidFill>
                  <a:prstClr val="black"/>
                </a:solidFill>
              </a:rPr>
              <a:t>4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768515" y="2718795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3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80671" y="3012573"/>
            <a:ext cx="1209368" cy="58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785853" y="3105846"/>
            <a:ext cx="328863" cy="336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white"/>
                </a:solidFill>
              </a:rPr>
              <a:t>5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839067" y="2178753"/>
            <a:ext cx="328863" cy="33688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1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839067" y="3276625"/>
            <a:ext cx="328863" cy="3368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white"/>
                </a:solidFill>
              </a:rPr>
              <a:t>5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9067" y="2733875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3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85854" y="3552825"/>
            <a:ext cx="1085302" cy="59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185355" y="3701723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r>
              <a:rPr lang="de-DE" sz="1800" dirty="0" smtClean="0">
                <a:solidFill>
                  <a:prstClr val="black"/>
                </a:solidFill>
              </a:rPr>
              <a:t>2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7376" y="425989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>
                <a:solidFill>
                  <a:prstClr val="black"/>
                </a:solidFill>
              </a:rPr>
              <a:t>1 Nov: “6” ignitrons “missing”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prstClr val="black"/>
                </a:solidFill>
              </a:rPr>
              <a:t>erosion of high current contact, failed after 8 years of operation, repair time about 1 month – awaiting parts; replaced with “5” (in spare since &gt; 2 </a:t>
            </a:r>
            <a:r>
              <a:rPr lang="en-US" sz="1600">
                <a:solidFill>
                  <a:prstClr val="black"/>
                </a:solidFill>
              </a:rPr>
              <a:t>years</a:t>
            </a:r>
            <a:r>
              <a:rPr lang="en-US" sz="1600" smtClean="0">
                <a:solidFill>
                  <a:prstClr val="black"/>
                </a:solidFill>
              </a:rPr>
              <a:t>).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-7795" y="47492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10 </a:t>
            </a:r>
            <a:r>
              <a:rPr lang="en-US" sz="1600" dirty="0">
                <a:solidFill>
                  <a:prstClr val="black"/>
                </a:solidFill>
              </a:rPr>
              <a:t>Nov: “5” ignitrons “missing”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 contact lost on ign. trigger, failed after 10 days, repair within 1 - 2 weeks possible (including proper, i.e. slow, conditioning); replaced with “3” (spare since &gt; 2 years</a:t>
            </a: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).</a:t>
            </a:r>
            <a:endParaRPr lang="en-US" sz="16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7795" y="52639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17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Nov: “2” thyratron “erratic”  thyratron failure, after &gt; 4 years, repaired with parts from failed switches – by 24 Nov yet untested; replaced by “1” which was known as a weaker spare (old tube</a:t>
            </a: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).</a:t>
            </a:r>
            <a:endParaRPr lang="en-US" sz="16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7795" y="57807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21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Nov: “4” ignitrons “missing”  ignitron failure, after &gt; 4 years; repaired with all new tubes within 1 day, being conditioning in lab (serves as next spare, readily tested as from end of this weekend</a:t>
            </a: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).</a:t>
            </a:r>
            <a:endParaRPr lang="en-US" sz="16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7795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24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Nov: “1” thyratron “erratic”  thyratron failure, </a:t>
            </a: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weak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spare failed after 7 days, to be shipped to lab for repair (waiting for imminent delivery of 1 new thyratron); replaced by untested “2</a:t>
            </a: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”.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26-11-12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status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6D359-BB70-4F93-A760-01CC65C357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8171"/>
            <a:ext cx="168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Volker </a:t>
            </a:r>
            <a:r>
              <a:rPr lang="en-GB" sz="1600" dirty="0" err="1" smtClean="0">
                <a:solidFill>
                  <a:schemeClr val="bg1"/>
                </a:solidFill>
              </a:rPr>
              <a:t>Mertens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88 -0.00718 0.04427 -0.00996 0.06667 -0.01343 C 0.07709 -0.01667 0.08698 -0.01921 0.09757 -0.02107 C 0.11615 -0.02847 0.13664 -0.03264 0.15591 -0.03449 C 0.17917 -0.03958 0.20313 -0.03982 0.22674 -0.04121 C 0.24532 -0.0456 0.26459 -0.04653 0.28334 -0.04792 C 0.29549 -0.05023 0.30764 -0.05301 0.31997 -0.0544 C 0.33004 -0.05949 0.33924 -0.05926 0.35 -0.05996 C 0.35868 -0.06158 0.36702 -0.06343 0.37587 -0.06458 C 0.39063 -0.06875 0.40452 -0.07662 0.4191 -0.08125 C 0.4283 -0.08403 0.4382 -0.08426 0.44757 -0.08565 C 0.46962 -0.08912 0.49202 -0.08958 0.51424 -0.09121 C 0.52466 -0.09491 0.53681 -0.09329 0.54757 -0.09445 C 0.55903 -0.0956 0.56962 -0.10046 0.58091 -0.10232 C 0.5948 -0.10718 0.60886 -0.11134 0.62257 -0.11667 C 0.62986 -0.11945 0.63664 -0.12454 0.6441 -0.12662 C 0.65226 -0.13472 0.66355 -0.13796 0.67327 -0.14121 C 0.67622 -0.14213 0.67848 -0.1456 0.6816 -0.1456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92593E-6 C -0.00103 -0.00439 -0.00121 -0.00809 -0.00329 -0.01203 C -0.00451 -0.02383 -0.00781 -0.03749 -0.01249 -0.04768 C -0.01562 -0.07268 -0.02864 -0.09096 -0.03906 -0.1111 C -0.04201 -0.11666 -0.04392 -0.12152 -0.04739 -0.12661 C -0.04947 -0.13448 -0.05485 -0.13657 -0.05989 -0.13981 C -0.06458 -0.14282 -0.06822 -0.14698 -0.07326 -0.14883 C -0.08176 -0.15624 -0.09322 -0.16272 -0.10329 -0.16434 C -0.10989 -0.16735 -0.10659 -0.16643 -0.11319 -0.16758 C -0.12586 -0.17592 -0.15399 -0.17754 -0.16822 -0.1787 C -0.17794 -0.18101 -0.18732 -0.18147 -0.19739 -0.18217 C -0.23037 -0.18147 -0.25277 -0.18309 -0.28159 -0.17221 C -0.28471 -0.1692 -0.28836 -0.16805 -0.29166 -0.1655 C -0.29218 -0.16434 -0.29253 -0.16295 -0.29322 -0.16203 C -0.29392 -0.16087 -0.29583 -0.15879 -0.29583 -0.15879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562 0.00046 0.21371 0.00162 0.32569 0.0037 C 0.34392 0.00648 0.36233 0.00833 0.38055 0.01111 C 0.38733 0.01342 0.39444 0.01412 0.40139 0.01574 C 0.41007 0.01782 0.41823 0.02106 0.42708 0.02222 C 0.44653 0.02801 0.46632 0.03148 0.48611 0.03518 C 0.49496 0.03912 0.50417 0.04398 0.51319 0.04629 C 0.51823 0.05046 0.52344 0.05301 0.52847 0.0574 C 0.52951 0.05833 0.53472 0.05879 0.53472 0.06203 " pathEditMode="relative" ptsTypes="ffffffff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3704E-6 C 0.00017 -0.00647 0.0007 -0.01296 0.0007 -0.01944 C 0.0007 -0.02684 0.00035 -0.03425 2.77778E-7 -0.04166 C -0.00052 -0.05115 -0.00816 -0.06596 -0.01111 -0.07499 C -0.01371 -0.08309 -0.01667 -0.09212 -0.02292 -0.09629 C -0.03003 -0.11064 -0.04965 -0.13009 -0.0625 -0.13425 C -0.06337 -0.13518 -0.06423 -0.13634 -0.06528 -0.13703 C -0.06701 -0.13796 -0.07083 -0.13888 -0.07083 -0.13888 C -0.07483 -0.14235 -0.0816 -0.14328 -0.08611 -0.14444 C -0.09219 -0.14606 -0.09809 -0.14837 -0.10417 -0.14999 C -0.10885 -0.153 -0.11337 -0.15647 -0.11805 -0.15925 C -0.11944 -0.15995 -0.12101 -0.15995 -0.12222 -0.1611 C -0.125 -0.16365 -0.12448 -0.16342 -0.12847 -0.16481 C -0.12934 -0.16504 -0.13125 -0.16573 -0.13125 -0.16573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0.00671 0.01198 0.0162 0.01857 0.01944 C 0.03246 0.03703 0.04861 0.05115 0.06302 0.06782 C 0.06666 0.07199 0.07083 0.0743 0.0743 0.07847 C 0.10868 0.11898 0.14583 0.15648 0.18715 0.18403 C 0.19687 0.19051 0.21041 0.19398 0.221 0.19791 C 0.22361 0.19884 0.22587 0.20115 0.2283 0.20231 C 0.23854 0.20717 0.25121 0.21018 0.26215 0.2118 C 0.27378 0.21852 0.28819 0.22083 0.30087 0.22268 C 0.32378 0.22615 0.34635 0.22893 0.36944 0.23009 C 0.38611 0.23217 0.37291 0.23055 0.39843 0.23333 C 0.40191 0.23379 0.40885 0.23449 0.40885 0.23449 C 0.42205 0.23356 0.43455 0.23032 0.44757 0.22916 C 0.45781 0.22546 0.45191 0.22708 0.46545 0.22592 C 0.47361 0.22384 0.46857 0.22477 0.48073 0.22477 " pathEditMode="relative" ptsTypes="ffffffffffffff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85185E-6 C 0.00503 -0.00185 0.01128 -0.00301 0.01614 -0.00556 C 0.021 -0.00787 0.02586 -0.01134 0.03072 -0.01296 C 0.03628 -0.01782 0.04288 -0.02153 0.0493 -0.02384 C 0.05225 -0.02755 0.05902 -0.03241 0.06301 -0.03333 C 0.06544 -0.03704 0.06874 -0.03912 0.07187 -0.0419 C 0.07447 -0.04421 0.07586 -0.04792 0.07899 -0.04954 C 0.08315 -0.05741 0.08906 -0.06273 0.09513 -0.06782 C 0.0986 -0.07431 0.10451 -0.07917 0.10885 -0.08495 C 0.11093 -0.08773 0.11267 -0.09444 0.11371 -0.09792 C 0.11683 -0.10764 0.11353 -0.09699 0.1177 -0.10648 C 0.11892 -0.10926 0.121 -0.11505 0.121 -0.11505 C 0.12169 -0.11921 0.12222 -0.12292 0.12343 -0.12685 C 0.12499 -0.14745 0.12534 -0.15602 0.1243 -0.18079 C 0.12413 -0.18588 0.11944 -0.19468 0.11944 -0.19468 C 0.11718 -0.20602 0.10781 -0.21366 0.09999 -0.21736 C 0.09548 -0.22338 0.08385 -0.23079 0.07742 -0.23333 C 0.07239 -0.24074 0.06249 -0.24421 0.05572 -0.24745 C 0.02169 -0.2456 0.0401 -0.25347 0.03142 -0.2419 " pathEditMode="relative" ptsTypes="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938 0.00116 0.11875 0.00556 0.17813 0.00648 C 0.19966 0.01088 0.22153 0.00996 0.24341 0.01088 C 0.25278 0.01273 0.26233 0.01297 0.2717 0.01412 C 0.2849 0.01343 0.29653 0.01181 0.30955 0.01088 C 0.31563 0.00903 0.32205 0.00857 0.32813 0.00648 C 0.33611 0.00347 0.34358 -0.00092 0.35157 -0.00324 C 0.35469 -0.00578 0.35782 -0.0074 0.36129 -0.00856 C 0.36424 -0.0118 0.36806 -0.01458 0.3717 -0.01597 C 0.37518 -0.02106 0.37986 -0.02453 0.38455 -0.02685 C 0.38716 -0.03032 0.39028 -0.03287 0.39271 -0.03657 C 0.39427 -0.04375 0.39219 -0.03634 0.39514 -0.0419 C 0.39705 -0.04537 0.39757 -0.04977 0.39827 -0.0537 C 0.39792 -0.06643 0.39983 -0.08819 0.39341 -0.1 C 0.39132 -0.10926 0.3882 -0.11597 0.38386 -0.12361 C 0.38264 -0.12569 0.38212 -0.1287 0.38056 -0.13009 C 0.37552 -0.13472 0.36945 -0.13588 0.36372 -0.13865 C 0.36198 -0.14074 0.36077 -0.14328 0.35886 -0.14514 C 0.35747 -0.14653 0.354 -0.14537 0.354 -0.14838 " pathEditMode="relative" ptsTypes="ffffffffffffffffffA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03 0.00393 -0.06754 0.00787 -0.10174 0.00972 C -0.1125 0.01227 -0.12309 0.01343 -0.13386 0.01597 C -0.14775 0.02268 -0.16285 0.02523 -0.17743 0.02685 C -0.18368 0.0287 -0.18941 0.0294 -0.19601 0.03009 C -0.20226 0.03194 -0.20816 0.03333 -0.21459 0.03426 C -0.23299 0.04097 -0.25868 0.03981 -0.2783 0.0419 C -0.2875 0.04537 -0.29861 0.04514 -0.30816 0.04606 C -0.31719 0.04861 -0.31927 0.04907 -0.325 0.04074 C -0.32691 0.03403 -0.3257 0.02407 -0.33073 0.02153 " pathEditMode="relative" ptsTypes="fffffffffA">
                                      <p:cBhvr>
                                        <p:cTn id="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139 0.00712 -0.01227 0.00816 -0.01504 C 0.01337 -0.02963 0.01302 -0.03958 0.02657 -0.04282 C 0.03177 -0.04537 0.03733 -0.04537 0.04271 -0.04606 C 0.04809 -0.04745 0.05348 -0.04815 0.05886 -0.0493 C 0.06181 -0.05069 0.06476 -0.05162 0.06771 -0.05254 C 0.07223 -0.05532 0.0757 -0.05741 0.07986 -0.06111 C 0.08143 -0.0625 0.08316 -0.06412 0.08473 -0.06551 C 0.08559 -0.0662 0.08716 -0.06759 0.08716 -0.06759 C 0.08976 -0.0794 0.10504 -0.07523 0.11216 -0.07523 " pathEditMode="relative" ptsTypes="fffffffffA">
                                      <p:cBhvr>
                                        <p:cTn id="10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9 0.00185 -0.01181 0.00278 -0.01771 0.00417 C -0.02153 0.00602 -0.01997 0.00556 -0.0257 0.00648 C -0.03004 0.00718 -0.03872 0.00857 -0.03872 0.00857 C -0.0625 0.00787 -0.06945 0.00741 -0.08785 0.00324 C -0.09427 0.00023 -0.10139 -0.00023 -0.10799 -0.00231 C -0.11736 -0.00555 -0.12726 -0.0081 -0.13698 -0.00972 C -0.15226 -0.01504 -0.17014 -0.0199 -0.18229 -0.03449 C -0.18368 -0.03819 -0.1842 -0.04143 -0.18629 -0.04421 C -0.1882 -0.05532 -0.19115 -0.0662 -0.19271 -0.07754 C -0.1941 -0.08703 -0.19479 -0.09977 -0.19913 -0.10764 C -0.2 -0.11435 -0.20174 -0.12199 -0.204 -0.12801 C -0.20504 -0.13078 -0.20695 -0.13287 -0.20799 -0.13565 C -0.21163 -0.1449 -0.21493 -0.1544 -0.21858 -0.16342 C -0.22153 -0.1706 -0.22552 -0.17615 -0.229 -0.18287 C -0.23004 -0.18495 -0.23038 -0.1875 -0.23143 -0.18935 C -0.2342 -0.19421 -0.23924 -0.20023 -0.24358 -0.20231 C -0.24584 -0.20509 -0.25104 -0.21065 -0.254 -0.2118 C -0.25538 -0.21365 -0.25938 -0.21736 -0.26129 -0.21828 " pathEditMode="relative" ptsTypes="ffffffffffffffffffA">
                                      <p:cBhvr>
                                        <p:cTn id="1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5" grpId="0" animBg="1"/>
      <p:bldP spid="51" grpId="0" animBg="1"/>
      <p:bldP spid="52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8" grpId="1" animBg="1"/>
      <p:bldP spid="61" grpId="0" animBg="1"/>
      <p:bldP spid="61" grpId="1" animBg="1"/>
      <p:bldP spid="62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18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19" grpId="0" animBg="1"/>
      <p:bldP spid="72" grpId="0" animBg="1"/>
      <p:bldP spid="72" grpId="1" animBg="1"/>
      <p:bldP spid="22" grpId="0"/>
      <p:bldP spid="73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noise over the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voltage noise solved.</a:t>
            </a:r>
          </a:p>
          <a:p>
            <a:r>
              <a:rPr lang="en-US" dirty="0"/>
              <a:t>The noise spikes in Cavities 7B1, 3B1 and 1B2 were traced to acquisition errors on the cavity voltage and generator current signals in the </a:t>
            </a:r>
            <a:r>
              <a:rPr lang="en-US" dirty="0" err="1"/>
              <a:t>s</a:t>
            </a:r>
            <a:r>
              <a:rPr lang="en-US" dirty="0" err="1" smtClean="0"/>
              <a:t>etpoint</a:t>
            </a:r>
            <a:r>
              <a:rPr lang="en-US" dirty="0" smtClean="0"/>
              <a:t> </a:t>
            </a:r>
            <a:r>
              <a:rPr lang="en-US" dirty="0"/>
              <a:t>module of the Low Level cavity controller.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cause was the 20 MHz sampling clock alignment which was out of tolerance, probably a side-effect of the new firmware introduce earlier in November. The clock delay (PDC20) was recalibrated for these 3 cavities and they are now stable.</a:t>
            </a:r>
          </a:p>
          <a:p>
            <a:r>
              <a:rPr lang="en-US" dirty="0"/>
              <a:t>A similar check should be made on all cavities when is available next week.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20" y="6093370"/>
            <a:ext cx="525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Butterworth, Ph. </a:t>
            </a:r>
            <a:r>
              <a:rPr lang="en-US" dirty="0" err="1" smtClean="0"/>
              <a:t>Baudrenghien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5620" y="764630"/>
            <a:ext cx="489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Increased abort gap population beam 1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Miscellaneous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Wire Scanner Situation:</a:t>
            </a:r>
          </a:p>
          <a:p>
            <a:pPr lvl="1"/>
            <a:r>
              <a:rPr lang="en-GB" dirty="0" smtClean="0"/>
              <a:t>LHC.BWS.5R4.B1V1</a:t>
            </a:r>
            <a:endParaRPr lang="en-GB" dirty="0"/>
          </a:p>
          <a:p>
            <a:pPr lvl="1"/>
            <a:r>
              <a:rPr lang="en-GB" dirty="0" smtClean="0"/>
              <a:t>LHC.BWS.5L4.B2H2</a:t>
            </a:r>
            <a:r>
              <a:rPr lang="en-GB" dirty="0"/>
              <a:t>  </a:t>
            </a:r>
            <a:r>
              <a:rPr lang="en-GB" dirty="0" smtClean="0"/>
              <a:t>(~8000 scans – use with caution)</a:t>
            </a:r>
            <a:endParaRPr lang="en-GB" dirty="0"/>
          </a:p>
          <a:p>
            <a:pPr lvl="1"/>
            <a:r>
              <a:rPr lang="en-GB" dirty="0" smtClean="0"/>
              <a:t>No </a:t>
            </a:r>
            <a:r>
              <a:rPr lang="en-GB" dirty="0"/>
              <a:t>Scanner for B1H available</a:t>
            </a:r>
          </a:p>
          <a:p>
            <a:pPr lvl="1"/>
            <a:r>
              <a:rPr lang="en-GB" dirty="0" smtClean="0"/>
              <a:t>LHC.BWS.5L4.B2V1</a:t>
            </a:r>
          </a:p>
          <a:p>
            <a:r>
              <a:rPr lang="en-GB" dirty="0"/>
              <a:t>Switching position of first 6 bunches </a:t>
            </a:r>
            <a:r>
              <a:rPr lang="en-GB" dirty="0" smtClean="0"/>
              <a:t>B1/B2 – done</a:t>
            </a:r>
          </a:p>
          <a:p>
            <a:pPr lvl="1"/>
            <a:r>
              <a:rPr lang="en-GB" dirty="0" smtClean="0"/>
              <a:t>With apologies to Ralph </a:t>
            </a:r>
            <a:r>
              <a:rPr lang="en-GB" dirty="0" err="1" smtClean="0"/>
              <a:t>Steinhagen</a:t>
            </a:r>
            <a:endParaRPr lang="en-GB" dirty="0"/>
          </a:p>
          <a:p>
            <a:r>
              <a:rPr lang="en-GB" dirty="0" smtClean="0"/>
              <a:t>BPMSA.A4L6.B1 – investigations – Eva </a:t>
            </a:r>
            <a:r>
              <a:rPr lang="en-GB" dirty="0" err="1" smtClean="0"/>
              <a:t>Calvo</a:t>
            </a:r>
            <a:endParaRPr lang="en-GB" dirty="0" smtClean="0"/>
          </a:p>
          <a:p>
            <a:pPr lvl="1"/>
            <a:r>
              <a:rPr lang="en-GB" dirty="0"/>
              <a:t>A small reflection was found where the CMC50 cables arrive to the rack, where the attenuators are mounted. The levels should still be further analysed.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>
                <a:solidFill>
                  <a:srgbClr val="00007D"/>
                </a:solidFill>
              </a:rPr>
              <a:pPr/>
              <a:t>16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26-11-12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VdM</a:t>
            </a:r>
            <a:r>
              <a:rPr lang="en-GB" dirty="0" smtClean="0"/>
              <a:t> set-up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>
                <a:solidFill>
                  <a:srgbClr val="00007D"/>
                </a:solidFill>
              </a:rPr>
              <a:pPr/>
              <a:t>17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26-11-12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395420" y="764630"/>
            <a:ext cx="8229600" cy="554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Overnight Wednesday to Thursday</a:t>
            </a:r>
          </a:p>
          <a:p>
            <a:pPr lvl="1"/>
            <a:r>
              <a:rPr lang="pt-BR" dirty="0" smtClean="0"/>
              <a:t>Unfolded smoothly</a:t>
            </a:r>
          </a:p>
          <a:p>
            <a:pPr lvl="1"/>
            <a:r>
              <a:rPr lang="en-GB" dirty="0" err="1"/>
              <a:t>Jorg</a:t>
            </a:r>
            <a:r>
              <a:rPr lang="en-GB" dirty="0"/>
              <a:t>, </a:t>
            </a:r>
            <a:r>
              <a:rPr lang="en-GB" dirty="0" err="1"/>
              <a:t>Laurette</a:t>
            </a:r>
            <a:r>
              <a:rPr lang="en-GB" dirty="0"/>
              <a:t>, </a:t>
            </a:r>
            <a:r>
              <a:rPr lang="en-GB" dirty="0" smtClean="0"/>
              <a:t>Guy for OP with </a:t>
            </a:r>
            <a:r>
              <a:rPr lang="pt-BR" dirty="0"/>
              <a:t>Belen Salvachua, Gianluca Valentino, Stefano </a:t>
            </a:r>
            <a:r>
              <a:rPr lang="pt-BR" dirty="0" smtClean="0"/>
              <a:t>Redaelli for the collimation team</a:t>
            </a:r>
          </a:p>
          <a:p>
            <a:r>
              <a:rPr lang="pt-BR" dirty="0" smtClean="0"/>
              <a:t>Setup and validation of TCTs (and TCPs) – top of the ramp unsqueezed</a:t>
            </a:r>
          </a:p>
          <a:p>
            <a:pPr lvl="1"/>
            <a:r>
              <a:rPr lang="en-GB" dirty="0"/>
              <a:t>All TCTs aligned in 1 </a:t>
            </a:r>
            <a:r>
              <a:rPr lang="en-GB" dirty="0" err="1"/>
              <a:t>hr</a:t>
            </a:r>
            <a:r>
              <a:rPr lang="en-GB" dirty="0"/>
              <a:t> 10 minutes, set at 26 </a:t>
            </a:r>
            <a:r>
              <a:rPr lang="en-GB" dirty="0" err="1"/>
              <a:t>sigmas</a:t>
            </a:r>
            <a:r>
              <a:rPr lang="en-GB" dirty="0"/>
              <a:t> around new </a:t>
            </a:r>
            <a:r>
              <a:rPr lang="en-GB" dirty="0" err="1"/>
              <a:t>centers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IR7 TCPs set at 5.3 </a:t>
            </a:r>
            <a:r>
              <a:rPr lang="en-GB" dirty="0" err="1"/>
              <a:t>sigmas</a:t>
            </a:r>
            <a:r>
              <a:rPr lang="en-GB" dirty="0"/>
              <a:t>, position limits set at 0.3 mm around the jaw positions of TCTs. TCP position limits loaded from beam process.</a:t>
            </a:r>
          </a:p>
          <a:p>
            <a:pPr lvl="1"/>
            <a:r>
              <a:rPr lang="en-GB" dirty="0"/>
              <a:t>Loss maps performed (tune resonance crossing, B1 &amp; B2, H &amp; V) + negative off-momentum loss map (+500 Hz</a:t>
            </a:r>
            <a:r>
              <a:rPr lang="en-GB" dirty="0" smtClean="0"/>
              <a:t>).</a:t>
            </a:r>
          </a:p>
          <a:p>
            <a:r>
              <a:rPr lang="pt-BR" dirty="0" smtClean="0"/>
              <a:t>Plus validation run and async dump</a:t>
            </a:r>
          </a:p>
          <a:p>
            <a:r>
              <a:rPr lang="pt-BR" dirty="0" smtClean="0"/>
              <a:t>Frustrating loss of first attempt at VdM run...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7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367" y="347869"/>
            <a:ext cx="3746915" cy="361950"/>
          </a:xfrm>
          <a:ln w="28575" cmpd="sng"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Overview of scan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ATLAS &amp; CMS: very similar program, 6-7 x/y scan pairs each</a:t>
            </a:r>
          </a:p>
          <a:p>
            <a:pPr lvl="1"/>
            <a:r>
              <a:rPr lang="en-US">
                <a:solidFill>
                  <a:srgbClr val="000090"/>
                </a:solidFill>
                <a:latin typeface="Symbol" charset="2"/>
                <a:ea typeface="ＭＳ Ｐゴシック" charset="-128"/>
                <a:cs typeface="Symbol" charset="2"/>
              </a:rPr>
              <a:t>b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* = 11m to maximize luminous size (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 vertex resolution) </a:t>
            </a:r>
          </a:p>
          <a:p>
            <a:pPr lvl="1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centered scans (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 baseline </a:t>
            </a:r>
            <a:r>
              <a:rPr lang="en-US" i="1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vdM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 technique, assumes factorization)</a:t>
            </a:r>
          </a:p>
          <a:p>
            <a:pPr lvl="2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at least 2 in short succession  reproducibility</a:t>
            </a:r>
          </a:p>
          <a:p>
            <a:pPr lvl="1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off-axis scans 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 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constrain non-factorization effects</a:t>
            </a:r>
          </a:p>
          <a:p>
            <a:pPr lvl="2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x scan with beams offset (= partially separated) in y  &amp; vice-versa</a:t>
            </a:r>
          </a:p>
          <a:p>
            <a:pPr lvl="2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2 values of the offset, (3-4 </a:t>
            </a:r>
            <a:r>
              <a:rPr lang="en-US">
                <a:solidFill>
                  <a:srgbClr val="000090"/>
                </a:solidFill>
                <a:latin typeface="Symbol" charset="2"/>
                <a:ea typeface="ＭＳ Ｐゴシック" charset="-128"/>
                <a:cs typeface="Symbol" charset="2"/>
              </a:rPr>
              <a:t>s</a:t>
            </a:r>
            <a:r>
              <a:rPr lang="en-US" baseline="-2500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b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&amp; 1.5 -2 </a:t>
            </a:r>
            <a:r>
              <a:rPr lang="en-US">
                <a:solidFill>
                  <a:srgbClr val="000090"/>
                </a:solidFill>
                <a:latin typeface="Symbol" charset="2"/>
                <a:ea typeface="ＭＳ Ｐゴシック" charset="-128"/>
                <a:cs typeface="Symbol" charset="2"/>
              </a:rPr>
              <a:t>s</a:t>
            </a:r>
            <a:r>
              <a:rPr lang="en-US" baseline="-2500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b)  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 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probe ≠ regions of the tails</a:t>
            </a:r>
          </a:p>
          <a:p>
            <a:pPr lvl="1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interleave centered &amp; off-axis scans 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 reproducibility</a:t>
            </a:r>
          </a:p>
          <a:p>
            <a:pPr lvl="1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extra ATLAS scan pair right after last CMS scan  </a:t>
            </a:r>
            <a:r>
              <a:rPr lang="en-US">
                <a:solidFill>
                  <a:srgbClr val="000090"/>
                </a:solidFill>
                <a:latin typeface="Symbol" charset="2"/>
                <a:ea typeface="ＭＳ Ｐゴシック" charset="-128"/>
                <a:cs typeface="Symbol" charset="2"/>
                <a:sym typeface="Wingdings"/>
              </a:rPr>
              <a:t>b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* comparison</a:t>
            </a:r>
            <a:endParaRPr lang="en-US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no distance-scale calibration (done in July)</a:t>
            </a:r>
          </a:p>
          <a:p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ALICE</a:t>
            </a:r>
          </a:p>
          <a:p>
            <a:pPr lvl="1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centered scans only (baseline </a:t>
            </a:r>
            <a:r>
              <a:rPr lang="en-US" i="1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vdM</a:t>
            </a:r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 technique) + background measurement at large beam separation</a:t>
            </a:r>
          </a:p>
          <a:p>
            <a:pPr lvl="2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multiple pairs  reproducibility</a:t>
            </a:r>
          </a:p>
          <a:p>
            <a:pPr lvl="1"/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x &amp; y distance-scale calibration</a:t>
            </a:r>
          </a:p>
          <a:p>
            <a:r>
              <a:rPr lang="en-US">
                <a:solidFill>
                  <a:srgbClr val="000090"/>
                </a:solidFill>
                <a:ea typeface="ＭＳ Ｐゴシック" charset="-128"/>
                <a:cs typeface="ＭＳ Ｐゴシック" charset="-128"/>
                <a:sym typeface="Wingdings"/>
              </a:rPr>
              <a:t>LHCb: no scan, but SMOG on (thanks!)</a:t>
            </a:r>
          </a:p>
          <a:p>
            <a:pPr lvl="1"/>
            <a:endParaRPr lang="en-US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  <a:p>
            <a:endParaRPr lang="en-US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740" y="154608"/>
            <a:ext cx="10933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>
                <a:solidFill>
                  <a:srgbClr val="000000"/>
                </a:solidFill>
                <a:latin typeface="Times New Roman" charset="0"/>
              </a:rPr>
              <a:t>W. Kozanecki</a:t>
            </a:r>
          </a:p>
          <a:p>
            <a:pPr>
              <a:spcBef>
                <a:spcPct val="0"/>
              </a:spcBef>
            </a:pPr>
            <a:r>
              <a:rPr lang="en-US" sz="1200" i="1">
                <a:solidFill>
                  <a:srgbClr val="000000"/>
                </a:solidFill>
                <a:latin typeface="Times New Roman" charset="0"/>
              </a:rPr>
              <a:t>25 Nov12</a:t>
            </a:r>
          </a:p>
        </p:txBody>
      </p:sp>
    </p:spTree>
    <p:extLst>
      <p:ext uri="{BB962C8B-B14F-4D97-AF65-F5344CB8AC3E}">
        <p14:creationId xmlns:p14="http://schemas.microsoft.com/office/powerpoint/2010/main" val="33365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625" y="314739"/>
            <a:ext cx="7772400" cy="361950"/>
          </a:xfrm>
        </p:spPr>
        <p:txBody>
          <a:bodyPr/>
          <a:lstStyle/>
          <a:p>
            <a:r>
              <a:rPr lang="en-US" i="1"/>
              <a:t>vdM</a:t>
            </a:r>
            <a:r>
              <a:rPr lang="en-US"/>
              <a:t> scans: </a:t>
            </a:r>
            <a:r>
              <a:rPr lang="en-US">
                <a:solidFill>
                  <a:srgbClr val="0000FF"/>
                </a:solidFill>
              </a:rPr>
              <a:t>highlights</a:t>
            </a:r>
            <a:r>
              <a:rPr lang="en-US"/>
              <a:t> &amp; </a:t>
            </a:r>
            <a:r>
              <a:rPr lang="en-US">
                <a:solidFill>
                  <a:srgbClr val="FF00FF"/>
                </a:solidFill>
              </a:rPr>
              <a:t>problems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8173" y="938696"/>
            <a:ext cx="4450522" cy="5446643"/>
          </a:xfrm>
        </p:spPr>
        <p:txBody>
          <a:bodyPr/>
          <a:lstStyle/>
          <a:p>
            <a:r>
              <a:rPr lang="en-US" sz="1800"/>
              <a:t>Highlights</a:t>
            </a:r>
          </a:p>
          <a:p>
            <a:pPr lvl="1"/>
            <a:r>
              <a:rPr lang="en-US" sz="1600">
                <a:solidFill>
                  <a:srgbClr val="0000FF"/>
                </a:solidFill>
              </a:rPr>
              <a:t>preparation of single-gaussian beams by 3-d beam shaving in injectors: </a:t>
            </a:r>
            <a:r>
              <a:rPr lang="en-US" sz="1600" i="1">
                <a:solidFill>
                  <a:srgbClr val="0000FF"/>
                </a:solidFill>
              </a:rPr>
              <a:t>beautiful</a:t>
            </a:r>
            <a:r>
              <a:rPr lang="en-US" sz="1600">
                <a:solidFill>
                  <a:srgbClr val="0000FF"/>
                </a:solidFill>
              </a:rPr>
              <a:t> WS profiles, ghosts &amp; satellites very small. Thanks, Hannes &amp; colleagues!</a:t>
            </a:r>
          </a:p>
          <a:p>
            <a:pPr lvl="1"/>
            <a:r>
              <a:rPr lang="en-US" sz="1600">
                <a:solidFill>
                  <a:srgbClr val="0000FF"/>
                </a:solidFill>
                <a:latin typeface="Lucida Calligraphy"/>
                <a:cs typeface="Lucida Calligraphy"/>
              </a:rPr>
              <a:t>L</a:t>
            </a:r>
            <a:r>
              <a:rPr lang="en-US" sz="1600">
                <a:solidFill>
                  <a:srgbClr val="0000FF"/>
                </a:solidFill>
              </a:rPr>
              <a:t>-scan curves nicely gaussian, much more so than in July scans </a:t>
            </a:r>
          </a:p>
          <a:p>
            <a:pPr lvl="2"/>
            <a:r>
              <a:rPr lang="en-US" sz="1200">
                <a:solidFill>
                  <a:srgbClr val="0000FF"/>
                </a:solidFill>
              </a:rPr>
              <a:t>injected beam quality</a:t>
            </a:r>
          </a:p>
          <a:p>
            <a:pPr lvl="2"/>
            <a:r>
              <a:rPr lang="en-US" sz="1200">
                <a:solidFill>
                  <a:srgbClr val="0000FF"/>
                </a:solidFill>
              </a:rPr>
              <a:t>also bec. lower LHC octupoles ?</a:t>
            </a:r>
          </a:p>
          <a:p>
            <a:pPr lvl="1"/>
            <a:r>
              <a:rPr lang="en-US" sz="1600" i="1">
                <a:solidFill>
                  <a:srgbClr val="0000FF"/>
                </a:solidFill>
              </a:rPr>
              <a:t>vdM</a:t>
            </a:r>
            <a:r>
              <a:rPr lang="en-US" sz="1600">
                <a:solidFill>
                  <a:srgbClr val="0000FF"/>
                </a:solidFill>
              </a:rPr>
              <a:t>-scan  widths </a:t>
            </a:r>
            <a:r>
              <a:rPr lang="en-US" sz="1600">
                <a:solidFill>
                  <a:srgbClr val="0000FF"/>
                </a:solidFill>
                <a:latin typeface="Symbol" charset="2"/>
                <a:cs typeface="Symbol" charset="2"/>
              </a:rPr>
              <a:t>S </a:t>
            </a:r>
            <a:r>
              <a:rPr lang="en-US" sz="1600" baseline="-25000">
                <a:solidFill>
                  <a:srgbClr val="0000FF"/>
                </a:solidFill>
              </a:rPr>
              <a:t>x,y </a:t>
            </a:r>
            <a:r>
              <a:rPr lang="en-US" sz="1600">
                <a:solidFill>
                  <a:srgbClr val="0000FF"/>
                </a:solidFill>
              </a:rPr>
              <a:t>barely sensitive to out-of-plane separation </a:t>
            </a:r>
            <a:r>
              <a:rPr lang="en-US" sz="1600">
                <a:solidFill>
                  <a:srgbClr val="0000FF"/>
                </a:solidFill>
                <a:sym typeface="Wingdings"/>
              </a:rPr>
              <a:t> non-factorization effects significantly better. A big THANKS from ATLAS &amp; CMS!</a:t>
            </a:r>
          </a:p>
          <a:p>
            <a:r>
              <a:rPr lang="en-US" sz="1800">
                <a:sym typeface="Wingdings"/>
              </a:rPr>
              <a:t>Problems</a:t>
            </a:r>
          </a:p>
          <a:p>
            <a:pPr lvl="1"/>
            <a:r>
              <a:rPr lang="en-US" sz="1600">
                <a:solidFill>
                  <a:srgbClr val="FF00FF"/>
                </a:solidFill>
                <a:sym typeface="Wingdings"/>
              </a:rPr>
              <a:t>DIP &amp; FBCT problems (some scans had to be repeated)</a:t>
            </a:r>
          </a:p>
          <a:p>
            <a:pPr lvl="1"/>
            <a:r>
              <a:rPr lang="en-US" sz="1600">
                <a:solidFill>
                  <a:srgbClr val="FF00FF"/>
                </a:solidFill>
                <a:sym typeface="Wingdings"/>
              </a:rPr>
              <a:t>WS in LHC dumped ATLAS fill in spite of B1 intensity below threshold</a:t>
            </a:r>
          </a:p>
          <a:p>
            <a:pPr lvl="1"/>
            <a:endParaRPr lang="en-US" sz="1400">
              <a:solidFill>
                <a:srgbClr val="FF00FF"/>
              </a:solidFill>
            </a:endParaRPr>
          </a:p>
          <a:p>
            <a:pPr lvl="1"/>
            <a:endParaRPr lang="en-US" sz="1400"/>
          </a:p>
        </p:txBody>
      </p:sp>
      <p:pic>
        <p:nvPicPr>
          <p:cNvPr id="7" name="Picture 6" descr="scan10Y_log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59" y="1240735"/>
            <a:ext cx="4220845" cy="4339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3868" y="4338939"/>
            <a:ext cx="2009914" cy="8505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 anchor="ctr" anchorCtr="1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</a:rPr>
              <a:t>ATLAS scan 10</a:t>
            </a:r>
          </a:p>
          <a:p>
            <a:pPr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</a:rPr>
              <a:t>(LUCID_EventAND)</a:t>
            </a:r>
          </a:p>
          <a:p>
            <a:pPr>
              <a:spcBef>
                <a:spcPct val="0"/>
              </a:spcBef>
            </a:pPr>
            <a:endParaRPr lang="en-US" sz="1000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en-US" sz="1400" i="1">
                <a:solidFill>
                  <a:srgbClr val="000000"/>
                </a:solidFill>
                <a:latin typeface="Times New Roman"/>
                <a:cs typeface="Times New Roman"/>
              </a:rPr>
              <a:t>Fit function: g + p0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1656" y="5751191"/>
            <a:ext cx="2429911" cy="8505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 anchor="ctr" anchorCtr="1">
            <a:noAutofit/>
          </a:bodyPr>
          <a:lstStyle/>
          <a:p>
            <a:pPr>
              <a:spcBef>
                <a:spcPct val="0"/>
              </a:spcBef>
            </a:pPr>
            <a:r>
              <a:rPr lang="en-US" sz="1600" b="1" i="1">
                <a:solidFill>
                  <a:srgbClr val="0000FF"/>
                </a:solidFill>
                <a:latin typeface="Times New Roman"/>
                <a:cs typeface="Times New Roman"/>
              </a:rPr>
              <a:t>All scans show similarly good single-gaussian shapes!</a:t>
            </a:r>
            <a:endParaRPr lang="en-US" sz="1600" i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340087" y="2771913"/>
            <a:ext cx="1446696" cy="187739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56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W47 – interesting week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908650"/>
            <a:ext cx="9171413" cy="54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5720" y="4005080"/>
            <a:ext cx="410457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0.52</a:t>
            </a:r>
            <a:r>
              <a:rPr lang="en-US" dirty="0" smtClean="0"/>
              <a:t> fb</a:t>
            </a:r>
            <a:r>
              <a:rPr lang="en-US" baseline="30000" dirty="0" smtClean="0"/>
              <a:t>-1</a:t>
            </a:r>
            <a:endParaRPr lang="en-US" baseline="30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63433"/>
              </p:ext>
            </p:extLst>
          </p:nvPr>
        </p:nvGraphicFramePr>
        <p:xfrm>
          <a:off x="251400" y="980660"/>
          <a:ext cx="83531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93"/>
                <a:gridCol w="1392193"/>
                <a:gridCol w="1176164"/>
                <a:gridCol w="1608222"/>
                <a:gridCol w="984138"/>
                <a:gridCol w="18002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BLM </a:t>
                      </a:r>
                      <a:r>
                        <a:rPr lang="en-US" dirty="0" err="1" smtClean="0"/>
                        <a:t>comms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11:13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7.1e33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9" name="Picture 8" descr="Screen shot 2012-11-25 at 10.5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40"/>
            <a:ext cx="9144000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6" name="Picture 5" descr="Screen shot 2012-11-25 at 10.5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630"/>
            <a:ext cx="9144000" cy="56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3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3300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630"/>
            <a:ext cx="4664800" cy="27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" y="4652556"/>
            <a:ext cx="9144000" cy="2205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30" y="764630"/>
            <a:ext cx="4248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Instabilities (B1V) at end squeeze blowing certain bunches up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Been adjusting ADT gain and tune split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3300 from last Sunday – see </a:t>
            </a:r>
            <a:r>
              <a:rPr lang="en-US" dirty="0" err="1" smtClean="0"/>
              <a:t>Gianluigi’s</a:t>
            </a:r>
            <a:r>
              <a:rPr lang="en-US" dirty="0" smtClean="0"/>
              <a:t> 8:30 talk a week ago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490" y="242086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</a:t>
            </a:r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380" y="422111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BSRT beam size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5870" y="4221110"/>
            <a:ext cx="540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gain B1V: 0.08 to 0.04 in ramp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3322 – this Saturday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" y="692620"/>
            <a:ext cx="5256730" cy="339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3170"/>
            <a:ext cx="9144000" cy="1961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70" y="4221110"/>
            <a:ext cx="540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gain B1V: 0.04 to 0.02 in ramp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4110" y="836640"/>
            <a:ext cx="3528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Premise: high brightness in B1V exacerbated by further </a:t>
            </a:r>
            <a:r>
              <a:rPr lang="en-GB" dirty="0" err="1" smtClean="0"/>
              <a:t>emittance</a:t>
            </a:r>
            <a:r>
              <a:rPr lang="en-GB" dirty="0" smtClean="0"/>
              <a:t> reduction via ADT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8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3323 - Sunday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380" y="4725180"/>
            <a:ext cx="540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gain B1V: 0.04 to </a:t>
            </a:r>
            <a:r>
              <a:rPr lang="en-US" dirty="0" smtClean="0"/>
              <a:t>0.04 </a:t>
            </a:r>
            <a:r>
              <a:rPr lang="en-US" dirty="0" smtClean="0"/>
              <a:t>in ramp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" y="1052669"/>
            <a:ext cx="6845016" cy="36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9194" y="602136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statistics…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67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ALICE’s </a:t>
            </a:r>
            <a:r>
              <a:rPr lang="en-US" dirty="0" smtClean="0"/>
              <a:t>luminosity over the weekend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764630"/>
            <a:ext cx="8006285" cy="474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992" y="5877340"/>
            <a:ext cx="849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Decision taken with ALICE to hold satellite re-enhancement until after MD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051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60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MD4  Mon – Thu (26 – 29.11.)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049172"/>
              </p:ext>
            </p:extLst>
          </p:nvPr>
        </p:nvGraphicFramePr>
        <p:xfrm>
          <a:off x="179390" y="552592"/>
          <a:ext cx="8785220" cy="6305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6858"/>
                <a:gridCol w="1219428"/>
                <a:gridCol w="6678934"/>
              </a:tblGrid>
              <a:tr h="3503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Mon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 if needed 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GeV: </a:t>
                      </a:r>
                      <a:r>
                        <a:rPr lang="en-US" sz="1800" b="1" i="0" u="sng" strike="noStrike" baseline="0" noProof="0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  <a:cs typeface="Calibri"/>
                        </a:rPr>
                        <a:t>IR8 aperture</a:t>
                      </a:r>
                      <a:endParaRPr lang="en-US" sz="1400" b="1" i="0" u="sng" strike="noStrike" noProof="0" dirty="0" smtClean="0">
                        <a:solidFill>
                          <a:srgbClr val="0000CC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EAECFC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10:00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 instrumentation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p-Pb test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Tue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00:00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MQY transfer function</a:t>
                      </a:r>
                      <a:endParaRPr lang="en-US" sz="140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RF study (</a:t>
                      </a:r>
                      <a:r>
                        <a:rPr kumimoji="0" lang="en-US" sz="18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longit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. stability for batch or RF voltage modulation)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beam-beam (noise or impedance)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Collimation impedance &amp; follow up from last MD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GB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two –beam impedance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14:00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transverse  impedance localization at injection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18:00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TCDI automatic setup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bunch flattening with RF phase modulation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</a:tr>
              <a:tr h="35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US" sz="1400" b="1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End of MD#4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2300" y="116540"/>
            <a:ext cx="23043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Frank Zimmermann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2204830"/>
            <a:ext cx="8229600" cy="3915060"/>
          </a:xfrm>
        </p:spPr>
        <p:txBody>
          <a:bodyPr/>
          <a:lstStyle/>
          <a:p>
            <a:r>
              <a:rPr lang="en-GB" dirty="0" smtClean="0"/>
              <a:t>Beam induced heating (Benoit </a:t>
            </a:r>
            <a:r>
              <a:rPr lang="en-GB" dirty="0" err="1" smtClean="0"/>
              <a:t>Salvant</a:t>
            </a:r>
            <a:r>
              <a:rPr lang="en-GB" dirty="0" smtClean="0"/>
              <a:t> et al)</a:t>
            </a:r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Test </a:t>
            </a:r>
            <a:r>
              <a:rPr lang="en-GB" dirty="0">
                <a:solidFill>
                  <a:srgbClr val="008000"/>
                </a:solidFill>
              </a:rPr>
              <a:t>1: bunch length reduction at injection energy (~2 to 3 </a:t>
            </a:r>
            <a:r>
              <a:rPr lang="en-GB" dirty="0" smtClean="0">
                <a:solidFill>
                  <a:srgbClr val="008000"/>
                </a:solidFill>
              </a:rPr>
              <a:t>h </a:t>
            </a:r>
            <a:r>
              <a:rPr lang="en-GB" dirty="0">
                <a:solidFill>
                  <a:srgbClr val="008000"/>
                </a:solidFill>
              </a:rPr>
              <a:t>operational development</a:t>
            </a:r>
            <a:r>
              <a:rPr lang="en-GB" dirty="0" smtClean="0">
                <a:solidFill>
                  <a:srgbClr val="008000"/>
                </a:solidFill>
              </a:rPr>
              <a:t>).</a:t>
            </a:r>
          </a:p>
          <a:p>
            <a:pPr lvl="1"/>
            <a:r>
              <a:rPr lang="en-GB" dirty="0" smtClean="0"/>
              <a:t>Test </a:t>
            </a:r>
            <a:r>
              <a:rPr lang="en-GB" dirty="0"/>
              <a:t>2: applying RF noise to enhance beam frequencies beyond 1 GHz (~2 to 3 h </a:t>
            </a:r>
            <a:r>
              <a:rPr lang="en-GB" dirty="0" smtClean="0"/>
              <a:t>) </a:t>
            </a:r>
            <a:r>
              <a:rPr lang="en-GB" dirty="0"/>
              <a:t>at injection</a:t>
            </a:r>
            <a:r>
              <a:rPr lang="en-GB" dirty="0" smtClean="0"/>
              <a:t>. To MD4.</a:t>
            </a:r>
          </a:p>
          <a:p>
            <a:pPr lvl="1"/>
            <a:r>
              <a:rPr lang="en-GB" dirty="0" smtClean="0"/>
              <a:t>Test </a:t>
            </a:r>
            <a:r>
              <a:rPr lang="en-GB" dirty="0"/>
              <a:t>3: applying RF noise to enhance beam frequencies beyond 1 GHz (end of fill study) at top energy [provided test 2 was </a:t>
            </a:r>
            <a:r>
              <a:rPr lang="en-GB" dirty="0" smtClean="0"/>
              <a:t>successful]  MD4</a:t>
            </a:r>
          </a:p>
          <a:p>
            <a:r>
              <a:rPr lang="en-GB" dirty="0" smtClean="0"/>
              <a:t>H=9 (bunch merging) low emittance beam (Steve Hancock, Simone </a:t>
            </a:r>
            <a:r>
              <a:rPr lang="en-GB" dirty="0" err="1" smtClean="0"/>
              <a:t>Gilardoni</a:t>
            </a:r>
            <a:r>
              <a:rPr lang="en-GB" dirty="0" smtClean="0"/>
              <a:t>, </a:t>
            </a:r>
            <a:r>
              <a:rPr lang="en-GB" dirty="0" err="1" smtClean="0"/>
              <a:t>Heiko</a:t>
            </a:r>
            <a:r>
              <a:rPr lang="en-GB" dirty="0" smtClean="0"/>
              <a:t> </a:t>
            </a:r>
            <a:r>
              <a:rPr lang="en-GB" dirty="0" err="1" smtClean="0"/>
              <a:t>Damerau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1 shift – low number of bunches through cycle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430" y="908650"/>
            <a:ext cx="835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CMS are going to regenerate their helium during the MD period – this could take a little longer than scheduled time – it is thus proposed to slot in the following operational development at the end of the MD block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3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W47 Faults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58535"/>
              </p:ext>
            </p:extLst>
          </p:nvPr>
        </p:nvGraphicFramePr>
        <p:xfrm>
          <a:off x="736600" y="1243012"/>
          <a:ext cx="7670800" cy="5019675"/>
        </p:xfrm>
        <a:graphic>
          <a:graphicData uri="http://schemas.openxmlformats.org/drawingml/2006/table">
            <a:tbl>
              <a:tblPr/>
              <a:tblGrid>
                <a:gridCol w="3121616"/>
                <a:gridCol w="2274592"/>
                <a:gridCol w="2274592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Problem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Time [hours]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TSU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survey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ontroller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Generator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magnet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leak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converter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RB.A23 - active filter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MKD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BQM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 mortem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Reset problem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converter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RQ10.L8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BQM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vacuum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MKD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MKD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MKD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MKD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Coms. US15.L1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6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is nigh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908650"/>
            <a:ext cx="7633060" cy="5346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4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Faults by system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59676"/>
              </p:ext>
            </p:extLst>
          </p:nvPr>
        </p:nvGraphicFramePr>
        <p:xfrm>
          <a:off x="35325" y="1988800"/>
          <a:ext cx="3327400" cy="2657475"/>
        </p:xfrm>
        <a:graphic>
          <a:graphicData uri="http://schemas.openxmlformats.org/drawingml/2006/table">
            <a:tbl>
              <a:tblPr/>
              <a:tblGrid>
                <a:gridCol w="2489200"/>
                <a:gridCol w="838200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MAGNET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converter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SPS MKD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50" y="1052670"/>
            <a:ext cx="5669118" cy="482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9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7 days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" y="767301"/>
            <a:ext cx="5732307" cy="573400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03040"/>
              </p:ext>
            </p:extLst>
          </p:nvPr>
        </p:nvGraphicFramePr>
        <p:xfrm>
          <a:off x="5436121" y="1268700"/>
          <a:ext cx="3560222" cy="147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90"/>
                <a:gridCol w="751832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TRANSFER LINE SET-UP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13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SPS MAGNET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27.9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OTHER FAULTS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27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VdM SET-UP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VdM RUN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37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ISSUES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 line collimator 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US" dirty="0" smtClean="0"/>
              <a:t>Monday PM: realized that </a:t>
            </a:r>
            <a:r>
              <a:rPr lang="en-US" dirty="0"/>
              <a:t>the </a:t>
            </a:r>
            <a:r>
              <a:rPr lang="en-US" dirty="0" smtClean="0"/>
              <a:t>positions of the transfer line collimators had not followed the Q20 change in optics</a:t>
            </a:r>
          </a:p>
          <a:p>
            <a:pPr lvl="1"/>
            <a:r>
              <a:rPr lang="en-US" dirty="0" smtClean="0"/>
              <a:t>wrong transfer line collimator </a:t>
            </a:r>
            <a:r>
              <a:rPr lang="en-US" dirty="0"/>
              <a:t>openings, worst case 1.3 sigma</a:t>
            </a:r>
          </a:p>
          <a:p>
            <a:r>
              <a:rPr lang="en-US" dirty="0"/>
              <a:t>Trimmed manually in Q20 optics values </a:t>
            </a:r>
            <a:r>
              <a:rPr lang="en-US" dirty="0" smtClean="0"/>
              <a:t>into settings and </a:t>
            </a:r>
            <a:r>
              <a:rPr lang="en-US" dirty="0"/>
              <a:t>from this TCDI openings were automatically calculated</a:t>
            </a:r>
          </a:p>
          <a:p>
            <a:r>
              <a:rPr lang="en-US" dirty="0"/>
              <a:t>Thresholds updated and checked</a:t>
            </a:r>
          </a:p>
          <a:p>
            <a:r>
              <a:rPr lang="en-US" dirty="0"/>
              <a:t>Recalculated trajectory oscillation knobs for Q20</a:t>
            </a:r>
          </a:p>
          <a:p>
            <a:r>
              <a:rPr lang="en-US" dirty="0"/>
              <a:t>Validated the new TCDI openings for both lines with oscillations of different phases to check phase space coverage</a:t>
            </a:r>
          </a:p>
          <a:p>
            <a:r>
              <a:rPr lang="en-US" dirty="0">
                <a:solidFill>
                  <a:srgbClr val="FF0000"/>
                </a:solidFill>
              </a:rPr>
              <a:t>VALIDATION </a:t>
            </a:r>
            <a:r>
              <a:rPr lang="en-US" dirty="0" smtClean="0">
                <a:solidFill>
                  <a:srgbClr val="FF0000"/>
                </a:solidFill>
              </a:rPr>
              <a:t>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530" y="5805330"/>
            <a:ext cx="712899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thanks to Chiara Bracco and Wolfgang Bartmann for pulling an all-nighter to sort this out.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63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RB.A23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0" y="789247"/>
            <a:ext cx="8229600" cy="2135683"/>
          </a:xfrm>
        </p:spPr>
        <p:txBody>
          <a:bodyPr/>
          <a:lstStyle/>
          <a:p>
            <a:r>
              <a:rPr lang="en-GB" sz="1800" dirty="0"/>
              <a:t>P</a:t>
            </a:r>
            <a:r>
              <a:rPr lang="en-GB" sz="1800" dirty="0" smtClean="0"/>
              <a:t>erturbations clearly </a:t>
            </a:r>
            <a:r>
              <a:rPr lang="en-GB" sz="1800" dirty="0"/>
              <a:t>visible in V_MEAS, the thresholds of some QPS detectors were exceeded. </a:t>
            </a:r>
            <a:r>
              <a:rPr lang="en-GB" sz="1800" dirty="0" smtClean="0"/>
              <a:t>As </a:t>
            </a:r>
            <a:r>
              <a:rPr lang="en-GB" sz="1800" dirty="0"/>
              <a:t>a result </a:t>
            </a:r>
            <a:r>
              <a:rPr lang="en-GB" sz="1800" dirty="0">
                <a:solidFill>
                  <a:srgbClr val="FF0000"/>
                </a:solidFill>
              </a:rPr>
              <a:t>6 dipole magnets have </a:t>
            </a:r>
            <a:r>
              <a:rPr lang="en-GB" sz="1800" dirty="0" smtClean="0">
                <a:solidFill>
                  <a:srgbClr val="FF0000"/>
                </a:solidFill>
              </a:rPr>
              <a:t>fired </a:t>
            </a:r>
            <a:r>
              <a:rPr lang="en-GB" sz="1800" dirty="0">
                <a:solidFill>
                  <a:srgbClr val="FF0000"/>
                </a:solidFill>
              </a:rPr>
              <a:t>heaters </a:t>
            </a:r>
            <a:r>
              <a:rPr lang="en-GB" sz="1800" dirty="0"/>
              <a:t>(A18;B11;A17;B26;B20;C13</a:t>
            </a:r>
            <a:r>
              <a:rPr lang="en-GB" sz="1800" dirty="0" smtClean="0"/>
              <a:t>) R2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From </a:t>
            </a:r>
            <a:r>
              <a:rPr lang="en-GB" sz="1800" dirty="0"/>
              <a:t>previous studies in 2011 we know what magnets in the chain are most sensitive to such oscillations. For these magnets are the signal was above threshold and they quenched (see </a:t>
            </a:r>
            <a:r>
              <a:rPr lang="en-GB" sz="1800" dirty="0" smtClean="0"/>
              <a:t>in </a:t>
            </a:r>
            <a:r>
              <a:rPr lang="en-GB" sz="1800" dirty="0"/>
              <a:t>figure</a:t>
            </a:r>
            <a:r>
              <a:rPr lang="en-GB" sz="1800" dirty="0" smtClean="0"/>
              <a:t>)  (</a:t>
            </a:r>
            <a:r>
              <a:rPr lang="en-GB" sz="1800" dirty="0" err="1" smtClean="0"/>
              <a:t>Rudiger</a:t>
            </a:r>
            <a:r>
              <a:rPr lang="en-GB" sz="1800" dirty="0" smtClean="0"/>
              <a:t>)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26-11-12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996940"/>
            <a:ext cx="4824670" cy="3623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98012" y="3356990"/>
            <a:ext cx="3312460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Wednesday: RB.A23 </a:t>
            </a:r>
            <a:r>
              <a:rPr lang="en-GB" dirty="0"/>
              <a:t>active </a:t>
            </a:r>
            <a:r>
              <a:rPr lang="en-GB" dirty="0" smtClean="0"/>
              <a:t>filter exchanged</a:t>
            </a:r>
          </a:p>
          <a:p>
            <a:r>
              <a:rPr lang="en-GB" dirty="0" smtClean="0"/>
              <a:t> Tested </a:t>
            </a:r>
            <a:r>
              <a:rPr lang="en-GB" dirty="0"/>
              <a:t>the RB.A23 over ten cycles of going to standby and back to injection level. No fault observed. The exchange of the active filter is validated. (</a:t>
            </a:r>
            <a:r>
              <a:rPr lang="en-GB" dirty="0" err="1" smtClean="0"/>
              <a:t>HuguesThiesen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0" y="635616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Why is it so complicated/time consuming to replace a “switch” ?</a:t>
            </a:r>
          </a:p>
        </p:txBody>
      </p:sp>
      <p:pic>
        <p:nvPicPr>
          <p:cNvPr id="9218" name="Picture 2" descr="C:\Users\volker\AppData\Local\Microsoft\Windows\Temporary Internet Files\Content.Outlook\Q3TGP2B1\Foto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11" y="1524000"/>
            <a:ext cx="4492977" cy="33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1" y="537694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And why does the need for it arise so frequently ?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(an attempt to answer that at the end …)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5815" y="645342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Volker </a:t>
            </a:r>
            <a:r>
              <a:rPr lang="en-GB" dirty="0" err="1" smtClean="0">
                <a:solidFill>
                  <a:schemeClr val="tx1"/>
                </a:solidFill>
              </a:rPr>
              <a:t>Mertens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icrosoft Office 98">
  <a:themeElements>
    <a:clrScheme name="">
      <a:dk1>
        <a:srgbClr val="00279F"/>
      </a:dk1>
      <a:lt1>
        <a:srgbClr val="8CF4EA"/>
      </a:lt1>
      <a:dk2>
        <a:srgbClr val="B50069"/>
      </a:dk2>
      <a:lt2>
        <a:srgbClr val="00B7A5"/>
      </a:lt2>
      <a:accent1>
        <a:srgbClr val="063DE8"/>
      </a:accent1>
      <a:accent2>
        <a:srgbClr val="B760F9"/>
      </a:accent2>
      <a:accent3>
        <a:srgbClr val="C5F8F3"/>
      </a:accent3>
      <a:accent4>
        <a:srgbClr val="002087"/>
      </a:accent4>
      <a:accent5>
        <a:srgbClr val="AAAFF2"/>
      </a:accent5>
      <a:accent6>
        <a:srgbClr val="A656E2"/>
      </a:accent6>
      <a:hlink>
        <a:srgbClr val="F95AB7"/>
      </a:hlink>
      <a:folHlink>
        <a:srgbClr val="C0FEF9"/>
      </a:folHlink>
    </a:clrScheme>
    <a:fontScheme name="Microsoft Office 9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60528</TotalTime>
  <Words>1896</Words>
  <Application>Microsoft Office PowerPoint</Application>
  <PresentationFormat>On-screen Show (4:3)</PresentationFormat>
  <Paragraphs>445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Pixel</vt:lpstr>
      <vt:lpstr>Office Theme</vt:lpstr>
      <vt:lpstr>1_Office Theme</vt:lpstr>
      <vt:lpstr>2_Office Theme</vt:lpstr>
      <vt:lpstr>3_Office Theme</vt:lpstr>
      <vt:lpstr>Microsoft Office 98</vt:lpstr>
      <vt:lpstr>LHC Summary – week 47</vt:lpstr>
      <vt:lpstr>W47 – interesting week</vt:lpstr>
      <vt:lpstr>W47 Faults</vt:lpstr>
      <vt:lpstr>Faults by system</vt:lpstr>
      <vt:lpstr>Last 7 days</vt:lpstr>
      <vt:lpstr>SELECTED ISSUES</vt:lpstr>
      <vt:lpstr>Transfer line collimator settings</vt:lpstr>
      <vt:lpstr>RB.A23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 noise over the weekend</vt:lpstr>
      <vt:lpstr>Miscellaneous</vt:lpstr>
      <vt:lpstr>PERFORMANCE</vt:lpstr>
      <vt:lpstr>VdM set-up </vt:lpstr>
      <vt:lpstr>Overview of scan program</vt:lpstr>
      <vt:lpstr>vdM scans: highlights &amp; problems</vt:lpstr>
      <vt:lpstr>Fills</vt:lpstr>
      <vt:lpstr>Bunch intensity</vt:lpstr>
      <vt:lpstr>Brightness</vt:lpstr>
      <vt:lpstr>Fill 3300</vt:lpstr>
      <vt:lpstr>Fill 3322 – this Saturday</vt:lpstr>
      <vt:lpstr>3323 - Sunday</vt:lpstr>
      <vt:lpstr>ALICE’s luminosity over the weekend</vt:lpstr>
      <vt:lpstr>INCOMING</vt:lpstr>
      <vt:lpstr>MD4  Mon – Thu (26 – 29.11.)</vt:lpstr>
      <vt:lpstr>Operational development</vt:lpstr>
      <vt:lpstr>The end is nigh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2705</cp:revision>
  <dcterms:created xsi:type="dcterms:W3CDTF">2010-04-04T19:37:12Z</dcterms:created>
  <dcterms:modified xsi:type="dcterms:W3CDTF">2012-11-26T07:24:19Z</dcterms:modified>
</cp:coreProperties>
</file>