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6"/>
  </p:notesMasterIdLst>
  <p:handoutMasterIdLst>
    <p:handoutMasterId r:id="rId7"/>
  </p:handoutMasterIdLst>
  <p:sldIdLst>
    <p:sldId id="562" r:id="rId2"/>
    <p:sldId id="563" r:id="rId3"/>
    <p:sldId id="565" r:id="rId4"/>
    <p:sldId id="564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408" y="-432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11/6/2012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11/6/2012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2012-11-06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3265 stable beams since 1:31</a:t>
            </a:r>
          </a:p>
          <a:p>
            <a:r>
              <a:rPr lang="en-US" dirty="0" smtClean="0"/>
              <a:t>13:10 injectors ready to deliver beams</a:t>
            </a:r>
          </a:p>
          <a:p>
            <a:r>
              <a:rPr lang="en-US" dirty="0" smtClean="0"/>
              <a:t>13:30 End of fill study for roman pots</a:t>
            </a:r>
          </a:p>
          <a:p>
            <a:pPr lvl="1"/>
            <a:r>
              <a:rPr lang="en-US" dirty="0" smtClean="0"/>
              <a:t>TCLs in IP1 and IP5 opened to &gt;60</a:t>
            </a:r>
            <a:r>
              <a:rPr lang="el-GR" dirty="0" smtClean="0"/>
              <a:t>σ</a:t>
            </a:r>
            <a:endParaRPr lang="en-US" dirty="0" smtClean="0"/>
          </a:p>
          <a:p>
            <a:pPr lvl="1"/>
            <a:r>
              <a:rPr lang="en-US" dirty="0" smtClean="0"/>
              <a:t>Roman pots moved in</a:t>
            </a:r>
          </a:p>
          <a:p>
            <a:r>
              <a:rPr lang="en-US" dirty="0" smtClean="0"/>
              <a:t>14:45 all ALFA pots at final position</a:t>
            </a:r>
          </a:p>
          <a:p>
            <a:r>
              <a:rPr lang="en-US" dirty="0" smtClean="0"/>
              <a:t>15:08 </a:t>
            </a:r>
            <a:r>
              <a:rPr lang="en-US" dirty="0" smtClean="0">
                <a:solidFill>
                  <a:schemeClr val="accent2"/>
                </a:solidFill>
              </a:rPr>
              <a:t>beam dump </a:t>
            </a:r>
            <a:r>
              <a:rPr lang="en-US" dirty="0" smtClean="0"/>
              <a:t>because</a:t>
            </a:r>
            <a:br>
              <a:rPr lang="en-US" dirty="0" smtClean="0"/>
            </a:br>
            <a:r>
              <a:rPr lang="en-US" dirty="0" smtClean="0"/>
              <a:t>of losses when XRPH.A6R5.B1 at 32</a:t>
            </a:r>
            <a:r>
              <a:rPr lang="el-GR" dirty="0" smtClean="0"/>
              <a:t>σ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Losses rising during several seconds 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/>
                </a:solidFill>
              </a:rPr>
              <a:t>after</a:t>
            </a:r>
            <a:r>
              <a:rPr lang="en-US" dirty="0" smtClean="0"/>
              <a:t> the movement of the RP</a:t>
            </a:r>
          </a:p>
          <a:p>
            <a:pPr lvl="1"/>
            <a:r>
              <a:rPr lang="en-US" dirty="0" smtClean="0"/>
              <a:t>Dump by RS7, RS8 and RS9 </a:t>
            </a:r>
            <a:br>
              <a:rPr lang="en-US" dirty="0" smtClean="0"/>
            </a:br>
            <a:r>
              <a:rPr lang="en-US" dirty="0" smtClean="0"/>
              <a:t>BLMEI.06R5.B1E10_XRP </a:t>
            </a:r>
            <a:br>
              <a:rPr lang="en-US" dirty="0" smtClean="0"/>
            </a:br>
            <a:r>
              <a:rPr lang="en-US" dirty="0" smtClean="0"/>
              <a:t>(same one which dumped last time </a:t>
            </a:r>
            <a:br>
              <a:rPr lang="en-US" dirty="0" smtClean="0"/>
            </a:br>
            <a:r>
              <a:rPr lang="en-US" dirty="0" smtClean="0"/>
              <a:t>at similar sigma)</a:t>
            </a:r>
          </a:p>
          <a:p>
            <a:pPr lvl="1"/>
            <a:r>
              <a:rPr lang="en-US" dirty="0" smtClean="0"/>
              <a:t>No scraping at the time of movement;</a:t>
            </a:r>
            <a:br>
              <a:rPr lang="en-US" dirty="0" smtClean="0"/>
            </a:br>
            <a:r>
              <a:rPr lang="en-US" dirty="0" smtClean="0"/>
              <a:t>no instability seen  </a:t>
            </a:r>
          </a:p>
          <a:p>
            <a:pPr marL="569913" lvl="2" indent="-228600">
              <a:buClrTx/>
            </a:pPr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5.11. – Morning</a:t>
            </a:r>
            <a:endParaRPr lang="en-GB" dirty="0"/>
          </a:p>
        </p:txBody>
      </p:sp>
      <p:pic>
        <p:nvPicPr>
          <p:cNvPr id="1026" name="Picture 2" descr="C:\Users\eholzer\AppData\Local\Temp\201211051509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564" y="836712"/>
            <a:ext cx="377259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holzer\AppData\Local\Temp\2012110515410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81" r="40508"/>
          <a:stretch/>
        </p:blipFill>
        <p:spPr bwMode="auto">
          <a:xfrm>
            <a:off x="5332613" y="3960440"/>
            <a:ext cx="3703883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/>
              <a:t>Integrated luminosity fill 3265 in 13h36’:</a:t>
            </a:r>
          </a:p>
          <a:p>
            <a:pPr marL="569913" lvl="2" indent="-228600">
              <a:buClrTx/>
            </a:pPr>
            <a:r>
              <a:rPr lang="en-US" dirty="0"/>
              <a:t> </a:t>
            </a:r>
            <a:r>
              <a:rPr lang="en-US" sz="2000" dirty="0">
                <a:solidFill>
                  <a:schemeClr val="accent2"/>
                </a:solidFill>
              </a:rPr>
              <a:t>ATLAS/CMS: 183 pb-1, </a:t>
            </a:r>
            <a:r>
              <a:rPr lang="en-US" sz="2000" dirty="0" err="1">
                <a:solidFill>
                  <a:schemeClr val="accent2"/>
                </a:solidFill>
              </a:rPr>
              <a:t>LHCb</a:t>
            </a:r>
            <a:r>
              <a:rPr lang="en-US" sz="2000" dirty="0">
                <a:solidFill>
                  <a:schemeClr val="accent2"/>
                </a:solidFill>
              </a:rPr>
              <a:t> 19 pb-1, ALICE 174 </a:t>
            </a:r>
            <a:r>
              <a:rPr lang="en-US" sz="2000" dirty="0" smtClean="0">
                <a:solidFill>
                  <a:schemeClr val="accent2"/>
                </a:solidFill>
              </a:rPr>
              <a:t>nb-1</a:t>
            </a:r>
          </a:p>
          <a:p>
            <a:pPr marL="228600" lvl="1" indent="-228600">
              <a:buClrTx/>
            </a:pPr>
            <a:endParaRPr lang="en-US" dirty="0">
              <a:solidFill>
                <a:schemeClr val="accent2"/>
              </a:solidFill>
            </a:endParaRPr>
          </a:p>
          <a:p>
            <a:pPr marL="228600" lvl="1" indent="-228600">
              <a:buClrTx/>
            </a:pPr>
            <a:r>
              <a:rPr lang="en-US" dirty="0" smtClean="0"/>
              <a:t>15:39 – 17:57 RF line 1B1 LL problem during ramp down</a:t>
            </a:r>
          </a:p>
          <a:p>
            <a:pPr marL="569913" lvl="2" indent="-228600">
              <a:buClrTx/>
            </a:pPr>
            <a:r>
              <a:rPr lang="en-US" sz="2000" dirty="0" smtClean="0"/>
              <a:t>Access in</a:t>
            </a:r>
            <a:r>
              <a:rPr lang="en-GB" sz="2000" dirty="0" smtClean="0"/>
              <a:t> UX451 to change a CPU</a:t>
            </a:r>
          </a:p>
          <a:p>
            <a:pPr marL="228600" lvl="1" indent="-228600">
              <a:buClrTx/>
            </a:pPr>
            <a:r>
              <a:rPr lang="en-US" dirty="0" smtClean="0"/>
              <a:t>Pre-cycling</a:t>
            </a:r>
          </a:p>
          <a:p>
            <a:pPr marL="228600" lvl="1" indent="-228600">
              <a:buClrTx/>
            </a:pPr>
            <a:r>
              <a:rPr lang="en-US" dirty="0" smtClean="0"/>
              <a:t>19:10 injecting again</a:t>
            </a:r>
          </a:p>
          <a:p>
            <a:pPr marL="228600" lvl="1" indent="-228600">
              <a:buClrTx/>
            </a:pPr>
            <a:r>
              <a:rPr lang="en-US" dirty="0" smtClean="0"/>
              <a:t>transfer line steering</a:t>
            </a:r>
          </a:p>
          <a:p>
            <a:pPr marL="228600" lvl="1" indent="-228600">
              <a:buClrTx/>
            </a:pPr>
            <a:r>
              <a:rPr lang="en-US" dirty="0" smtClean="0"/>
              <a:t>19:43 trip of RF line4B1, pre-driver faulty (dump during injection) -&gt; re-injecting</a:t>
            </a:r>
          </a:p>
          <a:p>
            <a:pPr marL="228600" lvl="1" indent="-228600">
              <a:buClrTx/>
            </a:pPr>
            <a:r>
              <a:rPr lang="en-US" dirty="0" smtClean="0"/>
              <a:t>20:27 – 20:39 SPS no extraction B1 (MST and MSE over temperature)</a:t>
            </a:r>
          </a:p>
          <a:p>
            <a:pPr marL="228600" lvl="1" indent="-228600">
              <a:buClrTx/>
            </a:pPr>
            <a:r>
              <a:rPr lang="en-US" dirty="0" smtClean="0"/>
              <a:t>21:00 re-start injection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9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 smtClean="0"/>
              <a:t>22:16 </a:t>
            </a:r>
            <a:r>
              <a:rPr lang="en-US" dirty="0">
                <a:solidFill>
                  <a:schemeClr val="accent2"/>
                </a:solidFill>
              </a:rPr>
              <a:t>stable beams fill </a:t>
            </a:r>
            <a:r>
              <a:rPr lang="en-US" dirty="0" smtClean="0">
                <a:solidFill>
                  <a:schemeClr val="accent2"/>
                </a:solidFill>
              </a:rPr>
              <a:t>3266</a:t>
            </a:r>
          </a:p>
          <a:p>
            <a:pPr marL="569913" lvl="2" indent="-228600">
              <a:buClrTx/>
            </a:pPr>
            <a:r>
              <a:rPr lang="en-US" sz="2000" dirty="0" smtClean="0"/>
              <a:t>1.55E11 ppb at the start of stable beams</a:t>
            </a:r>
          </a:p>
          <a:p>
            <a:pPr marL="569913" lvl="2" indent="-228600">
              <a:buClrTx/>
            </a:pPr>
            <a:r>
              <a:rPr lang="en-US" sz="2000" dirty="0" smtClean="0"/>
              <a:t>Peak luminosity ~6.4 </a:t>
            </a:r>
            <a:r>
              <a:rPr lang="en-GB" sz="2000" dirty="0" smtClean="0"/>
              <a:t>10</a:t>
            </a:r>
            <a:r>
              <a:rPr lang="en-GB" sz="2000" baseline="30000" dirty="0" smtClean="0"/>
              <a:t>33</a:t>
            </a:r>
            <a:r>
              <a:rPr lang="en-GB" sz="2000" dirty="0" smtClean="0"/>
              <a:t> cm</a:t>
            </a:r>
            <a:r>
              <a:rPr lang="en-GB" sz="2000" baseline="30000" dirty="0" smtClean="0"/>
              <a:t>-2</a:t>
            </a:r>
            <a:r>
              <a:rPr lang="en-GB" sz="2000" dirty="0" smtClean="0"/>
              <a:t>s</a:t>
            </a:r>
            <a:r>
              <a:rPr lang="en-GB" sz="2000" baseline="30000" dirty="0" smtClean="0"/>
              <a:t>-1</a:t>
            </a:r>
          </a:p>
          <a:p>
            <a:pPr marL="569913" lvl="2" indent="-228600">
              <a:buClrTx/>
            </a:pPr>
            <a:r>
              <a:rPr lang="en-US" sz="2000" dirty="0" smtClean="0"/>
              <a:t>Transverse emittance ~2.54 um</a:t>
            </a:r>
            <a:endParaRPr lang="en-US" sz="2000" dirty="0"/>
          </a:p>
          <a:p>
            <a:pPr marL="228600" lvl="1" indent="-228600">
              <a:buClrTx/>
            </a:pPr>
            <a:r>
              <a:rPr lang="en-US" dirty="0" smtClean="0"/>
              <a:t>2:24 </a:t>
            </a:r>
            <a:r>
              <a:rPr lang="en-US" dirty="0"/>
              <a:t>increasing the RF voltage to nominal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t="14246" b="6408"/>
          <a:stretch/>
        </p:blipFill>
        <p:spPr bwMode="auto">
          <a:xfrm>
            <a:off x="1077825" y="2780929"/>
            <a:ext cx="7022567" cy="355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55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No beam from SPS after 5am Tuesday 6.11</a:t>
            </a:r>
            <a:r>
              <a:rPr lang="en-US" dirty="0" smtClean="0"/>
              <a:t>., technical stop:</a:t>
            </a:r>
          </a:p>
          <a:p>
            <a:pPr lvl="1"/>
            <a:r>
              <a:rPr lang="en-US" dirty="0" smtClean="0"/>
              <a:t>Magnet repair: estimated </a:t>
            </a:r>
            <a:r>
              <a:rPr lang="en-US" dirty="0" smtClean="0">
                <a:solidFill>
                  <a:schemeClr val="accent2"/>
                </a:solidFill>
              </a:rPr>
              <a:t>Tuesday 19:00 or Wednesday morning</a:t>
            </a:r>
          </a:p>
          <a:p>
            <a:pPr lvl="1"/>
            <a:r>
              <a:rPr lang="en-US" dirty="0" smtClean="0"/>
              <a:t>Wire scanner repair: estimated </a:t>
            </a:r>
            <a:r>
              <a:rPr lang="en-US" dirty="0" smtClean="0">
                <a:solidFill>
                  <a:schemeClr val="accent2"/>
                </a:solidFill>
              </a:rPr>
              <a:t>Tuesday midnight – Wednesday morning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3399"/>
                </a:solidFill>
              </a:rPr>
              <a:t>Accesses</a:t>
            </a:r>
            <a:endParaRPr lang="en-US" sz="2400" b="1" dirty="0" smtClean="0">
              <a:solidFill>
                <a:srgbClr val="003399"/>
              </a:solidFill>
            </a:endParaRPr>
          </a:p>
          <a:p>
            <a:r>
              <a:rPr lang="en-US" dirty="0" smtClean="0"/>
              <a:t>BLM </a:t>
            </a:r>
            <a:r>
              <a:rPr lang="en-US" dirty="0" smtClean="0"/>
              <a:t>IP2 installation of 1 Little-IC and 1 Flat-IC (3 hours without beam for DB update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ALICE </a:t>
            </a:r>
            <a:r>
              <a:rPr lang="en-US" dirty="0" smtClean="0"/>
              <a:t>4 hours</a:t>
            </a:r>
          </a:p>
          <a:p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3778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Monday 5.11. – Morning</vt:lpstr>
      <vt:lpstr>Afternoon</vt:lpstr>
      <vt:lpstr>Night</vt:lpstr>
      <vt:lpstr>Pending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2012-11-06T07:19:25Z</dcterms:modified>
</cp:coreProperties>
</file>