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1438" r:id="rId2"/>
    <p:sldId id="1423" r:id="rId3"/>
    <p:sldId id="1424" r:id="rId4"/>
    <p:sldId id="1425" r:id="rId5"/>
    <p:sldId id="1426" r:id="rId6"/>
    <p:sldId id="1427" r:id="rId7"/>
    <p:sldId id="1434" r:id="rId8"/>
    <p:sldId id="1439" r:id="rId9"/>
    <p:sldId id="1433" r:id="rId10"/>
    <p:sldId id="1435" r:id="rId11"/>
    <p:sldId id="1440" r:id="rId12"/>
    <p:sldId id="1441" r:id="rId13"/>
    <p:sldId id="1437" r:id="rId14"/>
    <p:sldId id="1436" r:id="rId15"/>
    <p:sldId id="1428" r:id="rId16"/>
    <p:sldId id="1443" r:id="rId17"/>
    <p:sldId id="1442" r:id="rId18"/>
    <p:sldId id="1430" r:id="rId19"/>
    <p:sldId id="1422" r:id="rId20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FBE"/>
    <a:srgbClr val="B02E9D"/>
    <a:srgbClr val="FFFF99"/>
    <a:srgbClr val="0000FF"/>
    <a:srgbClr val="008000"/>
    <a:srgbClr val="FF0000"/>
    <a:srgbClr val="CC0066"/>
    <a:srgbClr val="99FF99"/>
    <a:srgbClr val="FFCCCC"/>
    <a:srgbClr val="9F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5267" autoAdjust="0"/>
  </p:normalViewPr>
  <p:slideViewPr>
    <p:cSldViewPr>
      <p:cViewPr varScale="1">
        <p:scale>
          <a:sx n="127" d="100"/>
          <a:sy n="127" d="100"/>
        </p:scale>
        <p:origin x="-1212" y="-6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5/11/2012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 of Week 44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Coordination:</a:t>
            </a:r>
          </a:p>
          <a:p>
            <a:r>
              <a:rPr lang="en-GB" dirty="0" smtClean="0"/>
              <a:t>Mike Lamont &amp; Jan Uythoven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voltage and heating: Voltage 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764630"/>
            <a:ext cx="8229600" cy="3672510"/>
          </a:xfrm>
        </p:spPr>
        <p:txBody>
          <a:bodyPr/>
          <a:lstStyle/>
          <a:p>
            <a:r>
              <a:rPr lang="en-US" dirty="0" smtClean="0"/>
              <a:t>Monday morning reduced RF voltage as end of fill test</a:t>
            </a:r>
          </a:p>
          <a:p>
            <a:pPr lvl="1"/>
            <a:r>
              <a:rPr lang="en-US" dirty="0" smtClean="0"/>
              <a:t>Counteract heating BSRT, ALFA and MKI</a:t>
            </a:r>
          </a:p>
          <a:p>
            <a:r>
              <a:rPr lang="en-US" dirty="0" smtClean="0"/>
              <a:t>New operational procedure for RF</a:t>
            </a:r>
          </a:p>
          <a:p>
            <a:pPr lvl="1"/>
            <a:r>
              <a:rPr lang="en-US" dirty="0" smtClean="0"/>
              <a:t>Batch by batch blow up with new target value of 1.5ns (instead of 1.4ns) </a:t>
            </a:r>
          </a:p>
          <a:p>
            <a:pPr lvl="1"/>
            <a:r>
              <a:rPr lang="en-US" dirty="0" smtClean="0"/>
              <a:t>Decrease voltage during ramp with correspondingly increased bunch length target during blow-up (10 MV and 1.36 ns) to keep the same longitudinal emittance. </a:t>
            </a:r>
          </a:p>
          <a:p>
            <a:pPr lvl="1"/>
            <a:r>
              <a:rPr lang="en-US" dirty="0" smtClean="0"/>
              <a:t>Later in the week brought back up voltage during physics to gain back some </a:t>
            </a:r>
            <a:r>
              <a:rPr lang="en-US" dirty="0" err="1" smtClean="0"/>
              <a:t>lumi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0" y="4437140"/>
            <a:ext cx="6990142" cy="20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9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Voltage UP, after 1 hour in stable beams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836639"/>
            <a:ext cx="7526703" cy="191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852920"/>
            <a:ext cx="4386835" cy="277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500" y="5949350"/>
            <a:ext cx="3384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BSRT, no significant effect</a:t>
            </a: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3140960"/>
            <a:ext cx="4194685" cy="234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80140" y="587734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ALFA, sees an effect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30" y="6309400"/>
            <a:ext cx="4355970" cy="404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significant effect on MKI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8388530" y="3501010"/>
            <a:ext cx="72010" cy="8641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RF on </a:t>
            </a:r>
            <a:r>
              <a:rPr lang="en-GB" dirty="0" err="1" smtClean="0"/>
              <a:t>lumi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" y="1196690"/>
            <a:ext cx="9103926" cy="396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1763610" y="3068950"/>
            <a:ext cx="1224170" cy="252035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6516270" y="4329125"/>
            <a:ext cx="1008140" cy="133218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3410" y="5661310"/>
            <a:ext cx="324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for the </a:t>
            </a:r>
            <a:r>
              <a:rPr lang="en-US" dirty="0" err="1" smtClean="0"/>
              <a:t>lumi</a:t>
            </a:r>
            <a:r>
              <a:rPr lang="en-US" dirty="0" smtClean="0"/>
              <a:t> to increase to RF voltage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48080" y="5661310"/>
            <a:ext cx="3995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ADT wideband settings, after </a:t>
            </a:r>
            <a:r>
              <a:rPr lang="en-US" dirty="0" err="1" smtClean="0"/>
              <a:t>optimisation</a:t>
            </a:r>
            <a:r>
              <a:rPr lang="en-US" dirty="0" smtClean="0"/>
              <a:t>, still a (small) negative effect on </a:t>
            </a:r>
            <a:r>
              <a:rPr lang="en-US" dirty="0" err="1" smtClean="0"/>
              <a:t>lumi</a:t>
            </a:r>
            <a:r>
              <a:rPr lang="en-US" dirty="0" smtClean="0"/>
              <a:t> lifetime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 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548600"/>
            <a:ext cx="8229600" cy="2880400"/>
          </a:xfrm>
        </p:spPr>
        <p:txBody>
          <a:bodyPr/>
          <a:lstStyle/>
          <a:p>
            <a:r>
              <a:rPr lang="en-GB" sz="2000" dirty="0" smtClean="0"/>
              <a:t>One outlier</a:t>
            </a:r>
            <a:r>
              <a:rPr lang="en-GB" sz="2000" smtClean="0"/>
              <a:t>: </a:t>
            </a:r>
            <a:r>
              <a:rPr lang="en-GB" sz="2000" smtClean="0"/>
              <a:t>MKI.8C. </a:t>
            </a:r>
            <a:endParaRPr lang="en-GB" sz="2000" dirty="0" smtClean="0"/>
          </a:p>
          <a:p>
            <a:pPr lvl="1"/>
            <a:r>
              <a:rPr lang="en-GB" sz="1800" dirty="0" smtClean="0"/>
              <a:t>Not understood why this one hotter. Different layout with damping ferrites and resistor</a:t>
            </a:r>
          </a:p>
          <a:p>
            <a:pPr lvl="1"/>
            <a:r>
              <a:rPr lang="en-GB" sz="1800" dirty="0" smtClean="0"/>
              <a:t>This magnet also has higher ‘tube temperature’</a:t>
            </a:r>
          </a:p>
          <a:p>
            <a:r>
              <a:rPr lang="en-GB" sz="2000" dirty="0" smtClean="0"/>
              <a:t>Increased SIS interlock limit in few steps after rise time measurements when kicker is hot</a:t>
            </a:r>
          </a:p>
          <a:p>
            <a:pPr lvl="1"/>
            <a:r>
              <a:rPr lang="en-GB" sz="1600" dirty="0" smtClean="0"/>
              <a:t>SIS limit now at 66 </a:t>
            </a:r>
            <a:r>
              <a:rPr lang="en-GB" sz="1600" dirty="0" smtClean="0">
                <a:sym typeface="Symbol"/>
              </a:rPr>
              <a:t>C</a:t>
            </a:r>
            <a:endParaRPr lang="en-GB" sz="1600" dirty="0" smtClean="0"/>
          </a:p>
          <a:p>
            <a:pPr lvl="1"/>
            <a:r>
              <a:rPr lang="en-GB" sz="1800" dirty="0" smtClean="0"/>
              <a:t>Did not significantly delay injection during this week. Keep an eye on it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00" y="5837280"/>
            <a:ext cx="64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0"/>
            <a:ext cx="9077325" cy="35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92350" y="5085230"/>
            <a:ext cx="11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MKI.8C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out TCLs and Roman Pots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5111750"/>
          </a:xfrm>
        </p:spPr>
        <p:txBody>
          <a:bodyPr/>
          <a:lstStyle/>
          <a:p>
            <a:r>
              <a:rPr lang="en-US" sz="2000" dirty="0" smtClean="0"/>
              <a:t>Debris collimators at the IP</a:t>
            </a:r>
          </a:p>
          <a:p>
            <a:r>
              <a:rPr lang="en-US" sz="2000" dirty="0" smtClean="0"/>
              <a:t>Effect on cryogenics load tested OK</a:t>
            </a:r>
          </a:p>
          <a:p>
            <a:pPr lvl="1"/>
            <a:r>
              <a:rPr lang="en-US" sz="1800" dirty="0" smtClean="0"/>
              <a:t>Effect on </a:t>
            </a:r>
            <a:r>
              <a:rPr lang="en-US" sz="1800" dirty="0" err="1" smtClean="0"/>
              <a:t>cryo</a:t>
            </a:r>
            <a:r>
              <a:rPr lang="en-US" sz="1800" dirty="0" smtClean="0"/>
              <a:t> load – first order ok</a:t>
            </a:r>
          </a:p>
          <a:p>
            <a:pPr lvl="1"/>
            <a:r>
              <a:rPr lang="en-US" sz="1800" dirty="0" smtClean="0"/>
              <a:t>More detailed analysis to come (?)</a:t>
            </a:r>
          </a:p>
          <a:p>
            <a:r>
              <a:rPr lang="en-US" sz="2000" dirty="0" smtClean="0"/>
              <a:t>TCLs can be taken out when Roman Pots to be moved in</a:t>
            </a:r>
          </a:p>
          <a:p>
            <a:r>
              <a:rPr lang="en-US" sz="2000" dirty="0" smtClean="0"/>
              <a:t>Planned to take Roman Pots out this week as end-of-fill</a:t>
            </a:r>
          </a:p>
          <a:p>
            <a:pPr lvl="1"/>
            <a:r>
              <a:rPr lang="en-US" sz="1800" dirty="0" smtClean="0"/>
              <a:t>End-of-fill never happened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590" y="3501010"/>
            <a:ext cx="4032560" cy="254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8180" y="4509150"/>
            <a:ext cx="3024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 of losses </a:t>
            </a:r>
            <a:br>
              <a:rPr lang="en-US" dirty="0" smtClean="0"/>
            </a:br>
            <a:r>
              <a:rPr lang="en-US" dirty="0" smtClean="0"/>
              <a:t>TCL-out/TCL-in in IR1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3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20610"/>
            <a:ext cx="8229600" cy="5111750"/>
          </a:xfrm>
        </p:spPr>
        <p:txBody>
          <a:bodyPr/>
          <a:lstStyle/>
          <a:p>
            <a:r>
              <a:rPr lang="en-US" dirty="0" smtClean="0"/>
              <a:t>Steering for oscillations regularly needed.</a:t>
            </a:r>
          </a:p>
          <a:p>
            <a:r>
              <a:rPr lang="en-US" dirty="0" smtClean="0"/>
              <a:t>Steered on 144 bunches (with intermediate 6 bunch ‘safety’ shot)</a:t>
            </a:r>
          </a:p>
          <a:p>
            <a:r>
              <a:rPr lang="en-GB" sz="2000" dirty="0" smtClean="0"/>
              <a:t>B2 horizontal oscillations</a:t>
            </a:r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Injection fill 3256 on Friday evening: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b="1" i="1" dirty="0" smtClean="0"/>
              <a:t>Last</a:t>
            </a:r>
            <a:r>
              <a:rPr lang="en-GB" sz="2000" dirty="0" smtClean="0"/>
              <a:t> injection: Dump triggered by </a:t>
            </a:r>
            <a:r>
              <a:rPr lang="en-GB" sz="2000" dirty="0" err="1" smtClean="0"/>
              <a:t>LHCb</a:t>
            </a:r>
            <a:r>
              <a:rPr lang="en-GB" sz="2000" dirty="0" smtClean="0"/>
              <a:t> BCM upon injection of 144 bunches</a:t>
            </a:r>
          </a:p>
          <a:p>
            <a:pPr lvl="1"/>
            <a:r>
              <a:rPr lang="en-GB" sz="1600" dirty="0" smtClean="0"/>
              <a:t>In the past this was related to large satellite population...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10" y="1484730"/>
            <a:ext cx="4285885" cy="17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30" y="3717040"/>
            <a:ext cx="5790080" cy="16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5292100" y="4797190"/>
            <a:ext cx="3456480" cy="64809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Effect of batch-by-batch blow-up on inj. losses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764630"/>
            <a:ext cx="8229600" cy="5111750"/>
          </a:xfrm>
        </p:spPr>
        <p:txBody>
          <a:bodyPr/>
          <a:lstStyle/>
          <a:p>
            <a:r>
              <a:rPr lang="en-GB" sz="1800" dirty="0" smtClean="0"/>
              <a:t>Friday, fill 3256, blow-up 1.5 ns, dumped on </a:t>
            </a:r>
            <a:r>
              <a:rPr lang="en-GB" sz="1800" dirty="0" err="1" smtClean="0"/>
              <a:t>LHCb</a:t>
            </a:r>
            <a:r>
              <a:rPr lang="en-GB" sz="1800" dirty="0" smtClean="0"/>
              <a:t> BCM last </a:t>
            </a:r>
            <a:r>
              <a:rPr lang="en-GB" sz="1800" dirty="0" err="1" smtClean="0"/>
              <a:t>inj</a:t>
            </a:r>
            <a:endParaRPr lang="en-GB" sz="1800" dirty="0" smtClean="0"/>
          </a:p>
          <a:p>
            <a:r>
              <a:rPr lang="en-GB" sz="1800" dirty="0" smtClean="0"/>
              <a:t>Saturday, fill 3261, stop blow (up to 1.1 ns), losses not worse at the end</a:t>
            </a:r>
          </a:p>
          <a:p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smtClean="0"/>
              <a:t>Sunday fill 3262, with 1.5 ns blow-up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smtClean="0"/>
              <a:t> Sunday fill 3264, with 1.1 ns blow-up: ok again</a:t>
            </a:r>
          </a:p>
          <a:p>
            <a:endParaRPr lang="en-GB" sz="18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Lene has been asked to </a:t>
            </a:r>
            <a:r>
              <a:rPr lang="en-GB" sz="2000" dirty="0" smtClean="0"/>
              <a:t>check loss </a:t>
            </a:r>
            <a:r>
              <a:rPr lang="en-GB" sz="2000" dirty="0" smtClean="0"/>
              <a:t>statistics for the different injections, also depending on </a:t>
            </a:r>
            <a:r>
              <a:rPr lang="en-GB" sz="2000" dirty="0" err="1" smtClean="0"/>
              <a:t>bbb</a:t>
            </a:r>
            <a:r>
              <a:rPr lang="en-GB" sz="2000" dirty="0" smtClean="0"/>
              <a:t> blow-up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0" y="1412720"/>
            <a:ext cx="4532572" cy="126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21" y="2780910"/>
            <a:ext cx="4968690" cy="13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590" y="4365131"/>
            <a:ext cx="5544770" cy="152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4716020" y="3573020"/>
            <a:ext cx="3456480" cy="64809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Satellites and ghosts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92620"/>
            <a:ext cx="8229600" cy="5111750"/>
          </a:xfrm>
        </p:spPr>
        <p:txBody>
          <a:bodyPr/>
          <a:lstStyle/>
          <a:p>
            <a:r>
              <a:rPr lang="en-US" sz="2000" dirty="0" smtClean="0"/>
              <a:t>LDM in physics – satellites at +/- 25 ns. </a:t>
            </a:r>
          </a:p>
          <a:p>
            <a:r>
              <a:rPr lang="en-US" sz="2000" dirty="0" smtClean="0"/>
              <a:t>ALICE </a:t>
            </a:r>
            <a:r>
              <a:rPr lang="en-US" sz="2000" dirty="0" err="1" smtClean="0"/>
              <a:t>lumi</a:t>
            </a:r>
            <a:r>
              <a:rPr lang="en-US" sz="2000" dirty="0" smtClean="0"/>
              <a:t> max about 8 – not that large.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B1                                                       B2</a:t>
            </a:r>
          </a:p>
          <a:p>
            <a:endParaRPr lang="en-US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They can effect injection losses as they are extracted from the SPS, wider extraction pulse, but lost by LHC injection kicker which has a tighter pulse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1472979"/>
            <a:ext cx="3672510" cy="165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10" y="1412720"/>
            <a:ext cx="3399136" cy="178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5436120" y="2708900"/>
            <a:ext cx="792110" cy="6480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419840" y="3356990"/>
            <a:ext cx="295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Satellites at 25 ns</a:t>
            </a:r>
            <a:br>
              <a:rPr lang="en-GB" dirty="0" smtClean="0"/>
            </a:br>
            <a:r>
              <a:rPr lang="en-GB" dirty="0" smtClean="0"/>
              <a:t>(from PS)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7020340" y="2708900"/>
            <a:ext cx="1008140" cy="122417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508130" y="4005080"/>
            <a:ext cx="266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Ghosts at 5 ns</a:t>
            </a:r>
            <a:br>
              <a:rPr lang="en-GB" dirty="0" smtClean="0"/>
            </a:br>
            <a:r>
              <a:rPr lang="en-GB" dirty="0" smtClean="0"/>
              <a:t>(from SPS capture)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568437" cy="523875"/>
          </a:xfrm>
        </p:spPr>
        <p:txBody>
          <a:bodyPr/>
          <a:lstStyle/>
          <a:p>
            <a:r>
              <a:rPr lang="en-US" dirty="0" smtClean="0"/>
              <a:t>Instability end of squeeze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1"/>
            <a:ext cx="8229600" cy="1800250"/>
          </a:xfrm>
        </p:spPr>
        <p:txBody>
          <a:bodyPr/>
          <a:lstStyle/>
          <a:p>
            <a:r>
              <a:rPr lang="en-US" dirty="0" smtClean="0"/>
              <a:t>Beam OFTEN going unstable end of squeeze</a:t>
            </a:r>
          </a:p>
          <a:p>
            <a:pPr lvl="1"/>
            <a:r>
              <a:rPr lang="en-US" dirty="0" smtClean="0"/>
              <a:t>At present not a problem for losses, but can blow-up the beam which will reduce luminosity</a:t>
            </a:r>
          </a:p>
          <a:p>
            <a:r>
              <a:rPr lang="en-US" dirty="0" smtClean="0"/>
              <a:t>Introduced tune split between the two beams</a:t>
            </a:r>
          </a:p>
          <a:p>
            <a:pPr lvl="1"/>
            <a:r>
              <a:rPr lang="en-US" dirty="0" smtClean="0"/>
              <a:t>Vertical tune B1 trimmed down by 0.003</a:t>
            </a:r>
          </a:p>
          <a:p>
            <a:r>
              <a:rPr lang="en-US" dirty="0" smtClean="0"/>
              <a:t>Did not seem to help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410" y="3212970"/>
            <a:ext cx="4320600" cy="2890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30" y="3284980"/>
            <a:ext cx="4104570" cy="27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3/11/2012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57200" y="1196975"/>
            <a:ext cx="8507410" cy="5111750"/>
          </a:xfrm>
        </p:spPr>
        <p:txBody>
          <a:bodyPr/>
          <a:lstStyle/>
          <a:p>
            <a:r>
              <a:rPr lang="en-GB" sz="2000" dirty="0" smtClean="0"/>
              <a:t>SPS availability</a:t>
            </a:r>
          </a:p>
          <a:p>
            <a:pPr lvl="1"/>
            <a:r>
              <a:rPr lang="en-GB" sz="1800" dirty="0" smtClean="0"/>
              <a:t>SPS presently without timing system…</a:t>
            </a:r>
          </a:p>
          <a:p>
            <a:pPr lvl="1"/>
            <a:r>
              <a:rPr lang="en-GB" sz="1800" dirty="0" smtClean="0"/>
              <a:t>Tuesday starting at 8:00: </a:t>
            </a:r>
          </a:p>
          <a:p>
            <a:pPr lvl="2"/>
            <a:r>
              <a:rPr lang="en-GB" sz="1600" dirty="0" smtClean="0"/>
              <a:t>12 hours technical stop if leaks can be fixed</a:t>
            </a:r>
          </a:p>
          <a:p>
            <a:pPr lvl="2"/>
            <a:r>
              <a:rPr lang="en-GB" sz="1600" dirty="0" smtClean="0"/>
              <a:t>24 hours if magnet needs to be replaced</a:t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2000" dirty="0" smtClean="0"/>
              <a:t>Injection </a:t>
            </a:r>
            <a:r>
              <a:rPr lang="en-GB" sz="2000" dirty="0" smtClean="0"/>
              <a:t>still ropey – to be re-visited</a:t>
            </a:r>
          </a:p>
          <a:p>
            <a:pPr lvl="1"/>
            <a:r>
              <a:rPr lang="en-GB" sz="1800" dirty="0" smtClean="0"/>
              <a:t>Check ghost and satellite production in SPS</a:t>
            </a:r>
          </a:p>
          <a:p>
            <a:pPr lvl="1"/>
            <a:r>
              <a:rPr lang="en-GB" sz="1800" dirty="0" smtClean="0"/>
              <a:t>Related to batch-by-batch blow-up?</a:t>
            </a:r>
          </a:p>
          <a:p>
            <a:r>
              <a:rPr lang="en-GB" sz="2000" dirty="0" smtClean="0"/>
              <a:t>Also transverse quality of the beam from the injector chain</a:t>
            </a:r>
          </a:p>
          <a:p>
            <a:pPr lvl="1"/>
            <a:r>
              <a:rPr lang="en-GB" sz="1800" dirty="0" smtClean="0"/>
              <a:t>Better with smaller bunch intensities?</a:t>
            </a:r>
          </a:p>
          <a:p>
            <a:r>
              <a:rPr lang="en-GB" sz="2000" dirty="0" smtClean="0"/>
              <a:t>ALFA &amp; TOTEM</a:t>
            </a:r>
          </a:p>
          <a:p>
            <a:pPr lvl="1"/>
            <a:r>
              <a:rPr lang="en-GB" sz="1800" dirty="0" smtClean="0"/>
              <a:t>Move in Roman Pots end of fill</a:t>
            </a:r>
          </a:p>
          <a:p>
            <a:pPr lvl="1"/>
            <a:r>
              <a:rPr lang="en-US" sz="1800" dirty="0" smtClean="0"/>
              <a:t>ALFA with TCLs in or out</a:t>
            </a:r>
          </a:p>
          <a:p>
            <a:pPr lvl="1"/>
            <a:r>
              <a:rPr lang="en-US" sz="1800" dirty="0" smtClean="0"/>
              <a:t>TOTEM only with TCLs out</a:t>
            </a:r>
            <a:endParaRPr lang="en-GB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508130" y="5877340"/>
            <a:ext cx="331246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week </a:t>
            </a:r>
            <a:r>
              <a:rPr lang="en-GB" dirty="0" err="1" smtClean="0"/>
              <a:t>Joerg</a:t>
            </a:r>
            <a:r>
              <a:rPr lang="en-GB" dirty="0" smtClean="0"/>
              <a:t> and Barbara coordinating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weekend: Friday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5111750"/>
          </a:xfrm>
        </p:spPr>
        <p:txBody>
          <a:bodyPr/>
          <a:lstStyle/>
          <a:p>
            <a:r>
              <a:rPr lang="en-US" sz="2000" dirty="0"/>
              <a:t>08:45 Stable beams </a:t>
            </a:r>
            <a:r>
              <a:rPr lang="en-US" sz="2000" b="1" dirty="0"/>
              <a:t>Fill </a:t>
            </a:r>
            <a:r>
              <a:rPr lang="en-US" sz="2000" b="1" dirty="0" smtClean="0"/>
              <a:t>#3253</a:t>
            </a:r>
            <a:r>
              <a:rPr lang="en-US" sz="2000" dirty="0" smtClean="0"/>
              <a:t> </a:t>
            </a:r>
            <a:r>
              <a:rPr lang="en-US" sz="2000" dirty="0"/>
              <a:t>Initial luminosity ~7.3e33 cm-2s-1</a:t>
            </a:r>
          </a:p>
          <a:p>
            <a:r>
              <a:rPr lang="en-US" sz="2000" dirty="0"/>
              <a:t>09:45 Increase RF voltage from 10 MV to 12 MV</a:t>
            </a:r>
          </a:p>
          <a:p>
            <a:r>
              <a:rPr lang="en-US" sz="2000" dirty="0"/>
              <a:t>12:00 ADT to wideband settings</a:t>
            </a:r>
          </a:p>
          <a:p>
            <a:r>
              <a:rPr lang="en-US" sz="2000" dirty="0"/>
              <a:t>12:38 Beams dumped, lost BLM crate L8. </a:t>
            </a:r>
            <a:r>
              <a:rPr lang="en-US" sz="2000" b="1" dirty="0"/>
              <a:t>79 pb-1 in 3h53m</a:t>
            </a:r>
          </a:p>
          <a:p>
            <a:r>
              <a:rPr lang="en-US" sz="2000" dirty="0"/>
              <a:t>BLM card change and BLM CPU change. </a:t>
            </a:r>
            <a:r>
              <a:rPr lang="en-US" sz="2000" dirty="0" smtClean="0"/>
              <a:t>Access BBQ and ATLAS.</a:t>
            </a:r>
            <a:endParaRPr lang="en-US" sz="2000" dirty="0"/>
          </a:p>
          <a:p>
            <a:r>
              <a:rPr lang="en-US" sz="2000" dirty="0"/>
              <a:t>17:48 Start </a:t>
            </a:r>
            <a:r>
              <a:rPr lang="en-US" sz="2000" dirty="0" smtClean="0"/>
              <a:t>pre-cycle</a:t>
            </a:r>
          </a:p>
          <a:p>
            <a:r>
              <a:rPr lang="en-US" sz="2000" dirty="0" smtClean="0"/>
              <a:t>19:30 Transfer line steering</a:t>
            </a:r>
          </a:p>
          <a:p>
            <a:r>
              <a:rPr lang="en-US" sz="2000" dirty="0" smtClean="0"/>
              <a:t>20:29 </a:t>
            </a:r>
            <a:r>
              <a:rPr lang="en-US" sz="2000" b="1" dirty="0" smtClean="0"/>
              <a:t>Beams dumped on last injection B2, </a:t>
            </a:r>
            <a:r>
              <a:rPr lang="en-US" sz="2000" b="1" dirty="0" err="1" smtClean="0"/>
              <a:t>LHCb</a:t>
            </a:r>
            <a:r>
              <a:rPr lang="en-US" sz="2000" b="1" dirty="0" smtClean="0"/>
              <a:t> BCM</a:t>
            </a:r>
          </a:p>
          <a:p>
            <a:r>
              <a:rPr lang="en-US" sz="2000" dirty="0" smtClean="0"/>
              <a:t>22:09 Filling for physics</a:t>
            </a:r>
          </a:p>
          <a:p>
            <a:r>
              <a:rPr lang="en-US" sz="2000" dirty="0" smtClean="0"/>
              <a:t>23:39 </a:t>
            </a:r>
            <a:r>
              <a:rPr lang="en-US" sz="2000" b="1" dirty="0" smtClean="0"/>
              <a:t>Fill #3259</a:t>
            </a:r>
            <a:r>
              <a:rPr lang="en-US" sz="2000" dirty="0" smtClean="0"/>
              <a:t>. Stable Beams. Initial </a:t>
            </a:r>
            <a:r>
              <a:rPr lang="en-US" sz="2000" dirty="0" err="1" smtClean="0"/>
              <a:t>lumi</a:t>
            </a:r>
            <a:r>
              <a:rPr lang="en-US" sz="2000" dirty="0" smtClean="0"/>
              <a:t> 6.5e33 cm-2s-1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639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weekend: Saturday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400" y="692620"/>
            <a:ext cx="8229600" cy="5111750"/>
          </a:xfrm>
        </p:spPr>
        <p:txBody>
          <a:bodyPr/>
          <a:lstStyle/>
          <a:p>
            <a:r>
              <a:rPr lang="en-US" sz="2000" dirty="0" smtClean="0"/>
              <a:t>09:04 Beams dumped: Sector 67 trip, RB.A67 ST_ABORT_PIC. </a:t>
            </a:r>
            <a:br>
              <a:rPr lang="en-US" sz="2000" dirty="0" smtClean="0"/>
            </a:br>
            <a:r>
              <a:rPr lang="en-US" sz="2000" dirty="0" smtClean="0"/>
              <a:t>Integrated </a:t>
            </a:r>
            <a:r>
              <a:rPr lang="en-US" sz="2000" dirty="0" err="1" smtClean="0"/>
              <a:t>lumi</a:t>
            </a:r>
            <a:r>
              <a:rPr lang="en-US" sz="2000" dirty="0" smtClean="0"/>
              <a:t> </a:t>
            </a:r>
            <a:r>
              <a:rPr lang="en-US" sz="2000" b="1" dirty="0" smtClean="0"/>
              <a:t>143 pb-1 in 9h25m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10:00 </a:t>
            </a:r>
            <a:r>
              <a:rPr lang="en-US" sz="2000" b="1" dirty="0" smtClean="0"/>
              <a:t>Access for ALICE </a:t>
            </a:r>
            <a:r>
              <a:rPr lang="en-US" sz="2000" dirty="0" smtClean="0"/>
              <a:t>and P6 for MPE piquet and QPS: RB 67 trip was about the sixth time: micro-switch changed.</a:t>
            </a:r>
          </a:p>
          <a:p>
            <a:r>
              <a:rPr lang="en-US" sz="2000" dirty="0" smtClean="0"/>
              <a:t>13:45 Pre-cycle</a:t>
            </a:r>
          </a:p>
          <a:p>
            <a:r>
              <a:rPr lang="en-US" sz="2000" dirty="0" smtClean="0"/>
              <a:t>14:30 Cryogenics problem IP2</a:t>
            </a:r>
          </a:p>
          <a:p>
            <a:r>
              <a:rPr lang="en-US" sz="2000" dirty="0" smtClean="0"/>
              <a:t>16:10 </a:t>
            </a:r>
            <a:r>
              <a:rPr lang="en-US" sz="2000" dirty="0" err="1" smtClean="0"/>
              <a:t>Cryo</a:t>
            </a:r>
            <a:r>
              <a:rPr lang="en-US" sz="2000" dirty="0" smtClean="0"/>
              <a:t> OK</a:t>
            </a:r>
          </a:p>
          <a:p>
            <a:r>
              <a:rPr lang="en-US" sz="2000" dirty="0" smtClean="0"/>
              <a:t>16:40 Injecting physics beam</a:t>
            </a:r>
          </a:p>
          <a:p>
            <a:r>
              <a:rPr lang="en-US" sz="2000" dirty="0" smtClean="0"/>
              <a:t>16:42 </a:t>
            </a:r>
            <a:r>
              <a:rPr lang="en-US" sz="2000" b="1" dirty="0" smtClean="0"/>
              <a:t>Successful start-up of daughter number 2 of ML</a:t>
            </a:r>
          </a:p>
          <a:p>
            <a:r>
              <a:rPr lang="en-US" sz="2000" dirty="0" smtClean="0"/>
              <a:t>19:15 Stable beams</a:t>
            </a:r>
            <a:r>
              <a:rPr lang="en-US" sz="2000" b="1" dirty="0" smtClean="0"/>
              <a:t> fill 3261</a:t>
            </a:r>
            <a:r>
              <a:rPr lang="en-US" sz="2000" dirty="0" smtClean="0"/>
              <a:t>, initial </a:t>
            </a:r>
            <a:r>
              <a:rPr lang="en-US" sz="2000" dirty="0" err="1" smtClean="0"/>
              <a:t>lumi</a:t>
            </a:r>
            <a:r>
              <a:rPr lang="en-US" sz="2000" dirty="0" smtClean="0"/>
              <a:t> 7.3e33 cm-2s-1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225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weekend: Sunday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497180" cy="5111750"/>
          </a:xfrm>
        </p:spPr>
        <p:txBody>
          <a:bodyPr/>
          <a:lstStyle/>
          <a:p>
            <a:r>
              <a:rPr lang="en-US" sz="2000" dirty="0" smtClean="0"/>
              <a:t>00:55 Beams lost due to possible spurious BLM trigger point 7.</a:t>
            </a:r>
            <a:br>
              <a:rPr lang="en-US" sz="2000" dirty="0" smtClean="0"/>
            </a:br>
            <a:r>
              <a:rPr lang="en-US" sz="2000" dirty="0" smtClean="0"/>
              <a:t>Fill 3262 delivered </a:t>
            </a:r>
            <a:r>
              <a:rPr lang="en-US" sz="2000" b="1" dirty="0" smtClean="0"/>
              <a:t>105 pb-1 in 4h42m</a:t>
            </a:r>
          </a:p>
          <a:p>
            <a:r>
              <a:rPr lang="en-US" sz="2000" dirty="0" smtClean="0"/>
              <a:t>03:59 Stable beams </a:t>
            </a:r>
            <a:r>
              <a:rPr lang="en-US" sz="2000" b="1" dirty="0" smtClean="0"/>
              <a:t>fill 3262</a:t>
            </a:r>
            <a:r>
              <a:rPr lang="en-US" sz="2000" dirty="0" smtClean="0"/>
              <a:t>, initial </a:t>
            </a:r>
            <a:r>
              <a:rPr lang="en-US" sz="2000" dirty="0" err="1" smtClean="0"/>
              <a:t>lumi</a:t>
            </a:r>
            <a:r>
              <a:rPr lang="en-US" sz="2000" dirty="0" smtClean="0"/>
              <a:t> 7.0e33 cm-2s-1</a:t>
            </a:r>
          </a:p>
          <a:p>
            <a:r>
              <a:rPr lang="en-US" sz="2000" dirty="0" smtClean="0"/>
              <a:t>04:27 Beams lost due to instability B1. Delivered </a:t>
            </a:r>
            <a:r>
              <a:rPr lang="en-US" sz="2000" b="1" dirty="0" smtClean="0"/>
              <a:t>11 pb-1 in 0h27m</a:t>
            </a:r>
          </a:p>
          <a:p>
            <a:r>
              <a:rPr lang="en-US" sz="2000" dirty="0" smtClean="0"/>
              <a:t>05:25 Injecting, problems B2 stability, suspect ADT.</a:t>
            </a:r>
          </a:p>
          <a:p>
            <a:r>
              <a:rPr lang="en-US" sz="2000" dirty="0" smtClean="0"/>
              <a:t>04:54 No beam from SPS</a:t>
            </a:r>
          </a:p>
          <a:p>
            <a:r>
              <a:rPr lang="en-US" sz="2000" dirty="0" smtClean="0"/>
              <a:t>07:14 SPS back again, checking ADT at injection.</a:t>
            </a:r>
          </a:p>
          <a:p>
            <a:r>
              <a:rPr lang="en-US" sz="2000" dirty="0" smtClean="0"/>
              <a:t>09:30 </a:t>
            </a:r>
            <a:r>
              <a:rPr lang="en-US" sz="2000" b="1" dirty="0" smtClean="0"/>
              <a:t>Intervention on ADT</a:t>
            </a:r>
            <a:r>
              <a:rPr lang="en-US" sz="2000" dirty="0" smtClean="0"/>
              <a:t>, set-up of ADT with 6 </a:t>
            </a:r>
            <a:r>
              <a:rPr lang="en-US" sz="2000" dirty="0" err="1" smtClean="0"/>
              <a:t>indivs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11:30 Ready to inject for physics.</a:t>
            </a:r>
          </a:p>
          <a:p>
            <a:r>
              <a:rPr lang="en-US" sz="2000" dirty="0" smtClean="0"/>
              <a:t>12:54 Stable beams</a:t>
            </a:r>
            <a:r>
              <a:rPr lang="en-US" sz="2000" b="1" dirty="0" smtClean="0"/>
              <a:t> fill 3264</a:t>
            </a:r>
            <a:r>
              <a:rPr lang="en-US" sz="2000" dirty="0" smtClean="0"/>
              <a:t>, initial </a:t>
            </a:r>
            <a:r>
              <a:rPr lang="en-US" sz="2000" dirty="0" err="1" smtClean="0"/>
              <a:t>lumi</a:t>
            </a:r>
            <a:r>
              <a:rPr lang="en-US" sz="2000" dirty="0" smtClean="0"/>
              <a:t> 7.1e33 cm-2s-1.</a:t>
            </a:r>
          </a:p>
          <a:p>
            <a:r>
              <a:rPr lang="en-US" sz="2000" dirty="0" smtClean="0"/>
              <a:t>14:25 Beams lost due to spurious BLM trigger L1. </a:t>
            </a:r>
            <a:r>
              <a:rPr lang="en-US" sz="2000" b="1" dirty="0" smtClean="0"/>
              <a:t>33 pb-1 in 1h31m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15:27 PS Booster problem: initially RF but  then serious problem on injection, stray field </a:t>
            </a:r>
            <a:r>
              <a:rPr lang="en-US" sz="2000" dirty="0" smtClean="0"/>
              <a:t>compensation. Understood, to be fixed during day.</a:t>
            </a:r>
          </a:p>
          <a:p>
            <a:r>
              <a:rPr lang="en-US" sz="2000" dirty="0" smtClean="0"/>
              <a:t>00:02 Start filling</a:t>
            </a:r>
          </a:p>
          <a:p>
            <a:r>
              <a:rPr lang="en-US" sz="2000" dirty="0" smtClean="0"/>
              <a:t>01:31 Stable Beams </a:t>
            </a:r>
            <a:r>
              <a:rPr lang="en-US" sz="2000" b="1" dirty="0" smtClean="0"/>
              <a:t>fill 3265</a:t>
            </a:r>
            <a:r>
              <a:rPr lang="en-US" sz="2000" dirty="0" smtClean="0"/>
              <a:t>. Initial </a:t>
            </a:r>
            <a:r>
              <a:rPr lang="en-US" sz="2000" dirty="0" err="1" smtClean="0"/>
              <a:t>lumi</a:t>
            </a:r>
            <a:r>
              <a:rPr lang="en-US" sz="2000" dirty="0" smtClean="0"/>
              <a:t> 7.0e33 cm-2s-1.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week: many short fills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836641"/>
            <a:ext cx="8641200" cy="26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20" y="3645030"/>
            <a:ext cx="9361300" cy="302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7411763">
            <a:off x="2801649" y="1901133"/>
            <a:ext cx="136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Fibre &amp;</a:t>
            </a:r>
            <a:br>
              <a:rPr lang="en-GB" dirty="0" smtClean="0"/>
            </a:br>
            <a:r>
              <a:rPr lang="en-GB" dirty="0" smtClean="0"/>
              <a:t>18 kV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8078306">
            <a:off x="5840238" y="184478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7450494">
            <a:off x="6833761" y="1700760"/>
            <a:ext cx="93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ALICE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7216722">
            <a:off x="7904273" y="1899520"/>
            <a:ext cx="899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7642246">
            <a:off x="8501867" y="1911021"/>
            <a:ext cx="7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PSB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779890" y="836640"/>
            <a:ext cx="21603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Beam Currents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779890" y="3645030"/>
            <a:ext cx="194427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Lumi’s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796170" y="3717040"/>
            <a:ext cx="792110" cy="8641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940190" y="4005080"/>
            <a:ext cx="1080150" cy="12961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5868180" y="4437140"/>
            <a:ext cx="1512210" cy="15122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192860" y="3501010"/>
            <a:ext cx="241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/>
              <a:t>ATLAS &amp; CMS</a:t>
            </a:r>
            <a:endParaRPr lang="en-GB" sz="1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56220" y="3861060"/>
            <a:ext cx="241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err="1" smtClean="0"/>
              <a:t>LHCb</a:t>
            </a:r>
            <a:endParaRPr lang="en-GB" sz="18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16270" y="4293120"/>
            <a:ext cx="241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/>
              <a:t>ALICE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28324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week – fills summary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19426"/>
              </p:ext>
            </p:extLst>
          </p:nvPr>
        </p:nvGraphicFramePr>
        <p:xfrm>
          <a:off x="323410" y="836640"/>
          <a:ext cx="8536389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685"/>
                <a:gridCol w="1025567"/>
                <a:gridCol w="904912"/>
                <a:gridCol w="904912"/>
                <a:gridCol w="809001"/>
                <a:gridCol w="4319312"/>
              </a:tblGrid>
              <a:tr h="54097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Fill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</a:t>
                      </a:r>
                      <a:r>
                        <a:rPr lang="en-US" sz="1400" dirty="0" err="1" smtClean="0"/>
                        <a:t>lumi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r>
                        <a:rPr lang="en-US" sz="1400" baseline="0" dirty="0" smtClean="0"/>
                        <a:t> beam</a:t>
                      </a:r>
                      <a:r>
                        <a:rPr lang="en-US" sz="1400" dirty="0" smtClean="0"/>
                        <a:t> [h]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Int</a:t>
                      </a:r>
                      <a:r>
                        <a:rPr lang="en-US" sz="1400" dirty="0" smtClean="0"/>
                        <a:t> L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[pb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Dump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Sun 28/10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7.40E+33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Operator dump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D14FBE"/>
                          </a:solidFill>
                          <a:latin typeface="Arial" pitchFamily="34" charset="0"/>
                          <a:cs typeface="Arial" pitchFamily="34" charset="0"/>
                        </a:rPr>
                        <a:t>inherited fill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Mon 29/10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6.70E+33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4:36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QPS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trigger, two correctors IP 5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Tue 30/10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7.20E+33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1:27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QPS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RQ5.L1 trigger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Tue 30/10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7.00E+33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4:27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RF trip Line4 B1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Wed 31/10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7.34E+33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2:14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QPS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heaters powered RQ4.L1, – SEU?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Wed 31/10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7.20E+33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14:59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Operator dump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Thur 1/11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7.20E+33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4:17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QPS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trigger RQX.L1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Fri 1/11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7.10E+33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3:13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QPS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on RCB.XV1.R1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Fri 1/11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7.30E+33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3:53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BLM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crate L8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Fri 1/11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6.50E+33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9:52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QPS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trip of RB.A67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Sat 2/11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7.30E+33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4:42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BLM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false trigger point 7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Sun 3/11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7.00E+33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0:27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Instability B1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Sun 3/11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7.10E+33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1:31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BLM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false trigger L1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 4/11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7.00E+33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Still in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2d18h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640" y="5877340"/>
            <a:ext cx="439261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&gt; 1.1 </a:t>
            </a:r>
            <a:r>
              <a:rPr lang="en-GB" dirty="0" smtClean="0"/>
              <a:t>fb-1, </a:t>
            </a:r>
            <a:br>
              <a:rPr lang="en-GB" dirty="0" smtClean="0"/>
            </a:br>
            <a:r>
              <a:rPr lang="en-GB" dirty="0" smtClean="0"/>
              <a:t>40 </a:t>
            </a:r>
            <a:r>
              <a:rPr lang="en-GB" dirty="0" smtClean="0"/>
              <a:t>% in physics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0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down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111750"/>
          </a:xfrm>
        </p:spPr>
        <p:txBody>
          <a:bodyPr/>
          <a:lstStyle/>
          <a:p>
            <a:r>
              <a:rPr lang="en-GB" sz="2000" dirty="0" smtClean="0"/>
              <a:t>Optical fibres and SPS 18 kV, planned intervention</a:t>
            </a:r>
          </a:p>
          <a:p>
            <a:pPr lvl="1"/>
            <a:r>
              <a:rPr lang="en-GB" sz="1800" dirty="0" smtClean="0"/>
              <a:t>Wednesday, planned: Footprint of 6 hours</a:t>
            </a:r>
          </a:p>
          <a:p>
            <a:pPr lvl="1"/>
            <a:r>
              <a:rPr lang="en-GB" sz="1800" dirty="0" smtClean="0"/>
              <a:t>No knock-on effects, many thanks to Pierre Charrue &amp; team</a:t>
            </a:r>
          </a:p>
          <a:p>
            <a:pPr lvl="1"/>
            <a:r>
              <a:rPr lang="en-GB" sz="1800" dirty="0" smtClean="0"/>
              <a:t>SPS 18 kV short found</a:t>
            </a:r>
          </a:p>
          <a:p>
            <a:r>
              <a:rPr lang="en-GB" sz="2000" dirty="0" smtClean="0"/>
              <a:t>BLM replacement of cards and CPU</a:t>
            </a:r>
          </a:p>
          <a:p>
            <a:pPr lvl="1"/>
            <a:r>
              <a:rPr lang="en-GB" sz="1800" dirty="0" smtClean="0"/>
              <a:t>Friday: 4 hours, 15 min</a:t>
            </a:r>
          </a:p>
          <a:p>
            <a:r>
              <a:rPr lang="en-GB" sz="2000" dirty="0" smtClean="0"/>
              <a:t>ALICE emergency intervention, QPS in shadow profited to replace micro-switch</a:t>
            </a:r>
          </a:p>
          <a:p>
            <a:pPr lvl="1"/>
            <a:r>
              <a:rPr lang="en-GB" sz="1800" dirty="0" smtClean="0"/>
              <a:t>Saturday: 4 hours</a:t>
            </a:r>
          </a:p>
          <a:p>
            <a:r>
              <a:rPr lang="en-GB" sz="2000" dirty="0" smtClean="0"/>
              <a:t>RF- ADT replacement of DSPU board</a:t>
            </a:r>
          </a:p>
          <a:p>
            <a:pPr lvl="1"/>
            <a:r>
              <a:rPr lang="en-GB" sz="1800" dirty="0" smtClean="0"/>
              <a:t>Sunday: 4 hours</a:t>
            </a:r>
          </a:p>
          <a:p>
            <a:r>
              <a:rPr lang="en-GB" sz="2000" dirty="0" smtClean="0"/>
              <a:t>PS Booster, RF and injection problems</a:t>
            </a:r>
          </a:p>
          <a:p>
            <a:pPr lvl="1"/>
            <a:r>
              <a:rPr lang="en-GB" sz="1800" dirty="0" smtClean="0"/>
              <a:t>Sunday: 8 hours 35 min</a:t>
            </a:r>
          </a:p>
          <a:p>
            <a:endParaRPr lang="en-GB" sz="2000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Total with smaller events, 1day and 18 hours : </a:t>
            </a:r>
            <a:br>
              <a:rPr lang="en-GB" sz="2000" b="1" dirty="0" smtClean="0">
                <a:solidFill>
                  <a:srgbClr val="FF0000"/>
                </a:solidFill>
              </a:rPr>
            </a:br>
            <a:r>
              <a:rPr lang="en-GB" sz="2000" b="1" dirty="0" smtClean="0">
                <a:solidFill>
                  <a:srgbClr val="FF0000"/>
                </a:solidFill>
              </a:rPr>
              <a:t>25 % </a:t>
            </a:r>
            <a:r>
              <a:rPr lang="en-GB" sz="2000" b="1" dirty="0" smtClean="0">
                <a:solidFill>
                  <a:srgbClr val="FF0000"/>
                </a:solidFill>
              </a:rPr>
              <a:t>downtime of which about 1/3 due </a:t>
            </a:r>
            <a:r>
              <a:rPr lang="en-GB" sz="2000" b="1" dirty="0" smtClean="0">
                <a:solidFill>
                  <a:srgbClr val="FF0000"/>
                </a:solidFill>
              </a:rPr>
              <a:t>to injectors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</a:t>
            </a:r>
            <a:r>
              <a:rPr lang="en-GB" dirty="0" err="1" smtClean="0"/>
              <a:t>lumi’s</a:t>
            </a:r>
            <a:r>
              <a:rPr lang="en-GB" dirty="0" smtClean="0"/>
              <a:t> (yesterday evening)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1052670"/>
            <a:ext cx="8532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2276840"/>
            <a:ext cx="4284273" cy="33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0" y="2132820"/>
            <a:ext cx="4542591" cy="361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from statistics pages, since TS3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5/11/2012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836640"/>
            <a:ext cx="4664595" cy="236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70" y="2348850"/>
            <a:ext cx="5207258" cy="26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000564"/>
            <a:ext cx="5292100" cy="268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TextBox 10"/>
          <p:cNvSpPr txBox="1"/>
          <p:nvPr/>
        </p:nvSpPr>
        <p:spPr>
          <a:xfrm>
            <a:off x="179390" y="1611170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7000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120" y="980660"/>
            <a:ext cx="331246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Peak </a:t>
            </a:r>
            <a:r>
              <a:rPr lang="en-GB" dirty="0" err="1" smtClean="0"/>
              <a:t>lumi</a:t>
            </a:r>
            <a:r>
              <a:rPr lang="en-GB" dirty="0" smtClean="0"/>
              <a:t> steady above 7e33 cm-2s-1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50" y="5157240"/>
            <a:ext cx="324045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Bunch intensity taken down a bit, emittance start of </a:t>
            </a:r>
            <a:r>
              <a:rPr lang="en-GB" dirty="0" err="1" smtClean="0"/>
              <a:t>sb</a:t>
            </a:r>
            <a:r>
              <a:rPr lang="en-GB" dirty="0" smtClean="0"/>
              <a:t> rather constant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5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57757</TotalTime>
  <Words>1041</Words>
  <Application>Microsoft Office PowerPoint</Application>
  <PresentationFormat>On-screen Show (4:3)</PresentationFormat>
  <Paragraphs>308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Pixel</vt:lpstr>
      <vt:lpstr>Summary of Week 44</vt:lpstr>
      <vt:lpstr>The weekend: Friday</vt:lpstr>
      <vt:lpstr>The weekend: Saturday</vt:lpstr>
      <vt:lpstr>The weekend: Sunday</vt:lpstr>
      <vt:lpstr>The week: many short fills</vt:lpstr>
      <vt:lpstr>The week – fills summary</vt:lpstr>
      <vt:lpstr>Major down time</vt:lpstr>
      <vt:lpstr>Total lumi’s (yesterday evening)</vt:lpstr>
      <vt:lpstr>Plots from statistics pages, since TS3</vt:lpstr>
      <vt:lpstr>RF voltage and heating: Voltage down</vt:lpstr>
      <vt:lpstr>Voltage UP, after 1 hour in stable beams</vt:lpstr>
      <vt:lpstr>Effect RF on lumi</vt:lpstr>
      <vt:lpstr>MKI temperature</vt:lpstr>
      <vt:lpstr>Taking out TCLs and Roman Pots</vt:lpstr>
      <vt:lpstr>Injection</vt:lpstr>
      <vt:lpstr>Effect of batch-by-batch blow-up on inj. losses</vt:lpstr>
      <vt:lpstr>Satellites and ghosts</vt:lpstr>
      <vt:lpstr>Instability end of squeeze</vt:lpstr>
      <vt:lpstr>Outstanding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Jan Uythoven</cp:lastModifiedBy>
  <cp:revision>3311</cp:revision>
  <dcterms:created xsi:type="dcterms:W3CDTF">2010-07-26T05:43:59Z</dcterms:created>
  <dcterms:modified xsi:type="dcterms:W3CDTF">2012-11-05T08:54:15Z</dcterms:modified>
</cp:coreProperties>
</file>