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400" r:id="rId2"/>
    <p:sldId id="1401" r:id="rId3"/>
    <p:sldId id="1402" r:id="rId4"/>
    <p:sldId id="1403" r:id="rId5"/>
    <p:sldId id="1404" r:id="rId6"/>
    <p:sldId id="1405" r:id="rId7"/>
    <p:sldId id="1408" r:id="rId8"/>
    <p:sldId id="1406" r:id="rId9"/>
    <p:sldId id="1407" r:id="rId10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95267" autoAdjust="0"/>
  </p:normalViewPr>
  <p:slideViewPr>
    <p:cSldViewPr>
      <p:cViewPr varScale="1">
        <p:scale>
          <a:sx n="89" d="100"/>
          <a:sy n="89" d="100"/>
        </p:scale>
        <p:origin x="-1518" y="-10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30/10/2012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29 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621570"/>
            <a:ext cx="8892600" cy="5111750"/>
          </a:xfrm>
        </p:spPr>
        <p:txBody>
          <a:bodyPr/>
          <a:lstStyle/>
          <a:p>
            <a:r>
              <a:rPr lang="en-US" sz="1800" dirty="0" smtClean="0"/>
              <a:t>08:48 V/</a:t>
            </a:r>
            <a:r>
              <a:rPr lang="en-US" sz="1800" dirty="0" err="1" smtClean="0"/>
              <a:t>dM</a:t>
            </a:r>
            <a:r>
              <a:rPr lang="en-US" sz="1800" dirty="0" smtClean="0"/>
              <a:t> scan CMS end of fill #3236. Check of “fast scan”.</a:t>
            </a:r>
          </a:p>
          <a:p>
            <a:r>
              <a:rPr lang="en-US" sz="1800" dirty="0" smtClean="0"/>
              <a:t>10:06 V/</a:t>
            </a:r>
            <a:r>
              <a:rPr lang="en-US" sz="1800" dirty="0" err="1" smtClean="0"/>
              <a:t>dM</a:t>
            </a:r>
            <a:r>
              <a:rPr lang="en-US" sz="1800" dirty="0" smtClean="0"/>
              <a:t> scan finished, start of RF studies, reducing RF voltage.</a:t>
            </a:r>
          </a:p>
          <a:p>
            <a:r>
              <a:rPr lang="en-US" sz="1800" dirty="0" smtClean="0"/>
              <a:t>11:10 RF voltage reduced from 12 MV to 9 MV.</a:t>
            </a:r>
          </a:p>
          <a:p>
            <a:r>
              <a:rPr lang="en-US" sz="1800" dirty="0" smtClean="0"/>
              <a:t>11:51 Opened TCLs to test for future retraction tests: OK</a:t>
            </a:r>
          </a:p>
          <a:p>
            <a:r>
              <a:rPr lang="en-US" sz="1800" dirty="0" smtClean="0"/>
              <a:t>12:00 TCL tests finished.</a:t>
            </a:r>
          </a:p>
          <a:p>
            <a:r>
              <a:rPr lang="en-US" sz="1800" dirty="0" smtClean="0"/>
              <a:t>12:08 Beams dumped by operator. Integrated </a:t>
            </a:r>
            <a:r>
              <a:rPr lang="en-US" sz="1800" dirty="0" err="1" smtClean="0"/>
              <a:t>lumi</a:t>
            </a:r>
            <a:r>
              <a:rPr lang="en-US" sz="1800" dirty="0" smtClean="0"/>
              <a:t> 216/0.20/211/25.1 pb-1.</a:t>
            </a:r>
          </a:p>
          <a:p>
            <a:r>
              <a:rPr lang="en-US" sz="1800" dirty="0" smtClean="0"/>
              <a:t>13:10 Access for experiments, EPC and CV.</a:t>
            </a:r>
          </a:p>
          <a:p>
            <a:pPr lvl="1"/>
            <a:r>
              <a:rPr lang="en-US" sz="1400" dirty="0" smtClean="0"/>
              <a:t>There is nothing like ‘A Quick Access’</a:t>
            </a:r>
          </a:p>
          <a:p>
            <a:r>
              <a:rPr lang="en-US" sz="1800" dirty="0" smtClean="0"/>
              <a:t>15:26 QPS trip of matching section R8, related to EPC intervention on RD2.R8 earlier.</a:t>
            </a:r>
          </a:p>
          <a:p>
            <a:r>
              <a:rPr lang="en-US" sz="1800" dirty="0" smtClean="0"/>
              <a:t>18:00 Bad contact found, start pre-cycle.</a:t>
            </a:r>
          </a:p>
          <a:p>
            <a:r>
              <a:rPr lang="en-US" sz="1800" dirty="0" smtClean="0"/>
              <a:t>18:54 Injecting probes.</a:t>
            </a:r>
          </a:p>
          <a:p>
            <a:r>
              <a:rPr lang="en-US" sz="1800" dirty="0" smtClean="0"/>
              <a:t>19:50 Ramp started fill #3237.</a:t>
            </a:r>
          </a:p>
          <a:p>
            <a:r>
              <a:rPr lang="en-US" sz="1800" dirty="0" smtClean="0"/>
              <a:t>19:50 Beam dumped by LBDS at start of ramp, energy tracking MKD B2, generator L.</a:t>
            </a:r>
          </a:p>
          <a:p>
            <a:r>
              <a:rPr lang="en-US" sz="1800" dirty="0" smtClean="0"/>
              <a:t>21:12 Injecting physics beam fill #3238.</a:t>
            </a:r>
          </a:p>
          <a:p>
            <a:r>
              <a:rPr lang="en-US" sz="1800" dirty="0" smtClean="0"/>
              <a:t>22:55 Stable beams, initial </a:t>
            </a:r>
            <a:r>
              <a:rPr lang="en-US" sz="1800" dirty="0" err="1" smtClean="0"/>
              <a:t>lumi’s</a:t>
            </a:r>
            <a:r>
              <a:rPr lang="en-US" sz="1800" dirty="0" smtClean="0"/>
              <a:t> 6.5e33 cm-2s-1.</a:t>
            </a:r>
          </a:p>
          <a:p>
            <a:r>
              <a:rPr lang="en-GB" sz="1800" dirty="0"/>
              <a:t>03:32 Beam dumps </a:t>
            </a:r>
            <a:r>
              <a:rPr lang="en-GB" sz="1800" dirty="0" smtClean="0"/>
              <a:t>two correctors tripped </a:t>
            </a:r>
            <a:r>
              <a:rPr lang="en-GB" sz="1800" dirty="0"/>
              <a:t>in </a:t>
            </a:r>
            <a:r>
              <a:rPr lang="en-GB" sz="1800" dirty="0" smtClean="0"/>
              <a:t>5</a:t>
            </a:r>
          </a:p>
          <a:p>
            <a:r>
              <a:rPr lang="en-US" sz="1800" dirty="0" smtClean="0"/>
              <a:t>Problems refilling: RF crowbar (solved, not understood), PC faults IT.R5: access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30/10/2012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Kept beam in because injection kicker temp.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692620"/>
            <a:ext cx="8713210" cy="2808390"/>
          </a:xfrm>
        </p:spPr>
        <p:txBody>
          <a:bodyPr/>
          <a:lstStyle/>
          <a:p>
            <a:r>
              <a:rPr lang="en-GB" sz="2000" dirty="0" smtClean="0"/>
              <a:t>MKI.8C still hot</a:t>
            </a:r>
          </a:p>
          <a:p>
            <a:pPr lvl="1"/>
            <a:r>
              <a:rPr lang="en-GB" sz="1800" dirty="0" smtClean="0"/>
              <a:t>But prepared to temporarily increase temperature interlock after analysis of </a:t>
            </a:r>
            <a:r>
              <a:rPr lang="en-GB" sz="1800" dirty="0" err="1" smtClean="0"/>
              <a:t>SoftStart</a:t>
            </a:r>
            <a:r>
              <a:rPr lang="en-GB" sz="1800" dirty="0" smtClean="0"/>
              <a:t> data with ‘hot’ magnet.</a:t>
            </a:r>
          </a:p>
          <a:p>
            <a:pPr lvl="1"/>
            <a:r>
              <a:rPr lang="en-GB" sz="1800" dirty="0" smtClean="0"/>
              <a:t>Temporarily because temperature increase on this magnet not ‘normal’, likely due to HOMs. Tube damping ferrite getting very hot, about 180 </a:t>
            </a:r>
            <a:r>
              <a:rPr lang="en-GB" sz="1800" dirty="0" smtClean="0">
                <a:sym typeface="Symbol"/>
              </a:rPr>
              <a:t>C.</a:t>
            </a:r>
            <a:endParaRPr lang="en-GB" sz="1800" dirty="0" smtClean="0"/>
          </a:p>
          <a:p>
            <a:pPr lvl="1"/>
            <a:r>
              <a:rPr lang="en-GB" sz="1800" dirty="0" smtClean="0"/>
              <a:t>Temperature interlock on this magnet increased </a:t>
            </a:r>
            <a:r>
              <a:rPr lang="en-US" sz="1800" dirty="0" smtClean="0"/>
              <a:t>from 58.3 degrees to 60.5 degrees.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30/10/2012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3284980"/>
            <a:ext cx="7705070" cy="310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>
            <a:off x="3851900" y="2204830"/>
            <a:ext cx="2664370" cy="151221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5370" y="3821000"/>
            <a:ext cx="1080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160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400" y="5837280"/>
            <a:ext cx="648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372250" y="3645030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Tube temperature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7740440" y="5157240"/>
            <a:ext cx="288040" cy="57608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956470" y="4653170"/>
            <a:ext cx="936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Yoke ferrite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fill – LHC RF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3312175"/>
          </a:xfrm>
        </p:spPr>
        <p:txBody>
          <a:bodyPr/>
          <a:lstStyle/>
          <a:p>
            <a:r>
              <a:rPr lang="en-US" sz="1800" dirty="0" smtClean="0"/>
              <a:t>Reduction of RF voltage on both beams in steps from 12 MV to 9 MV lead to bunch length increase by 100 ps. Then bunch length was decreasing slowly as before (5-6 </a:t>
            </a:r>
            <a:r>
              <a:rPr lang="en-US" sz="1800" dirty="0" err="1" smtClean="0"/>
              <a:t>ps</a:t>
            </a:r>
            <a:r>
              <a:rPr lang="en-US" sz="1800" dirty="0" smtClean="0"/>
              <a:t>/ hour). Small reduction of luminosity at the moment of changes was observed and then lifetime was restored to the previous value. </a:t>
            </a:r>
          </a:p>
          <a:p>
            <a:pPr lvl="1"/>
            <a:r>
              <a:rPr lang="en-US" sz="1400" dirty="0" smtClean="0"/>
              <a:t>Beneficial effects was observed on the ALFA pots. </a:t>
            </a:r>
          </a:p>
          <a:p>
            <a:r>
              <a:rPr lang="en-US" sz="1800" dirty="0" smtClean="0"/>
              <a:t>Next fill:</a:t>
            </a:r>
          </a:p>
          <a:p>
            <a:pPr lvl="1"/>
            <a:r>
              <a:rPr lang="en-US" sz="1400" dirty="0" smtClean="0"/>
              <a:t>Batch by batch blow up with new target value of 1.5ns (instead of 1.4ns) </a:t>
            </a:r>
          </a:p>
          <a:p>
            <a:pPr lvl="1"/>
            <a:r>
              <a:rPr lang="en-US" sz="1400" dirty="0" smtClean="0"/>
              <a:t>We decrease voltage during ramp with correspondingly increased bunch length target during blow-up (10 MV and 1.36 ns) to keep the same longitudinal emittance. We will monitor...</a:t>
            </a:r>
          </a:p>
          <a:p>
            <a:pPr lvl="1"/>
            <a:r>
              <a:rPr lang="en-US" sz="1400" dirty="0" smtClean="0"/>
              <a:t>Future: Voltage can be increased again during physics (slowly) to recover the luminosity geometrical factor if necessary. </a:t>
            </a:r>
          </a:p>
          <a:p>
            <a:pPr lvl="1"/>
            <a:r>
              <a:rPr lang="en-US" sz="1400" dirty="0" smtClean="0"/>
              <a:t>Longer bunches can be beneficial not only for beam induced heating but for transverse stability.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30/10/2012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30" y="4581160"/>
            <a:ext cx="6990142" cy="201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end of an 18 h fill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1656230"/>
          </a:xfrm>
        </p:spPr>
        <p:txBody>
          <a:bodyPr/>
          <a:lstStyle/>
          <a:p>
            <a:r>
              <a:rPr lang="en-GB" dirty="0" smtClean="0"/>
              <a:t>Not a record – longest is 22.8 h</a:t>
            </a:r>
          </a:p>
          <a:p>
            <a:r>
              <a:rPr lang="en-GB" dirty="0" smtClean="0"/>
              <a:t>ATLAS and CMS integrated </a:t>
            </a:r>
            <a:r>
              <a:rPr lang="en-GB" dirty="0" err="1" smtClean="0"/>
              <a:t>lumi’s</a:t>
            </a:r>
            <a:r>
              <a:rPr lang="en-GB" dirty="0" smtClean="0"/>
              <a:t> well over 200 pb-1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30/10/2012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30" y="2132820"/>
            <a:ext cx="7236370" cy="38861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3491850" y="3212970"/>
            <a:ext cx="792110" cy="288040"/>
          </a:xfrm>
          <a:prstGeom prst="ellipse">
            <a:avLst/>
          </a:prstGeom>
          <a:noFill/>
          <a:ln w="317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084210" y="3212970"/>
            <a:ext cx="792110" cy="288040"/>
          </a:xfrm>
          <a:prstGeom prst="ellipse">
            <a:avLst/>
          </a:prstGeom>
          <a:noFill/>
          <a:ln w="317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380390" y="3212970"/>
            <a:ext cx="792110" cy="288040"/>
          </a:xfrm>
          <a:prstGeom prst="ellipse">
            <a:avLst/>
          </a:prstGeom>
          <a:noFill/>
          <a:ln w="317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788030" y="3212970"/>
            <a:ext cx="792110" cy="288040"/>
          </a:xfrm>
          <a:prstGeom prst="ellipse">
            <a:avLst/>
          </a:prstGeom>
          <a:noFill/>
          <a:ln w="3175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&amp;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111750"/>
          </a:xfrm>
        </p:spPr>
        <p:txBody>
          <a:bodyPr/>
          <a:lstStyle/>
          <a:p>
            <a:r>
              <a:rPr lang="en-GB" dirty="0" smtClean="0"/>
              <a:t>Access for all experiments</a:t>
            </a:r>
          </a:p>
          <a:p>
            <a:r>
              <a:rPr lang="en-US" dirty="0" smtClean="0"/>
              <a:t>EPC (2,4,6) and CV (water pump)</a:t>
            </a:r>
          </a:p>
          <a:p>
            <a:r>
              <a:rPr lang="en-US" dirty="0" smtClean="0"/>
              <a:t>Vacuum pumps at P6 were switched on, but an intervention is needed to fix VRPA.25.4R6.B</a:t>
            </a:r>
          </a:p>
          <a:p>
            <a:r>
              <a:rPr lang="en-US" dirty="0" smtClean="0"/>
              <a:t>EPC RD2.R8 intervention followed by QPS problems of the complete matching section</a:t>
            </a:r>
          </a:p>
          <a:p>
            <a:pPr lvl="1"/>
            <a:r>
              <a:rPr lang="en-US" dirty="0" smtClean="0"/>
              <a:t>Another access needed, bad contact found.</a:t>
            </a:r>
          </a:p>
          <a:p>
            <a:r>
              <a:rPr lang="en-US" dirty="0" smtClean="0"/>
              <a:t>First ramp beam lost at start of ramp due to LBDS tracking error on MKD generator L</a:t>
            </a:r>
          </a:p>
          <a:p>
            <a:pPr lvl="1"/>
            <a:r>
              <a:rPr lang="en-US" dirty="0" smtClean="0"/>
              <a:t>PLC problem – will need two hour access with specialists</a:t>
            </a:r>
          </a:p>
          <a:p>
            <a:pPr lvl="1"/>
            <a:r>
              <a:rPr lang="en-US" dirty="0" smtClean="0"/>
              <a:t>Temporarily reduced redundancy from 1oo4 to 1oo3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30/10/2012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#3238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80" y="3457237"/>
            <a:ext cx="8569190" cy="2231350"/>
          </a:xfrm>
        </p:spPr>
        <p:txBody>
          <a:bodyPr/>
          <a:lstStyle/>
          <a:p>
            <a:r>
              <a:rPr lang="en-GB" sz="2000" dirty="0" smtClean="0"/>
              <a:t>Not the best beams from the injectors, large spread in bunch intensity</a:t>
            </a:r>
          </a:p>
          <a:p>
            <a:r>
              <a:rPr lang="en-GB" sz="2000" dirty="0" smtClean="0"/>
              <a:t>Stronger batch by batch longitudinal blow-up resulting in losses at warning level (32 %) on IP3 momentum collimators.</a:t>
            </a:r>
          </a:p>
          <a:p>
            <a:r>
              <a:rPr lang="en-GB" sz="2000" dirty="0" smtClean="0"/>
              <a:t>Reduced RF voltages at flat-top</a:t>
            </a:r>
          </a:p>
          <a:p>
            <a:r>
              <a:rPr lang="en-GB" sz="2000" dirty="0" smtClean="0"/>
              <a:t>Losses of 10 % on the 6 non-colliding bunches. </a:t>
            </a:r>
          </a:p>
          <a:p>
            <a:r>
              <a:rPr lang="en-GB" sz="2000" dirty="0" smtClean="0"/>
              <a:t>Initial </a:t>
            </a:r>
            <a:r>
              <a:rPr lang="en-GB" sz="2000" dirty="0" err="1" smtClean="0"/>
              <a:t>lumi’s</a:t>
            </a:r>
            <a:r>
              <a:rPr lang="en-GB" sz="2000" dirty="0" smtClean="0"/>
              <a:t> rather low, 6.7e33 cm-2s-1</a:t>
            </a:r>
          </a:p>
          <a:p>
            <a:r>
              <a:rPr lang="en-US" sz="2000" dirty="0" smtClean="0"/>
              <a:t>While </a:t>
            </a:r>
            <a:r>
              <a:rPr lang="en-US" sz="2000" dirty="0"/>
              <a:t>in physics, observed smaller temperature rise in BSRT beam2, as well as MKI beam2. B. Salvant also reports less heating on Alfa.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 03:32 Beam dumps two correctors tripped in 5. </a:t>
            </a:r>
            <a:r>
              <a:rPr lang="en-GB" sz="2000" dirty="0" err="1" smtClean="0"/>
              <a:t>Int</a:t>
            </a:r>
            <a:r>
              <a:rPr lang="en-GB" sz="2000" dirty="0" smtClean="0"/>
              <a:t> </a:t>
            </a:r>
            <a:r>
              <a:rPr lang="en-GB" sz="2000" dirty="0" err="1" smtClean="0"/>
              <a:t>lumi</a:t>
            </a:r>
            <a:r>
              <a:rPr lang="en-GB" sz="2000" dirty="0" smtClean="0"/>
              <a:t> </a:t>
            </a:r>
            <a:r>
              <a:rPr lang="en-GB" sz="2000" smtClean="0"/>
              <a:t>81 pb-1. </a:t>
            </a:r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30/10/2012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790" y="1412720"/>
            <a:ext cx="8713210" cy="204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40" y="332570"/>
            <a:ext cx="3764358" cy="155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MKI heating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111750"/>
          </a:xfrm>
        </p:spPr>
        <p:txBody>
          <a:bodyPr/>
          <a:lstStyle/>
          <a:p>
            <a:r>
              <a:rPr lang="en-US" dirty="0" smtClean="0"/>
              <a:t>MKI.8C heating less</a:t>
            </a:r>
          </a:p>
          <a:p>
            <a:pPr lvl="1"/>
            <a:r>
              <a:rPr lang="en-US" dirty="0" smtClean="0"/>
              <a:t>But (peak) </a:t>
            </a:r>
            <a:r>
              <a:rPr lang="en-US" dirty="0" err="1" smtClean="0"/>
              <a:t>lumi</a:t>
            </a:r>
            <a:r>
              <a:rPr lang="en-US" dirty="0" smtClean="0"/>
              <a:t> was lower as well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30/10/2012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0" y="1988800"/>
            <a:ext cx="8273823" cy="367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96419" y="4149100"/>
            <a:ext cx="1216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tube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603747" y="2420860"/>
            <a:ext cx="1216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tube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244510" y="4437140"/>
            <a:ext cx="1216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24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Refill for fill #3239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229600" cy="5111750"/>
          </a:xfrm>
        </p:spPr>
        <p:txBody>
          <a:bodyPr/>
          <a:lstStyle/>
          <a:p>
            <a:r>
              <a:rPr lang="en-US" dirty="0" smtClean="0"/>
              <a:t>RF crowbar </a:t>
            </a:r>
            <a:br>
              <a:rPr lang="en-US" dirty="0" smtClean="0"/>
            </a:br>
            <a:r>
              <a:rPr lang="en-GB" dirty="0" smtClean="0"/>
              <a:t>ACSLine1B2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ACSLine4B2 </a:t>
            </a:r>
            <a:br>
              <a:rPr lang="en-GB" dirty="0"/>
            </a:br>
            <a:r>
              <a:rPr lang="en-GB" dirty="0"/>
              <a:t>ACSLine3B2 </a:t>
            </a:r>
            <a:br>
              <a:rPr lang="en-GB" dirty="0"/>
            </a:br>
            <a:r>
              <a:rPr lang="en-GB" dirty="0" smtClean="0"/>
              <a:t>ACSLine2B2</a:t>
            </a:r>
          </a:p>
          <a:p>
            <a:r>
              <a:rPr lang="en-GB" dirty="0"/>
              <a:t>Lost RQX.R5, RTQX1.R5 and RTQX2.R5; PC </a:t>
            </a:r>
            <a:r>
              <a:rPr lang="en-GB" dirty="0" smtClean="0"/>
              <a:t>fault</a:t>
            </a:r>
          </a:p>
          <a:p>
            <a:r>
              <a:rPr lang="en-GB" dirty="0" smtClean="0"/>
              <a:t>Access for EPC - </a:t>
            </a:r>
            <a:r>
              <a:rPr lang="en-GB" dirty="0" err="1" smtClean="0"/>
              <a:t>ongoing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30/10/2012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the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Access</a:t>
            </a:r>
          </a:p>
          <a:p>
            <a:pPr lvl="1"/>
            <a:r>
              <a:rPr lang="en-GB" dirty="0" smtClean="0"/>
              <a:t>Vacuum </a:t>
            </a:r>
          </a:p>
          <a:p>
            <a:pPr lvl="2"/>
            <a:r>
              <a:rPr lang="en-US" dirty="0" smtClean="0"/>
              <a:t>VRPA.25.4R6.B</a:t>
            </a:r>
          </a:p>
          <a:p>
            <a:pPr lvl="2"/>
            <a:r>
              <a:rPr lang="en-US" dirty="0" smtClean="0"/>
              <a:t>Recurring problem: “Had to restart the SIS monitoring for VAC_VGPB.137.5L2.B_ACQ. “</a:t>
            </a:r>
          </a:p>
          <a:p>
            <a:pPr lvl="1"/>
            <a:r>
              <a:rPr lang="en-US" dirty="0" smtClean="0"/>
              <a:t>LBDS energy tracking MKD B2, 2 hours.</a:t>
            </a:r>
          </a:p>
          <a:p>
            <a:r>
              <a:rPr lang="en-US" dirty="0" smtClean="0"/>
              <a:t>Operational development</a:t>
            </a:r>
          </a:p>
          <a:p>
            <a:pPr lvl="1"/>
            <a:r>
              <a:rPr lang="en-US" dirty="0" smtClean="0"/>
              <a:t>ADT tests at injection, 1-2 </a:t>
            </a:r>
            <a:r>
              <a:rPr lang="en-US" dirty="0" smtClean="0"/>
              <a:t>hours</a:t>
            </a:r>
          </a:p>
          <a:p>
            <a:r>
              <a:rPr lang="en-US" dirty="0" smtClean="0"/>
              <a:t>Intervention on fiber optics Wednesday morning</a:t>
            </a:r>
          </a:p>
          <a:p>
            <a:pPr lvl="1"/>
            <a:r>
              <a:rPr lang="en-US" dirty="0" smtClean="0"/>
              <a:t>Most likely no beam, may </a:t>
            </a:r>
            <a:r>
              <a:rPr lang="en-US" smtClean="0"/>
              <a:t>be access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30/10/2012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57046</TotalTime>
  <Words>745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Monday 29 October</vt:lpstr>
      <vt:lpstr>Kept beam in because injection kicker temp.</vt:lpstr>
      <vt:lpstr>End of fill – LHC RF Team</vt:lpstr>
      <vt:lpstr>The end of an 18 h fill</vt:lpstr>
      <vt:lpstr>Access &amp; Problems</vt:lpstr>
      <vt:lpstr>Fill #3238</vt:lpstr>
      <vt:lpstr>MKI heating</vt:lpstr>
      <vt:lpstr>Refill for fill #3239</vt:lpstr>
      <vt:lpstr>On the list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uythoven</cp:lastModifiedBy>
  <cp:revision>3224</cp:revision>
  <dcterms:created xsi:type="dcterms:W3CDTF">2010-07-26T05:43:59Z</dcterms:created>
  <dcterms:modified xsi:type="dcterms:W3CDTF">2012-10-30T07:25:04Z</dcterms:modified>
</cp:coreProperties>
</file>