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  <p:sldMasterId id="2147483818" r:id="rId2"/>
    <p:sldMasterId id="2147483825" r:id="rId3"/>
    <p:sldMasterId id="2147483832" r:id="rId4"/>
  </p:sldMasterIdLst>
  <p:notesMasterIdLst>
    <p:notesMasterId r:id="rId30"/>
  </p:notesMasterIdLst>
  <p:handoutMasterIdLst>
    <p:handoutMasterId r:id="rId31"/>
  </p:handoutMasterIdLst>
  <p:sldIdLst>
    <p:sldId id="578" r:id="rId5"/>
    <p:sldId id="576" r:id="rId6"/>
    <p:sldId id="579" r:id="rId7"/>
    <p:sldId id="595" r:id="rId8"/>
    <p:sldId id="599" r:id="rId9"/>
    <p:sldId id="577" r:id="rId10"/>
    <p:sldId id="596" r:id="rId11"/>
    <p:sldId id="597" r:id="rId12"/>
    <p:sldId id="575" r:id="rId13"/>
    <p:sldId id="586" r:id="rId14"/>
    <p:sldId id="594" r:id="rId15"/>
    <p:sldId id="598" r:id="rId16"/>
    <p:sldId id="587" r:id="rId17"/>
    <p:sldId id="593" r:id="rId18"/>
    <p:sldId id="592" r:id="rId19"/>
    <p:sldId id="589" r:id="rId20"/>
    <p:sldId id="588" r:id="rId21"/>
    <p:sldId id="585" r:id="rId22"/>
    <p:sldId id="582" r:id="rId23"/>
    <p:sldId id="583" r:id="rId24"/>
    <p:sldId id="584" r:id="rId25"/>
    <p:sldId id="590" r:id="rId26"/>
    <p:sldId id="580" r:id="rId27"/>
    <p:sldId id="568" r:id="rId28"/>
    <p:sldId id="574" r:id="rId2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99"/>
    <a:srgbClr val="006600"/>
    <a:srgbClr val="0000FF"/>
    <a:srgbClr val="FF9999"/>
    <a:srgbClr val="FFCC66"/>
    <a:srgbClr val="B82300"/>
    <a:srgbClr val="FE8002"/>
    <a:srgbClr val="FD5C03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7" autoAdjust="0"/>
    <p:restoredTop sz="97730" autoAdjust="0"/>
  </p:normalViewPr>
  <p:slideViewPr>
    <p:cSldViewPr snapToObjects="1">
      <p:cViewPr>
        <p:scale>
          <a:sx n="60" d="100"/>
          <a:sy n="60" d="100"/>
        </p:scale>
        <p:origin x="-658" y="-278"/>
      </p:cViewPr>
      <p:guideLst>
        <p:guide orient="horz" pos="4319"/>
        <p:guide pos="5738"/>
      </p:guideLst>
    </p:cSldViewPr>
  </p:slideViewPr>
  <p:outlineViewPr>
    <p:cViewPr>
      <p:scale>
        <a:sx n="33" d="100"/>
        <a:sy n="33" d="100"/>
      </p:scale>
      <p:origin x="0" y="124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Sheet2!$B$5:$B$46</c:f>
              <c:numCache>
                <c:formatCode>0</c:formatCode>
                <c:ptCount val="42"/>
                <c:pt idx="0">
                  <c:v>3002</c:v>
                </c:pt>
                <c:pt idx="1">
                  <c:v>3005</c:v>
                </c:pt>
                <c:pt idx="2">
                  <c:v>3011</c:v>
                </c:pt>
                <c:pt idx="3">
                  <c:v>3016</c:v>
                </c:pt>
                <c:pt idx="4">
                  <c:v>3018</c:v>
                </c:pt>
                <c:pt idx="5">
                  <c:v>3019</c:v>
                </c:pt>
                <c:pt idx="6">
                  <c:v>3020</c:v>
                </c:pt>
                <c:pt idx="7">
                  <c:v>3021</c:v>
                </c:pt>
                <c:pt idx="8">
                  <c:v>3025</c:v>
                </c:pt>
                <c:pt idx="9">
                  <c:v>3029</c:v>
                </c:pt>
                <c:pt idx="10">
                  <c:v>3033</c:v>
                </c:pt>
                <c:pt idx="11">
                  <c:v>3036</c:v>
                </c:pt>
                <c:pt idx="12">
                  <c:v>3045</c:v>
                </c:pt>
                <c:pt idx="13">
                  <c:v>3047</c:v>
                </c:pt>
                <c:pt idx="14">
                  <c:v>3067</c:v>
                </c:pt>
                <c:pt idx="15">
                  <c:v>3071</c:v>
                </c:pt>
                <c:pt idx="16">
                  <c:v>3109</c:v>
                </c:pt>
                <c:pt idx="17">
                  <c:v>3113</c:v>
                </c:pt>
                <c:pt idx="18">
                  <c:v>3114</c:v>
                </c:pt>
                <c:pt idx="19">
                  <c:v>3121</c:v>
                </c:pt>
                <c:pt idx="20">
                  <c:v>3126</c:v>
                </c:pt>
                <c:pt idx="21">
                  <c:v>3129</c:v>
                </c:pt>
                <c:pt idx="22">
                  <c:v>3131</c:v>
                </c:pt>
                <c:pt idx="23">
                  <c:v>3133</c:v>
                </c:pt>
                <c:pt idx="24">
                  <c:v>3134</c:v>
                </c:pt>
                <c:pt idx="25">
                  <c:v>3135</c:v>
                </c:pt>
                <c:pt idx="26">
                  <c:v>3138</c:v>
                </c:pt>
                <c:pt idx="27">
                  <c:v>3182</c:v>
                </c:pt>
                <c:pt idx="28">
                  <c:v>3185</c:v>
                </c:pt>
                <c:pt idx="29">
                  <c:v>3188</c:v>
                </c:pt>
                <c:pt idx="30">
                  <c:v>3192</c:v>
                </c:pt>
                <c:pt idx="31">
                  <c:v>3194</c:v>
                </c:pt>
                <c:pt idx="32">
                  <c:v>3200</c:v>
                </c:pt>
                <c:pt idx="33">
                  <c:v>3201</c:v>
                </c:pt>
                <c:pt idx="34">
                  <c:v>3203</c:v>
                </c:pt>
                <c:pt idx="35">
                  <c:v>3204</c:v>
                </c:pt>
                <c:pt idx="36">
                  <c:v>3207</c:v>
                </c:pt>
                <c:pt idx="37">
                  <c:v>3208</c:v>
                </c:pt>
                <c:pt idx="38">
                  <c:v>3210</c:v>
                </c:pt>
                <c:pt idx="39">
                  <c:v>3214</c:v>
                </c:pt>
                <c:pt idx="40">
                  <c:v>3229</c:v>
                </c:pt>
                <c:pt idx="41">
                  <c:v>3232</c:v>
                </c:pt>
              </c:numCache>
            </c:numRef>
          </c:xVal>
          <c:yVal>
            <c:numRef>
              <c:f>Sheet2!$C$5:$C$46</c:f>
            </c:numRef>
          </c:yVal>
          <c:smooth val="0"/>
        </c:ser>
        <c:ser>
          <c:idx val="1"/>
          <c:order val="1"/>
          <c:xVal>
            <c:numRef>
              <c:f>Sheet2!$B$5:$B$46</c:f>
              <c:numCache>
                <c:formatCode>0</c:formatCode>
                <c:ptCount val="42"/>
                <c:pt idx="0">
                  <c:v>3002</c:v>
                </c:pt>
                <c:pt idx="1">
                  <c:v>3005</c:v>
                </c:pt>
                <c:pt idx="2">
                  <c:v>3011</c:v>
                </c:pt>
                <c:pt idx="3">
                  <c:v>3016</c:v>
                </c:pt>
                <c:pt idx="4">
                  <c:v>3018</c:v>
                </c:pt>
                <c:pt idx="5">
                  <c:v>3019</c:v>
                </c:pt>
                <c:pt idx="6">
                  <c:v>3020</c:v>
                </c:pt>
                <c:pt idx="7">
                  <c:v>3021</c:v>
                </c:pt>
                <c:pt idx="8">
                  <c:v>3025</c:v>
                </c:pt>
                <c:pt idx="9">
                  <c:v>3029</c:v>
                </c:pt>
                <c:pt idx="10">
                  <c:v>3033</c:v>
                </c:pt>
                <c:pt idx="11">
                  <c:v>3036</c:v>
                </c:pt>
                <c:pt idx="12">
                  <c:v>3045</c:v>
                </c:pt>
                <c:pt idx="13">
                  <c:v>3047</c:v>
                </c:pt>
                <c:pt idx="14">
                  <c:v>3067</c:v>
                </c:pt>
                <c:pt idx="15">
                  <c:v>3071</c:v>
                </c:pt>
                <c:pt idx="16">
                  <c:v>3109</c:v>
                </c:pt>
                <c:pt idx="17">
                  <c:v>3113</c:v>
                </c:pt>
                <c:pt idx="18">
                  <c:v>3114</c:v>
                </c:pt>
                <c:pt idx="19">
                  <c:v>3121</c:v>
                </c:pt>
                <c:pt idx="20">
                  <c:v>3126</c:v>
                </c:pt>
                <c:pt idx="21">
                  <c:v>3129</c:v>
                </c:pt>
                <c:pt idx="22">
                  <c:v>3131</c:v>
                </c:pt>
                <c:pt idx="23">
                  <c:v>3133</c:v>
                </c:pt>
                <c:pt idx="24">
                  <c:v>3134</c:v>
                </c:pt>
                <c:pt idx="25">
                  <c:v>3135</c:v>
                </c:pt>
                <c:pt idx="26">
                  <c:v>3138</c:v>
                </c:pt>
                <c:pt idx="27">
                  <c:v>3182</c:v>
                </c:pt>
                <c:pt idx="28">
                  <c:v>3185</c:v>
                </c:pt>
                <c:pt idx="29">
                  <c:v>3188</c:v>
                </c:pt>
                <c:pt idx="30">
                  <c:v>3192</c:v>
                </c:pt>
                <c:pt idx="31">
                  <c:v>3194</c:v>
                </c:pt>
                <c:pt idx="32">
                  <c:v>3200</c:v>
                </c:pt>
                <c:pt idx="33">
                  <c:v>3201</c:v>
                </c:pt>
                <c:pt idx="34">
                  <c:v>3203</c:v>
                </c:pt>
                <c:pt idx="35">
                  <c:v>3204</c:v>
                </c:pt>
                <c:pt idx="36">
                  <c:v>3207</c:v>
                </c:pt>
                <c:pt idx="37">
                  <c:v>3208</c:v>
                </c:pt>
                <c:pt idx="38">
                  <c:v>3210</c:v>
                </c:pt>
                <c:pt idx="39">
                  <c:v>3214</c:v>
                </c:pt>
                <c:pt idx="40">
                  <c:v>3229</c:v>
                </c:pt>
                <c:pt idx="41">
                  <c:v>3232</c:v>
                </c:pt>
              </c:numCache>
            </c:numRef>
          </c:xVal>
          <c:yVal>
            <c:numRef>
              <c:f>Sheet2!$D$5:$D$46</c:f>
            </c:numRef>
          </c:yVal>
          <c:smooth val="0"/>
        </c:ser>
        <c:ser>
          <c:idx val="2"/>
          <c:order val="2"/>
          <c:tx>
            <c:v>Lumi Lifetime at start of stable beams</c:v>
          </c:tx>
          <c:spPr>
            <a:ln w="28575">
              <a:noFill/>
            </a:ln>
          </c:spPr>
          <c:xVal>
            <c:numRef>
              <c:f>Sheet2!$B$5:$B$46</c:f>
              <c:numCache>
                <c:formatCode>0</c:formatCode>
                <c:ptCount val="42"/>
                <c:pt idx="0">
                  <c:v>3002</c:v>
                </c:pt>
                <c:pt idx="1">
                  <c:v>3005</c:v>
                </c:pt>
                <c:pt idx="2">
                  <c:v>3011</c:v>
                </c:pt>
                <c:pt idx="3">
                  <c:v>3016</c:v>
                </c:pt>
                <c:pt idx="4">
                  <c:v>3018</c:v>
                </c:pt>
                <c:pt idx="5">
                  <c:v>3019</c:v>
                </c:pt>
                <c:pt idx="6">
                  <c:v>3020</c:v>
                </c:pt>
                <c:pt idx="7">
                  <c:v>3021</c:v>
                </c:pt>
                <c:pt idx="8">
                  <c:v>3025</c:v>
                </c:pt>
                <c:pt idx="9">
                  <c:v>3029</c:v>
                </c:pt>
                <c:pt idx="10">
                  <c:v>3033</c:v>
                </c:pt>
                <c:pt idx="11">
                  <c:v>3036</c:v>
                </c:pt>
                <c:pt idx="12">
                  <c:v>3045</c:v>
                </c:pt>
                <c:pt idx="13">
                  <c:v>3047</c:v>
                </c:pt>
                <c:pt idx="14">
                  <c:v>3067</c:v>
                </c:pt>
                <c:pt idx="15">
                  <c:v>3071</c:v>
                </c:pt>
                <c:pt idx="16">
                  <c:v>3109</c:v>
                </c:pt>
                <c:pt idx="17">
                  <c:v>3113</c:v>
                </c:pt>
                <c:pt idx="18">
                  <c:v>3114</c:v>
                </c:pt>
                <c:pt idx="19">
                  <c:v>3121</c:v>
                </c:pt>
                <c:pt idx="20">
                  <c:v>3126</c:v>
                </c:pt>
                <c:pt idx="21">
                  <c:v>3129</c:v>
                </c:pt>
                <c:pt idx="22">
                  <c:v>3131</c:v>
                </c:pt>
                <c:pt idx="23">
                  <c:v>3133</c:v>
                </c:pt>
                <c:pt idx="24">
                  <c:v>3134</c:v>
                </c:pt>
                <c:pt idx="25">
                  <c:v>3135</c:v>
                </c:pt>
                <c:pt idx="26">
                  <c:v>3138</c:v>
                </c:pt>
                <c:pt idx="27">
                  <c:v>3182</c:v>
                </c:pt>
                <c:pt idx="28">
                  <c:v>3185</c:v>
                </c:pt>
                <c:pt idx="29">
                  <c:v>3188</c:v>
                </c:pt>
                <c:pt idx="30">
                  <c:v>3192</c:v>
                </c:pt>
                <c:pt idx="31">
                  <c:v>3194</c:v>
                </c:pt>
                <c:pt idx="32">
                  <c:v>3200</c:v>
                </c:pt>
                <c:pt idx="33">
                  <c:v>3201</c:v>
                </c:pt>
                <c:pt idx="34">
                  <c:v>3203</c:v>
                </c:pt>
                <c:pt idx="35">
                  <c:v>3204</c:v>
                </c:pt>
                <c:pt idx="36">
                  <c:v>3207</c:v>
                </c:pt>
                <c:pt idx="37">
                  <c:v>3208</c:v>
                </c:pt>
                <c:pt idx="38">
                  <c:v>3210</c:v>
                </c:pt>
                <c:pt idx="39">
                  <c:v>3214</c:v>
                </c:pt>
                <c:pt idx="40">
                  <c:v>3229</c:v>
                </c:pt>
                <c:pt idx="41">
                  <c:v>3232</c:v>
                </c:pt>
              </c:numCache>
            </c:numRef>
          </c:xVal>
          <c:yVal>
            <c:numRef>
              <c:f>Sheet2!$E$5:$E$46</c:f>
              <c:numCache>
                <c:formatCode>0.00</c:formatCode>
                <c:ptCount val="42"/>
                <c:pt idx="0">
                  <c:v>7.48</c:v>
                </c:pt>
                <c:pt idx="1">
                  <c:v>8.31</c:v>
                </c:pt>
                <c:pt idx="2">
                  <c:v>8.69</c:v>
                </c:pt>
                <c:pt idx="3">
                  <c:v>6.55</c:v>
                </c:pt>
                <c:pt idx="4">
                  <c:v>8.5399999999999991</c:v>
                </c:pt>
                <c:pt idx="5">
                  <c:v>7.87</c:v>
                </c:pt>
                <c:pt idx="6">
                  <c:v>7.62</c:v>
                </c:pt>
                <c:pt idx="7">
                  <c:v>10.51</c:v>
                </c:pt>
                <c:pt idx="8">
                  <c:v>8.61</c:v>
                </c:pt>
                <c:pt idx="9">
                  <c:v>9.7799999999999994</c:v>
                </c:pt>
                <c:pt idx="10">
                  <c:v>7.26</c:v>
                </c:pt>
                <c:pt idx="11">
                  <c:v>8.07</c:v>
                </c:pt>
                <c:pt idx="12">
                  <c:v>8.01</c:v>
                </c:pt>
                <c:pt idx="13">
                  <c:v>6.96</c:v>
                </c:pt>
                <c:pt idx="14">
                  <c:v>9</c:v>
                </c:pt>
                <c:pt idx="15">
                  <c:v>10.73</c:v>
                </c:pt>
                <c:pt idx="16">
                  <c:v>9.27</c:v>
                </c:pt>
                <c:pt idx="17">
                  <c:v>7.64</c:v>
                </c:pt>
                <c:pt idx="18">
                  <c:v>7.2</c:v>
                </c:pt>
                <c:pt idx="19">
                  <c:v>7.87</c:v>
                </c:pt>
                <c:pt idx="20">
                  <c:v>8.0399999999999991</c:v>
                </c:pt>
                <c:pt idx="21">
                  <c:v>7.49</c:v>
                </c:pt>
                <c:pt idx="22">
                  <c:v>9.76</c:v>
                </c:pt>
                <c:pt idx="23">
                  <c:v>6.78</c:v>
                </c:pt>
                <c:pt idx="24">
                  <c:v>10.34</c:v>
                </c:pt>
                <c:pt idx="25">
                  <c:v>8.09</c:v>
                </c:pt>
                <c:pt idx="26">
                  <c:v>7.33</c:v>
                </c:pt>
                <c:pt idx="27">
                  <c:v>6.81</c:v>
                </c:pt>
                <c:pt idx="28">
                  <c:v>8.2100000000000009</c:v>
                </c:pt>
                <c:pt idx="29">
                  <c:v>6.72</c:v>
                </c:pt>
                <c:pt idx="30">
                  <c:v>7.39</c:v>
                </c:pt>
                <c:pt idx="31">
                  <c:v>9.57</c:v>
                </c:pt>
                <c:pt idx="32">
                  <c:v>5.72</c:v>
                </c:pt>
                <c:pt idx="33">
                  <c:v>5.86</c:v>
                </c:pt>
                <c:pt idx="34">
                  <c:v>8.68</c:v>
                </c:pt>
                <c:pt idx="35">
                  <c:v>6.27</c:v>
                </c:pt>
                <c:pt idx="36">
                  <c:v>8.64</c:v>
                </c:pt>
                <c:pt idx="37">
                  <c:v>9.99</c:v>
                </c:pt>
                <c:pt idx="38">
                  <c:v>7.49</c:v>
                </c:pt>
                <c:pt idx="39">
                  <c:v>10.039999999999999</c:v>
                </c:pt>
                <c:pt idx="40">
                  <c:v>7.89</c:v>
                </c:pt>
                <c:pt idx="41">
                  <c:v>7.99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41440"/>
        <c:axId val="22542976"/>
      </c:scatterChart>
      <c:valAx>
        <c:axId val="22541440"/>
        <c:scaling>
          <c:orientation val="minMax"/>
          <c:max val="3235"/>
          <c:min val="3110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542976"/>
        <c:crosses val="autoZero"/>
        <c:crossBetween val="midCat"/>
      </c:valAx>
      <c:valAx>
        <c:axId val="225429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54144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 attached the emittance plots from yesterday’s fill with 2 x 6 nominal 50 ns bunches. The whole cycle and a zoom into the ramp is plotted. I averaged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emittances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over 6 bunches in one batch. The error bars include errors from averaging, fitting error and beta function error. The beam size is obtain through a core fit of the transverse profiles from the wire scanners. Beta functions are from k-modulation. Unfortunately not beta functions through the ramp yet, the beta beating team is still working on that. Therefore I used a linear interpolation between injection and flattop beta values.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 will also compare the wire scanner data to emittance from luminosity if I have time. Note also that B1V is missing. Had a problem with the data that I couldn’t figure out yet.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2CF9C-0117-4802-A492-4949F13F6F2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79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 had a look to the effect of the longitudinal blow-up on the emittance blow-up at injection.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mittance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blow-up is larger for the trains that are injected first and translates into a reduction of the specific luminosity for the bunches that are injected first in the machine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perfect is not evident for the moment we should likely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increae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longitudinal blow-up further. This might help for the heating as well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2CF9C-0117-4802-A492-4949F13F6F21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27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5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0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9D4380-6F19-4A7E-93F2-E14642744991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4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2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31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DF66D-7345-4F19-BF7B-E480E373C532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9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94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8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9D4380-6F19-4A7E-93F2-E14642744991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82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58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DF66D-7345-4F19-BF7B-E480E373C532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2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9D4380-6F19-4A7E-93F2-E14642744991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7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1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DF66D-7345-4F19-BF7B-E480E373C532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2012-10-29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8:30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1C59BB-CC43-4614-B10A-F41B1F3EF9F4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29.10.12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1C59BB-CC43-4614-B10A-F41B1F3EF9F4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29.10.12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9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1C59BB-CC43-4614-B10A-F41B1F3EF9F4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29.10.12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Coordination: G. Arduini, E.B. Holzer</a:t>
            </a:r>
          </a:p>
          <a:p>
            <a:pPr marL="0" indent="0">
              <a:buNone/>
            </a:pPr>
            <a:r>
              <a:rPr lang="en-US" dirty="0" smtClean="0"/>
              <a:t>High beta* run: H. Burkhardt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Week 43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09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Batch-by-batch </a:t>
            </a:r>
            <a:r>
              <a:rPr lang="en-US" dirty="0">
                <a:solidFill>
                  <a:srgbClr val="7030A0"/>
                </a:solidFill>
              </a:rPr>
              <a:t>longitudinal </a:t>
            </a:r>
            <a:r>
              <a:rPr lang="en-US" dirty="0" smtClean="0">
                <a:solidFill>
                  <a:srgbClr val="7030A0"/>
                </a:solidFill>
              </a:rPr>
              <a:t>blow-up </a:t>
            </a:r>
            <a:r>
              <a:rPr lang="en-US" dirty="0" smtClean="0"/>
              <a:t>at injection - operational</a:t>
            </a:r>
            <a:endParaRPr lang="en-US" dirty="0"/>
          </a:p>
          <a:p>
            <a:pPr marL="228600" lvl="1" indent="-228600">
              <a:buClrTx/>
            </a:pPr>
            <a:r>
              <a:rPr lang="en-US" dirty="0" smtClean="0">
                <a:solidFill>
                  <a:srgbClr val="7030A0"/>
                </a:solidFill>
              </a:rPr>
              <a:t>Gated </a:t>
            </a:r>
            <a:r>
              <a:rPr lang="en-US" dirty="0">
                <a:solidFill>
                  <a:srgbClr val="7030A0"/>
                </a:solidFill>
              </a:rPr>
              <a:t>tune measurement </a:t>
            </a:r>
            <a:r>
              <a:rPr lang="en-US" dirty="0"/>
              <a:t>and </a:t>
            </a:r>
            <a:r>
              <a:rPr lang="en-US" dirty="0" smtClean="0"/>
              <a:t>feedback </a:t>
            </a:r>
            <a:r>
              <a:rPr lang="en-US" dirty="0"/>
              <a:t>on </a:t>
            </a:r>
            <a:r>
              <a:rPr lang="en-US" dirty="0" smtClean="0"/>
              <a:t>B1 – operational, </a:t>
            </a:r>
            <a:br>
              <a:rPr lang="en-US" dirty="0" smtClean="0"/>
            </a:br>
            <a:r>
              <a:rPr lang="en-US" dirty="0" smtClean="0"/>
              <a:t>but still under optimization</a:t>
            </a:r>
          </a:p>
          <a:p>
            <a:pPr marL="569913" lvl="2" indent="-228600">
              <a:buClrTx/>
            </a:pPr>
            <a:r>
              <a:rPr lang="en-US" sz="2000" dirty="0" smtClean="0"/>
              <a:t>Tune measurement gated </a:t>
            </a:r>
            <a:br>
              <a:rPr lang="en-US" sz="2000" dirty="0" smtClean="0"/>
            </a:br>
            <a:r>
              <a:rPr lang="en-US" sz="2000" dirty="0" smtClean="0"/>
              <a:t>on the last of the </a:t>
            </a:r>
            <a:br>
              <a:rPr lang="en-US" sz="2000" dirty="0" smtClean="0"/>
            </a:br>
            <a:r>
              <a:rPr lang="en-US" sz="2000" dirty="0" smtClean="0"/>
              <a:t>first 6 bunches</a:t>
            </a:r>
          </a:p>
          <a:p>
            <a:pPr marL="569913" lvl="2" indent="-228600">
              <a:buClrTx/>
            </a:pPr>
            <a:r>
              <a:rPr lang="en-US" sz="2000" dirty="0" smtClean="0"/>
              <a:t>ADT gain on the first </a:t>
            </a:r>
            <a:br>
              <a:rPr lang="en-US" sz="2000" dirty="0" smtClean="0"/>
            </a:br>
            <a:r>
              <a:rPr lang="en-US" sz="2000" dirty="0" smtClean="0"/>
              <a:t>6 bunches reduced </a:t>
            </a:r>
            <a:br>
              <a:rPr lang="en-US" sz="2000" dirty="0" smtClean="0"/>
            </a:br>
            <a:r>
              <a:rPr lang="en-US" sz="2000" dirty="0" smtClean="0"/>
              <a:t>several times to </a:t>
            </a:r>
            <a:br>
              <a:rPr lang="en-US" sz="2000" dirty="0" smtClean="0"/>
            </a:br>
            <a:r>
              <a:rPr lang="en-US" sz="2000" dirty="0" smtClean="0"/>
              <a:t>improve tune signal</a:t>
            </a:r>
          </a:p>
          <a:p>
            <a:pPr marL="569913" lvl="2" indent="-228600">
              <a:buClrTx/>
            </a:pPr>
            <a:r>
              <a:rPr lang="en-US" sz="2000" dirty="0" smtClean="0"/>
              <a:t>BBQ Hardware changed to </a:t>
            </a:r>
            <a:br>
              <a:rPr lang="en-US" sz="2000" dirty="0" smtClean="0"/>
            </a:br>
            <a:r>
              <a:rPr lang="en-US" sz="2000" dirty="0" smtClean="0"/>
              <a:t>improve sensitivity</a:t>
            </a:r>
            <a:endParaRPr lang="en-US" sz="2000" dirty="0"/>
          </a:p>
          <a:p>
            <a:pPr marL="228600" lvl="1" indent="-228600">
              <a:buClrTx/>
            </a:pPr>
            <a:endParaRPr lang="en-US" dirty="0" smtClean="0"/>
          </a:p>
          <a:p>
            <a:pPr marL="228600" lvl="1" indent="-228600">
              <a:buClrTx/>
            </a:pP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Tuning in Week 43</a:t>
            </a:r>
            <a:endParaRPr lang="en-GB" dirty="0"/>
          </a:p>
        </p:txBody>
      </p:sp>
      <p:pic>
        <p:nvPicPr>
          <p:cNvPr id="4" name="Picture 3" descr="C:\Users\eholzer\AppData\Local\Temp\201210221234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084836" cy="325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2028" y="5456735"/>
            <a:ext cx="4670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BBQ spectra comparison before (red) and after (blue) changing ADT gains, gated on sixth bunch of the first batch of six bunches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36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1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90646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249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0589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61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33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0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buClrTx/>
            </a:pPr>
            <a:r>
              <a:rPr lang="en-US" dirty="0">
                <a:solidFill>
                  <a:srgbClr val="7030A0"/>
                </a:solidFill>
              </a:rPr>
              <a:t>High bandwidth damper </a:t>
            </a:r>
            <a:r>
              <a:rPr lang="en-US" dirty="0">
                <a:solidFill>
                  <a:schemeClr val="accent2"/>
                </a:solidFill>
              </a:rPr>
              <a:t>during the squeeze up to collision </a:t>
            </a:r>
            <a:r>
              <a:rPr lang="en-US" dirty="0"/>
              <a:t>than back to lower bandwidth – unchanged since fill 3212</a:t>
            </a:r>
          </a:p>
          <a:p>
            <a:pPr marL="228600" lvl="1" indent="-228600">
              <a:buClrTx/>
            </a:pPr>
            <a:endParaRPr lang="en-US" dirty="0" smtClean="0"/>
          </a:p>
          <a:p>
            <a:pPr marL="228600" lvl="1" indent="-228600">
              <a:buClrTx/>
            </a:pPr>
            <a:endParaRPr lang="en-US" dirty="0"/>
          </a:p>
          <a:p>
            <a:pPr marL="228600" lvl="1" indent="-228600">
              <a:buClrTx/>
            </a:pPr>
            <a:endParaRPr lang="en-US" dirty="0" smtClean="0"/>
          </a:p>
          <a:p>
            <a:pPr marL="228600" lvl="1" indent="-228600">
              <a:buClrTx/>
            </a:pPr>
            <a:endParaRPr lang="en-US" dirty="0"/>
          </a:p>
          <a:p>
            <a:pPr marL="228600" lvl="1" indent="-228600">
              <a:buClrTx/>
            </a:pPr>
            <a:endParaRPr lang="en-US" dirty="0" smtClean="0"/>
          </a:p>
          <a:p>
            <a:pPr marL="228600" lvl="1" indent="-228600">
              <a:buClrTx/>
            </a:pPr>
            <a:endParaRPr lang="en-US" dirty="0"/>
          </a:p>
          <a:p>
            <a:pPr marL="228600" lvl="1" indent="-228600">
              <a:buClrTx/>
            </a:pPr>
            <a:endParaRPr lang="en-US" dirty="0" smtClean="0"/>
          </a:p>
          <a:p>
            <a:pPr marL="228600" lvl="1" indent="-228600">
              <a:buClrTx/>
            </a:pPr>
            <a:endParaRPr lang="en-US" dirty="0"/>
          </a:p>
          <a:p>
            <a:pPr marL="228600" lvl="1" indent="-228600">
              <a:buClrTx/>
            </a:pPr>
            <a:endParaRPr lang="en-US" dirty="0" smtClean="0"/>
          </a:p>
          <a:p>
            <a:pPr marL="228600" lvl="1" indent="-228600">
              <a:buClrTx/>
            </a:pPr>
            <a:endParaRPr lang="en-US" dirty="0"/>
          </a:p>
          <a:p>
            <a:pPr marL="228600" lvl="1" indent="-228600">
              <a:buClrTx/>
            </a:pPr>
            <a:endParaRPr lang="en-US" dirty="0" smtClean="0"/>
          </a:p>
          <a:p>
            <a:pPr marL="0" lvl="1" indent="0">
              <a:buClrTx/>
              <a:buNone/>
            </a:pPr>
            <a:endParaRPr lang="en-US" dirty="0" smtClean="0"/>
          </a:p>
          <a:p>
            <a:pPr marL="228600" lvl="1" indent="-228600">
              <a:buClrTx/>
            </a:pPr>
            <a:r>
              <a:rPr lang="en-US" dirty="0" smtClean="0">
                <a:solidFill>
                  <a:srgbClr val="7030A0"/>
                </a:solidFill>
              </a:rPr>
              <a:t>Satellites </a:t>
            </a:r>
            <a:r>
              <a:rPr lang="en-US" dirty="0">
                <a:solidFill>
                  <a:srgbClr val="7030A0"/>
                </a:solidFill>
              </a:rPr>
              <a:t>from the </a:t>
            </a:r>
            <a:r>
              <a:rPr lang="en-US" dirty="0" smtClean="0">
                <a:solidFill>
                  <a:srgbClr val="7030A0"/>
                </a:solidFill>
              </a:rPr>
              <a:t>injectors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228600" lvl="1" indent="-228600">
              <a:buClrTx/>
            </a:pPr>
            <a:endParaRPr lang="en-US" dirty="0" smtClean="0"/>
          </a:p>
          <a:p>
            <a:pPr marL="228600" lvl="1" indent="-228600">
              <a:buClrTx/>
            </a:pPr>
            <a:endParaRPr lang="en-US" dirty="0" smtClean="0"/>
          </a:p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594509"/>
              </p:ext>
            </p:extLst>
          </p:nvPr>
        </p:nvGraphicFramePr>
        <p:xfrm>
          <a:off x="611560" y="1556792"/>
          <a:ext cx="8229600" cy="1159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895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 ADT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BW ADT (ramp till physics)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BW ADT</a:t>
                      </a:r>
                      <a:r>
                        <a:rPr lang="en-US" sz="1600" baseline="0" dirty="0" smtClean="0"/>
                        <a:t> (ramp till collision process)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BW ADT (squeeze till collision process</a:t>
                      </a:r>
                      <a:endParaRPr lang="en-GB" sz="1600" dirty="0"/>
                    </a:p>
                  </a:txBody>
                  <a:tcPr/>
                </a:tc>
              </a:tr>
              <a:tr h="336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3203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US" sz="1600" dirty="0" smtClean="0"/>
                        <a:t>3207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3200, 3201, 3204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3208, 3209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Since 3210</a:t>
                      </a: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Tuning in Week 43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377652"/>
              </p:ext>
            </p:extLst>
          </p:nvPr>
        </p:nvGraphicFramePr>
        <p:xfrm>
          <a:off x="251520" y="2852936"/>
          <a:ext cx="85896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6084167" y="4077072"/>
            <a:ext cx="720081" cy="2880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2"/>
          <p:cNvSpPr txBox="1"/>
          <p:nvPr/>
        </p:nvSpPr>
        <p:spPr>
          <a:xfrm>
            <a:off x="5436096" y="4437119"/>
            <a:ext cx="2088232" cy="6480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</a:rPr>
              <a:t>High BW ADT during stable beams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0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solidFill>
                  <a:schemeClr val="accent2"/>
                </a:solidFill>
              </a:rPr>
              <a:t>25/10 12:27 Enhancement of satellite 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25/10 20:40 Reverted back due to </a:t>
            </a:r>
            <a:r>
              <a:rPr lang="en-US" sz="1800" dirty="0" err="1" smtClean="0">
                <a:solidFill>
                  <a:srgbClr val="FF0000"/>
                </a:solidFill>
              </a:rPr>
              <a:t>LHCb</a:t>
            </a:r>
            <a:r>
              <a:rPr lang="en-US" sz="1800" dirty="0" smtClean="0">
                <a:solidFill>
                  <a:srgbClr val="FF0000"/>
                </a:solidFill>
              </a:rPr>
              <a:t> triggers at injection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26/10 17:24 Longitudinal set-up (adjustment of re-bucketing on h=84). But no more satellite (LHC not informed)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27/10 10:36 Increased PS longitudinal blow-up to generate satellites. Not enough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28/10 increase satellites again: &gt;7.7E30 cm-2s-1</a:t>
            </a:r>
            <a:endParaRPr lang="en-US" sz="2000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 for ALICE</a:t>
            </a:r>
            <a:endParaRPr lang="en-GB" dirty="0"/>
          </a:p>
        </p:txBody>
      </p:sp>
      <p:pic>
        <p:nvPicPr>
          <p:cNvPr id="8195" name="Picture 3" descr="\\cern.ch\dfs\Users\a\arduini\Documents\aLICE.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3281511"/>
            <a:ext cx="882396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105400" y="3281511"/>
            <a:ext cx="0" cy="31242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3281511"/>
            <a:ext cx="0" cy="3124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99514" y="3281511"/>
            <a:ext cx="0" cy="315005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24800" y="3281511"/>
            <a:ext cx="0" cy="3171825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9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 </a:t>
            </a:r>
            <a:r>
              <a:rPr lang="en-US" dirty="0"/>
              <a:t>line </a:t>
            </a:r>
            <a:r>
              <a:rPr lang="en-US" dirty="0" smtClean="0"/>
              <a:t>TI8 (L. Drosdal): </a:t>
            </a:r>
            <a:r>
              <a:rPr lang="en-US" dirty="0"/>
              <a:t>IQC threshold for BPM.87604.H from 2mm to 2.5mm to avoid unnecessary latches due to variations coming from the MKE. Losses and injection oscillations still </a:t>
            </a:r>
            <a:r>
              <a:rPr lang="en-US" dirty="0" smtClean="0"/>
              <a:t>fine</a:t>
            </a:r>
          </a:p>
          <a:p>
            <a:endParaRPr lang="en-US" dirty="0"/>
          </a:p>
          <a:p>
            <a:r>
              <a:rPr lang="en-US" dirty="0"/>
              <a:t>18:11 PC trips in S23 (CS/CM lost for AML3)</a:t>
            </a:r>
          </a:p>
          <a:p>
            <a:pPr lvl="1"/>
            <a:r>
              <a:rPr lang="en-US" dirty="0"/>
              <a:t>The temperature sensors of one 600A current lead went in fault</a:t>
            </a:r>
          </a:p>
          <a:p>
            <a:pPr lvl="1"/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>
                <a:solidFill>
                  <a:srgbClr val="003399"/>
                </a:solidFill>
              </a:rPr>
              <a:t>Access</a:t>
            </a:r>
            <a:r>
              <a:rPr lang="en-US" dirty="0"/>
              <a:t>: cryogenics access to tunnel UA27 for verification of a temperature sensor on DFBA DLCM chimney 15 </a:t>
            </a:r>
            <a:r>
              <a:rPr lang="en-US" dirty="0">
                <a:sym typeface="Symbol"/>
              </a:rPr>
              <a:t> electronics card replaced</a:t>
            </a:r>
            <a:endParaRPr lang="en-US" dirty="0"/>
          </a:p>
          <a:p>
            <a:pPr lvl="2"/>
            <a:r>
              <a:rPr lang="en-US" dirty="0"/>
              <a:t>Also access for ATLAS</a:t>
            </a:r>
          </a:p>
          <a:p>
            <a:r>
              <a:rPr lang="en-US" dirty="0"/>
              <a:t>22:07</a:t>
            </a:r>
            <a:r>
              <a:rPr lang="en-GB" dirty="0"/>
              <a:t> RQ8.L1 tripped</a:t>
            </a:r>
          </a:p>
          <a:p>
            <a:r>
              <a:rPr lang="en-US" dirty="0"/>
              <a:t>22:25 all accesses finished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22/10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5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10:19 – </a:t>
            </a:r>
            <a:r>
              <a:rPr lang="en-US" dirty="0" smtClean="0"/>
              <a:t>14:46 </a:t>
            </a:r>
            <a:r>
              <a:rPr lang="en-US" dirty="0"/>
              <a:t>Faulty sensor on a turbine of a warm compressor in point 8 tripping twice and leading to loss of </a:t>
            </a:r>
            <a:r>
              <a:rPr lang="en-US" dirty="0" err="1"/>
              <a:t>cryo</a:t>
            </a:r>
            <a:r>
              <a:rPr lang="en-US" dirty="0"/>
              <a:t> start/maintain of the matching section R8 (Sector 81). Sensor disabled (SW-wise and HW-wise). Had to pre-cycle twice</a:t>
            </a:r>
            <a:r>
              <a:rPr lang="en-US" dirty="0" smtClean="0"/>
              <a:t>.</a:t>
            </a:r>
          </a:p>
          <a:p>
            <a:r>
              <a:rPr lang="en-US" dirty="0"/>
              <a:t>15:00 – 16:30 Commissioning of batch by batch longitudinal </a:t>
            </a:r>
            <a:r>
              <a:rPr lang="en-US" dirty="0" smtClean="0"/>
              <a:t>blow-up</a:t>
            </a:r>
          </a:p>
          <a:p>
            <a:pPr marL="228600" lvl="1" indent="-228600">
              <a:buClrTx/>
            </a:pPr>
            <a:endParaRPr lang="en-US" dirty="0" smtClean="0"/>
          </a:p>
          <a:p>
            <a:r>
              <a:rPr lang="en-US" dirty="0"/>
              <a:t>19:19 Trip of power converter </a:t>
            </a:r>
            <a:r>
              <a:rPr lang="en-GB" dirty="0" smtClean="0"/>
              <a:t>RQT12.R1B2 - </a:t>
            </a:r>
            <a:r>
              <a:rPr lang="en-GB" dirty="0"/>
              <a:t>End of fill </a:t>
            </a:r>
            <a:r>
              <a:rPr lang="en-GB" dirty="0" smtClean="0"/>
              <a:t>3212</a:t>
            </a:r>
            <a:endParaRPr lang="en-GB" dirty="0"/>
          </a:p>
          <a:p>
            <a:r>
              <a:rPr lang="en-US" dirty="0"/>
              <a:t>Access required for power converter </a:t>
            </a:r>
            <a:r>
              <a:rPr lang="en-US" dirty="0" smtClean="0"/>
              <a:t>replacement</a:t>
            </a:r>
            <a:endParaRPr lang="en-US" dirty="0"/>
          </a:p>
          <a:p>
            <a:r>
              <a:rPr lang="en-US" dirty="0"/>
              <a:t>Problem with PAD </a:t>
            </a:r>
            <a:r>
              <a:rPr lang="en-US" dirty="0" smtClean="0"/>
              <a:t>UJ16, Intervention of access piquet, patrol required</a:t>
            </a:r>
            <a:endParaRPr lang="en-US" dirty="0"/>
          </a:p>
          <a:p>
            <a:r>
              <a:rPr lang="en-US" dirty="0" smtClean="0"/>
              <a:t>23:29 </a:t>
            </a:r>
            <a:r>
              <a:rPr lang="en-US" dirty="0"/>
              <a:t>Machine </a:t>
            </a:r>
            <a:r>
              <a:rPr lang="en-US" dirty="0" smtClean="0"/>
              <a:t>closed</a:t>
            </a:r>
          </a:p>
          <a:p>
            <a:r>
              <a:rPr lang="en-US" dirty="0" smtClean="0"/>
              <a:t>1:00 ready for injection</a:t>
            </a:r>
            <a:endParaRPr lang="en-US" dirty="0"/>
          </a:p>
          <a:p>
            <a:pPr marL="228600" lvl="1" indent="-228600">
              <a:buClrTx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23/10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25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 10:30 – Thursday 8:30 </a:t>
            </a:r>
            <a:r>
              <a:rPr lang="en-US" dirty="0"/>
              <a:t>very successful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*=1 km physics run (H. Burkhardt et al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De-squeeze </a:t>
            </a:r>
            <a:r>
              <a:rPr lang="en-US" dirty="0"/>
              <a:t>went </a:t>
            </a:r>
            <a:r>
              <a:rPr lang="en-US" dirty="0" smtClean="0"/>
              <a:t>very smoothly</a:t>
            </a:r>
          </a:p>
          <a:p>
            <a:r>
              <a:rPr lang="en-US" dirty="0" smtClean="0"/>
              <a:t>Technique to reduce background</a:t>
            </a:r>
          </a:p>
          <a:p>
            <a:pPr lvl="1"/>
            <a:r>
              <a:rPr lang="en-US" dirty="0" smtClean="0"/>
              <a:t>Scraping with TCP to 2(3) nominal (!) </a:t>
            </a:r>
            <a:br>
              <a:rPr lang="en-US" dirty="0" smtClean="0"/>
            </a:br>
            <a:r>
              <a:rPr lang="en-US" dirty="0" smtClean="0"/>
              <a:t>sigma in V(H)</a:t>
            </a:r>
          </a:p>
          <a:p>
            <a:pPr lvl="1"/>
            <a:r>
              <a:rPr lang="en-US" dirty="0" smtClean="0"/>
              <a:t>Retracting TCPs to 2.5(5) sigma</a:t>
            </a:r>
          </a:p>
          <a:p>
            <a:pPr lvl="1"/>
            <a:r>
              <a:rPr lang="en-US" dirty="0" smtClean="0"/>
              <a:t>Measuring with vertical RPs at 3 sigma</a:t>
            </a:r>
          </a:p>
          <a:p>
            <a:r>
              <a:rPr lang="en-US" dirty="0" smtClean="0"/>
              <a:t>Massive beam losses during scraping especially B2 due to</a:t>
            </a:r>
            <a:r>
              <a:rPr lang="en-US" dirty="0" smtClean="0">
                <a:sym typeface="Symbol"/>
              </a:rPr>
              <a:t> emittance blow up especially in H</a:t>
            </a:r>
          </a:p>
          <a:p>
            <a:pPr lvl="1"/>
            <a:r>
              <a:rPr lang="en-US" dirty="0" smtClean="0">
                <a:sym typeface="Symbol"/>
              </a:rPr>
              <a:t>B2H emittance ~ doubled during de-squeeze to 90m</a:t>
            </a:r>
          </a:p>
          <a:p>
            <a:r>
              <a:rPr lang="en-US" dirty="0" smtClean="0">
                <a:sym typeface="Symbol"/>
              </a:rPr>
              <a:t>Also strong losses especially B1 due to instabilities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24/10 High beta* run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21400"/>
              </p:ext>
            </p:extLst>
          </p:nvPr>
        </p:nvGraphicFramePr>
        <p:xfrm>
          <a:off x="463551" y="1556792"/>
          <a:ext cx="54766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065"/>
                <a:gridCol w="1296144"/>
                <a:gridCol w="3528392"/>
              </a:tblGrid>
              <a:tr h="3612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Fill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Dump</a:t>
                      </a:r>
                      <a:endParaRPr lang="en-US" sz="18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3215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Wed 24/10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Spurious opening of QPS switch on RB.A67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3216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Wed 24/10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OP, end of high beta* run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eholzer\AppData\Local\Temp\201210241211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871906" cy="233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5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changed to negative polarity</a:t>
            </a:r>
          </a:p>
          <a:p>
            <a:r>
              <a:rPr lang="en-US" dirty="0"/>
              <a:t>New version of OFSU deployed after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dry tests </a:t>
            </a:r>
            <a:r>
              <a:rPr lang="en-US" dirty="0"/>
              <a:t>on Wednesday and </a:t>
            </a:r>
            <a:r>
              <a:rPr lang="en-US" dirty="0" smtClean="0"/>
              <a:t>Thursday</a:t>
            </a:r>
          </a:p>
          <a:p>
            <a:pPr lvl="1"/>
            <a:r>
              <a:rPr lang="en-US" dirty="0"/>
              <a:t>Pilot ramp with 2x6 bunches/beam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check; </a:t>
            </a:r>
            <a:r>
              <a:rPr lang="en-US" dirty="0"/>
              <a:t>In parallel wire scan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measurements </a:t>
            </a:r>
            <a:r>
              <a:rPr lang="en-US" dirty="0"/>
              <a:t>all along the cycle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>
                <a:solidFill>
                  <a:schemeClr val="accent2"/>
                </a:solidFill>
              </a:rPr>
              <a:t>emittance preservation </a:t>
            </a:r>
            <a:r>
              <a:rPr lang="en-US" dirty="0" smtClean="0">
                <a:solidFill>
                  <a:schemeClr val="accent2"/>
                </a:solidFill>
              </a:rPr>
              <a:t>studies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 first results from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Maria Kuhn</a:t>
            </a:r>
          </a:p>
          <a:p>
            <a:r>
              <a:rPr lang="en-US" dirty="0" smtClean="0">
                <a:sym typeface="Symbol"/>
              </a:rPr>
              <a:t>Batch-by-batch longitudinal blow-up at injection (target 1.4ns). At the start of the ramp </a:t>
            </a:r>
            <a:r>
              <a:rPr lang="en-GB" dirty="0"/>
              <a:t>the usual "common mode" </a:t>
            </a:r>
            <a:r>
              <a:rPr lang="en-GB" dirty="0" smtClean="0"/>
              <a:t>blow-up is applied</a:t>
            </a:r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25/10</a:t>
            </a:r>
            <a:endParaRPr lang="en-GB" dirty="0"/>
          </a:p>
        </p:txBody>
      </p:sp>
      <p:pic>
        <p:nvPicPr>
          <p:cNvPr id="1027" name="Picture 3" descr="C:\Users\eholzer\AppData\Local\Microsoft\Windows\Temporary Internet Files\Content.Outlook\5D7OTM0T\Fill3217EmitB1H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22" y="908720"/>
            <a:ext cx="3645866" cy="24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149080"/>
            <a:ext cx="7035165" cy="21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08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11:05 </a:t>
            </a:r>
            <a:r>
              <a:rPr lang="da-DK" dirty="0"/>
              <a:t>Programmed dump for </a:t>
            </a:r>
            <a:r>
              <a:rPr lang="da-DK" dirty="0" smtClean="0"/>
              <a:t>power grid </a:t>
            </a:r>
            <a:r>
              <a:rPr lang="da-DK" dirty="0"/>
              <a:t>intervention </a:t>
            </a:r>
            <a:r>
              <a:rPr lang="da-DK" dirty="0" smtClean="0"/>
              <a:t>EDF-SIG</a:t>
            </a:r>
          </a:p>
          <a:p>
            <a:r>
              <a:rPr lang="en-US" dirty="0" smtClean="0"/>
              <a:t>~11:50 </a:t>
            </a:r>
            <a:r>
              <a:rPr lang="en-US" dirty="0" smtClean="0">
                <a:solidFill>
                  <a:schemeClr val="accent2"/>
                </a:solidFill>
              </a:rPr>
              <a:t>EDF-SIG Transformer reconnection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</a:rPr>
              <a:t>ATLAS </a:t>
            </a:r>
            <a:r>
              <a:rPr lang="en-US" sz="1800" dirty="0">
                <a:solidFill>
                  <a:schemeClr val="accent2"/>
                </a:solidFill>
              </a:rPr>
              <a:t>toroid </a:t>
            </a:r>
            <a:r>
              <a:rPr lang="en-US" sz="1800" dirty="0" smtClean="0">
                <a:solidFill>
                  <a:schemeClr val="accent2"/>
                </a:solidFill>
              </a:rPr>
              <a:t>tripped</a:t>
            </a:r>
            <a:endParaRPr lang="en-US" sz="1800" dirty="0"/>
          </a:p>
          <a:p>
            <a:pPr lvl="1"/>
            <a:r>
              <a:rPr lang="en-US" sz="1800" dirty="0" smtClean="0"/>
              <a:t>Compensator harmonic filters tripped (as expected) </a:t>
            </a:r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hen the filters were switched back on, </a:t>
            </a:r>
            <a:r>
              <a:rPr lang="en-US" sz="1800" dirty="0" smtClean="0">
                <a:solidFill>
                  <a:schemeClr val="accent2"/>
                </a:solidFill>
              </a:rPr>
              <a:t>lost </a:t>
            </a:r>
            <a:r>
              <a:rPr lang="en-US" sz="1800" dirty="0" err="1" smtClean="0">
                <a:solidFill>
                  <a:schemeClr val="accent2"/>
                </a:solidFill>
              </a:rPr>
              <a:t>cryo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</a:rPr>
              <a:t>in </a:t>
            </a:r>
            <a:r>
              <a:rPr lang="en-US" sz="1800" dirty="0" err="1">
                <a:solidFill>
                  <a:schemeClr val="accent2"/>
                </a:solidFill>
              </a:rPr>
              <a:t>pt</a:t>
            </a:r>
            <a:r>
              <a:rPr lang="en-US" sz="1800" dirty="0">
                <a:solidFill>
                  <a:schemeClr val="accent2"/>
                </a:solidFill>
              </a:rPr>
              <a:t> 2 </a:t>
            </a:r>
            <a:r>
              <a:rPr lang="en-US" sz="1800" dirty="0" smtClean="0"/>
              <a:t>(as expected)</a:t>
            </a:r>
          </a:p>
          <a:p>
            <a:pPr lvl="1"/>
            <a:r>
              <a:rPr lang="en-US" sz="1800" dirty="0" smtClean="0"/>
              <a:t>Both </a:t>
            </a:r>
            <a:r>
              <a:rPr lang="en-US" sz="1800" dirty="0" err="1" smtClean="0"/>
              <a:t>undulators</a:t>
            </a:r>
            <a:r>
              <a:rPr lang="en-US" sz="1800" dirty="0" smtClean="0"/>
              <a:t> tripped several times (power converter repaired Sat morning)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Vacuum intervention during recovery: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arm </a:t>
            </a:r>
            <a:r>
              <a:rPr lang="en-US" dirty="0"/>
              <a:t>up </a:t>
            </a:r>
            <a:r>
              <a:rPr lang="en-US" dirty="0" smtClean="0"/>
              <a:t>of the </a:t>
            </a:r>
            <a:r>
              <a:rPr lang="en-US" dirty="0"/>
              <a:t>beam screen in </a:t>
            </a:r>
            <a:r>
              <a:rPr lang="en-US" dirty="0" smtClean="0"/>
              <a:t>Q5R8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ublimation </a:t>
            </a:r>
            <a:r>
              <a:rPr lang="en-US" dirty="0"/>
              <a:t>for the </a:t>
            </a:r>
            <a:r>
              <a:rPr lang="en-US" dirty="0" smtClean="0"/>
              <a:t>MKI8 C and D</a:t>
            </a:r>
          </a:p>
          <a:p>
            <a:r>
              <a:rPr lang="en-US" dirty="0" smtClean="0"/>
              <a:t>Long list of accesses, </a:t>
            </a:r>
            <a:r>
              <a:rPr lang="en-US" dirty="0" err="1" smtClean="0"/>
              <a:t>i.a</a:t>
            </a:r>
            <a:r>
              <a:rPr lang="en-US" dirty="0" smtClean="0"/>
              <a:t>.:</a:t>
            </a:r>
          </a:p>
          <a:p>
            <a:pPr lvl="1"/>
            <a:r>
              <a:rPr lang="en-GB" dirty="0"/>
              <a:t>BBQ tune measurement (now </a:t>
            </a:r>
            <a:r>
              <a:rPr lang="en-GB" dirty="0">
                <a:solidFill>
                  <a:schemeClr val="accent2"/>
                </a:solidFill>
              </a:rPr>
              <a:t>higher sensitivity, gate-able tune measurement available on </a:t>
            </a:r>
            <a:r>
              <a:rPr lang="en-GB" b="1" dirty="0">
                <a:solidFill>
                  <a:schemeClr val="accent2"/>
                </a:solidFill>
              </a:rPr>
              <a:t>both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beams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QPS</a:t>
            </a:r>
            <a:r>
              <a:rPr lang="en-GB" dirty="0"/>
              <a:t>: </a:t>
            </a:r>
            <a:r>
              <a:rPr lang="en-GB" dirty="0">
                <a:solidFill>
                  <a:schemeClr val="accent2"/>
                </a:solidFill>
              </a:rPr>
              <a:t>RB.A67 energy extraction </a:t>
            </a:r>
            <a:r>
              <a:rPr lang="en-GB" dirty="0" smtClean="0">
                <a:solidFill>
                  <a:schemeClr val="accent2"/>
                </a:solidFill>
              </a:rPr>
              <a:t>switch</a:t>
            </a:r>
          </a:p>
          <a:p>
            <a:pPr lvl="1"/>
            <a:r>
              <a:rPr lang="en-US" dirty="0" smtClean="0"/>
              <a:t>More accesses needed to recover (fuse blown, </a:t>
            </a:r>
            <a:r>
              <a:rPr lang="en-US" dirty="0" err="1" smtClean="0"/>
              <a:t>undulators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Recovered by 23:30</a:t>
            </a:r>
            <a:endParaRPr lang="en-GB" dirty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26/10 EDF-SIG transformer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25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D</a:t>
            </a:r>
            <a:r>
              <a:rPr lang="pt-BR" dirty="0" smtClean="0">
                <a:solidFill>
                  <a:schemeClr val="accent2"/>
                </a:solidFill>
              </a:rPr>
              <a:t>ump by BLM 655ms RS on </a:t>
            </a:r>
            <a:r>
              <a:rPr lang="en-GB" dirty="0" smtClean="0">
                <a:solidFill>
                  <a:schemeClr val="accent2"/>
                </a:solidFill>
              </a:rPr>
              <a:t>BLMEI.05L4.B2E10_MBRB </a:t>
            </a:r>
            <a:r>
              <a:rPr lang="en-GB" dirty="0" smtClean="0"/>
              <a:t>(which is downstream of BSRT B2)</a:t>
            </a:r>
          </a:p>
          <a:p>
            <a:pPr lvl="1"/>
            <a:r>
              <a:rPr lang="en-GB" sz="1800" dirty="0" smtClean="0"/>
              <a:t>The losses increased during ~10ms, ~800ms before the dump and stayed constant till the dump. </a:t>
            </a:r>
          </a:p>
          <a:p>
            <a:pPr lvl="1"/>
            <a:r>
              <a:rPr lang="en-GB" sz="1800" dirty="0" smtClean="0"/>
              <a:t>The BSRT B2 shows stronger heating fill 3223 and 3225</a:t>
            </a:r>
          </a:p>
          <a:p>
            <a:pPr lvl="1"/>
            <a:r>
              <a:rPr lang="pt-BR" sz="1800" dirty="0" smtClean="0"/>
              <a:t>ALFA roman pots see stronger heating for fills 3223 and 3225 compared to fill 3220</a:t>
            </a:r>
          </a:p>
          <a:p>
            <a:pPr lvl="1"/>
            <a:r>
              <a:rPr lang="pt-BR" sz="1800" dirty="0" smtClean="0"/>
              <a:t>Nothing abvious seen on the BSRT vacuum, the average bunch length, the maximum bunch length, the bunch population, beam intensity</a:t>
            </a:r>
          </a:p>
          <a:p>
            <a:pPr lvl="1"/>
            <a:r>
              <a:rPr lang="pt-BR" sz="1800" dirty="0" smtClean="0"/>
              <a:t>Maybe a correlation with the minimum bunch length?</a:t>
            </a:r>
            <a:r>
              <a:rPr lang="pt-BR" dirty="0" smtClean="0"/>
              <a:t>	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26.10. dump on losses fill 3225 </a:t>
            </a:r>
            <a:endParaRPr lang="en-GB" dirty="0"/>
          </a:p>
        </p:txBody>
      </p:sp>
      <p:pic>
        <p:nvPicPr>
          <p:cNvPr id="2050" name="Picture 2" descr="C:\Users\eholzer\AppData\Local\Temp\BLMEI.05L4.B2E10_BSRTM_20121026_0639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8241"/>
            <a:ext cx="9144000" cy="17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437112"/>
            <a:ext cx="44644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BLM long PM data (Christos </a:t>
            </a:r>
            <a:r>
              <a:rPr lang="en-US" sz="1800" dirty="0" err="1" smtClean="0"/>
              <a:t>Zamanztas</a:t>
            </a:r>
            <a:r>
              <a:rPr lang="en-US" sz="1800" dirty="0" smtClean="0"/>
              <a:t>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968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 and BSRT 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BSRT temperature evolution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>
                <a:sym typeface="Wingdings" pitchFamily="2" charset="2"/>
              </a:rPr>
              <a:t> </a:t>
            </a:r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001-7C98-41F9-A0FB-DBCF9C0265D0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19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8" name="f318902c-2767-4e6a-985f-bb7535f4a1f9" descr="67064DEB-D12A-4D1F-AAD8-C1D7168A8ED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26067" r="2863" b="5945"/>
          <a:stretch/>
        </p:blipFill>
        <p:spPr bwMode="auto">
          <a:xfrm>
            <a:off x="533400" y="2057400"/>
            <a:ext cx="7924800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2490733" y="4386209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3207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5614934" y="4395734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3220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5910316" y="43957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3223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196066" y="43957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3225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424666" y="43957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3226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7034266" y="43830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3229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3133" y="1423934"/>
            <a:ext cx="1624067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F. Roncarolo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547367" y="572083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Arial" charset="0"/>
              </a:rPr>
              <a:t>BSRT B2 out</a:t>
            </a:r>
            <a:endParaRPr lang="en-GB" sz="18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2247901"/>
            <a:ext cx="2309867" cy="4190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Long. </a:t>
            </a:r>
            <a:r>
              <a:rPr lang="en-US" sz="1600" b="1" dirty="0" err="1" smtClean="0">
                <a:solidFill>
                  <a:srgbClr val="FFFF00"/>
                </a:solidFill>
              </a:rPr>
              <a:t>Blow-up@inj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3279845" y="1825552"/>
            <a:ext cx="2050909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Long. </a:t>
            </a:r>
            <a:r>
              <a:rPr lang="en-US" sz="1600" b="1" dirty="0" err="1" smtClean="0">
                <a:solidFill>
                  <a:srgbClr val="FFFF00"/>
                </a:solidFill>
              </a:rPr>
              <a:t>Blow-up@inj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Sunday 28.10.2012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925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1" r="5022"/>
          <a:stretch/>
        </p:blipFill>
        <p:spPr bwMode="auto">
          <a:xfrm>
            <a:off x="76200" y="2166257"/>
            <a:ext cx="8991600" cy="316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 and BSRT 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60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ALFA temperature evolution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>
                <a:sym typeface="Wingdings" pitchFamily="2" charset="2"/>
              </a:rPr>
              <a:t> </a:t>
            </a:r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001-7C98-41F9-A0FB-DBCF9C0265D0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20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1928867" y="5685691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3207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6300734" y="5685692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3220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6681734" y="5685692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3223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7034267" y="5685692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3225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7291334" y="5685692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3226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8177266" y="5691135"/>
            <a:ext cx="685800" cy="2763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3229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3133" y="1423934"/>
            <a:ext cx="1319267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B. Salvant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3450773" y="2492828"/>
            <a:ext cx="1447800" cy="57694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Long. </a:t>
            </a:r>
            <a:r>
              <a:rPr lang="en-US" sz="1600" b="1" dirty="0" err="1" smtClean="0">
                <a:solidFill>
                  <a:srgbClr val="FFFF00"/>
                </a:solidFill>
              </a:rPr>
              <a:t>Blow-up@inj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3132" y="2362200"/>
            <a:ext cx="2309867" cy="4190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Long. </a:t>
            </a:r>
            <a:r>
              <a:rPr lang="en-US" sz="1600" b="1" dirty="0" err="1" smtClean="0">
                <a:solidFill>
                  <a:srgbClr val="FFFF00"/>
                </a:solidFill>
              </a:rPr>
              <a:t>Blow-up@inj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distribution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29.10.12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447519" cy="48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1432725"/>
            <a:ext cx="1624067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Flat top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4600" y="2035628"/>
            <a:ext cx="1371600" cy="5334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477000" y="1432725"/>
            <a:ext cx="1371600" cy="11363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</a:t>
            </a:r>
            <a:r>
              <a:rPr lang="en-US" dirty="0" err="1" smtClean="0"/>
              <a:t>vs</a:t>
            </a:r>
            <a:r>
              <a:rPr lang="en-US" dirty="0" smtClean="0"/>
              <a:t> B2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8542" y="2060848"/>
            <a:ext cx="5342858" cy="40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8305800" cy="685800"/>
          </a:xfrm>
        </p:spPr>
        <p:txBody>
          <a:bodyPr/>
          <a:lstStyle/>
          <a:p>
            <a:r>
              <a:rPr lang="en-US" dirty="0" smtClean="0"/>
              <a:t>Beam longitudinal spectra at flat-top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2147842"/>
            <a:ext cx="1319267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B. Salvant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blow-up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4040188" cy="639762"/>
          </a:xfrm>
        </p:spPr>
        <p:txBody>
          <a:bodyPr/>
          <a:lstStyle/>
          <a:p>
            <a:r>
              <a:rPr lang="en-US" sz="1800" b="0" dirty="0" smtClean="0"/>
              <a:t>Specific luminosity @ beginning of fill</a:t>
            </a:r>
            <a:endParaRPr lang="en-GB" sz="18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28800"/>
            <a:ext cx="4040188" cy="245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24400" y="1570038"/>
            <a:ext cx="4419600" cy="639762"/>
          </a:xfrm>
        </p:spPr>
        <p:txBody>
          <a:bodyPr/>
          <a:lstStyle/>
          <a:p>
            <a:r>
              <a:rPr lang="en-US" sz="1800" b="0" dirty="0" smtClean="0"/>
              <a:t>Evolution for few fills with comparable luminosity. Normalization with respect to injection time. No evident improvement seen yet. </a:t>
            </a:r>
            <a:endParaRPr lang="en-GB" sz="1800" b="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362200"/>
            <a:ext cx="4041775" cy="264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29.10.12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23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Text Placeholder 13"/>
          <p:cNvSpPr txBox="1">
            <a:spLocks/>
          </p:cNvSpPr>
          <p:nvPr/>
        </p:nvSpPr>
        <p:spPr bwMode="auto">
          <a:xfrm>
            <a:off x="381000" y="5029200"/>
            <a:ext cx="8458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>
                <a:solidFill>
                  <a:schemeClr val="tx2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>
                <a:solidFill>
                  <a:schemeClr val="tx2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>
                <a:solidFill>
                  <a:schemeClr val="tx2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>
                <a:solidFill>
                  <a:schemeClr val="tx2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>
                <a:solidFill>
                  <a:schemeClr val="tx2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>
                <a:solidFill>
                  <a:schemeClr val="tx2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>
                <a:solidFill>
                  <a:schemeClr val="tx2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800" b="0" dirty="0" smtClean="0">
                <a:solidFill>
                  <a:srgbClr val="1F497D"/>
                </a:solidFill>
              </a:rPr>
              <a:t>Next step:</a:t>
            </a:r>
          </a:p>
          <a:p>
            <a:r>
              <a:rPr lang="en-US" sz="1800" b="0" dirty="0">
                <a:solidFill>
                  <a:srgbClr val="1F497D"/>
                </a:solidFill>
              </a:rPr>
              <a:t>F</a:t>
            </a:r>
            <a:r>
              <a:rPr lang="en-US" sz="1800" b="0" dirty="0" smtClean="0">
                <a:solidFill>
                  <a:srgbClr val="1F497D"/>
                </a:solidFill>
              </a:rPr>
              <a:t>urther increase the longitudinal blow-up at injection. Target bunch length from 1.4 to 1.5 ns </a:t>
            </a:r>
            <a:endParaRPr lang="en-GB" sz="1800" b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Access:</a:t>
            </a:r>
          </a:p>
          <a:p>
            <a:pPr lvl="1"/>
            <a:r>
              <a:rPr lang="en-US" dirty="0"/>
              <a:t>QPS problem on C9R5 of old QPS in </a:t>
            </a:r>
            <a:r>
              <a:rPr lang="en-US" dirty="0" smtClean="0"/>
              <a:t>RB.56 (access?)</a:t>
            </a:r>
          </a:p>
          <a:p>
            <a:pPr lvl="1"/>
            <a:r>
              <a:rPr lang="en-US" dirty="0" smtClean="0"/>
              <a:t>Diode </a:t>
            </a:r>
            <a:r>
              <a:rPr lang="en-US" dirty="0"/>
              <a:t>exchange on </a:t>
            </a:r>
            <a:r>
              <a:rPr lang="en-US" dirty="0" smtClean="0"/>
              <a:t>RQ10.R6</a:t>
            </a:r>
          </a:p>
          <a:p>
            <a:pPr lvl="1"/>
            <a:r>
              <a:rPr lang="en-US" dirty="0" smtClean="0"/>
              <a:t>TI: UW65 pump </a:t>
            </a:r>
            <a:r>
              <a:rPr lang="en-US" dirty="0"/>
              <a:t>for </a:t>
            </a:r>
            <a:r>
              <a:rPr lang="en-US" dirty="0" smtClean="0"/>
              <a:t>rejected water (30 minutes, working hours)</a:t>
            </a:r>
          </a:p>
          <a:p>
            <a:pPr lvl="1"/>
            <a:r>
              <a:rPr lang="en-GB" dirty="0" smtClean="0"/>
              <a:t>RSS.A81B1 (QPS OK)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8kHz </a:t>
            </a:r>
            <a:r>
              <a:rPr lang="en-US" dirty="0"/>
              <a:t>interference </a:t>
            </a:r>
            <a:r>
              <a:rPr lang="en-US" dirty="0" smtClean="0"/>
              <a:t>lines on Head-Tail </a:t>
            </a:r>
            <a:r>
              <a:rPr lang="en-US" dirty="0"/>
              <a:t>and BBQ </a:t>
            </a:r>
            <a:r>
              <a:rPr lang="en-US" dirty="0" smtClean="0"/>
              <a:t>front-ends </a:t>
            </a:r>
            <a:r>
              <a:rPr lang="en-US" dirty="0"/>
              <a:t>much stronger </a:t>
            </a:r>
            <a:r>
              <a:rPr lang="en-US" dirty="0" smtClean="0"/>
              <a:t>since Friday night – interfering with tune measurement (UPSs?)</a:t>
            </a:r>
          </a:p>
          <a:p>
            <a:r>
              <a:rPr lang="en-US" dirty="0" smtClean="0"/>
              <a:t>Heating problems (BSRT, ALFA roman pots) under investigation</a:t>
            </a:r>
          </a:p>
          <a:p>
            <a:r>
              <a:rPr lang="en-US" dirty="0" smtClean="0"/>
              <a:t>MKI C B2 heating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</a:t>
            </a:r>
            <a:r>
              <a:rPr lang="en-US" dirty="0" smtClean="0"/>
              <a:t>accesses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59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VdM</a:t>
            </a:r>
            <a:r>
              <a:rPr lang="en-US" dirty="0" smtClean="0"/>
              <a:t> scan CMS at the end of a fill during daytime</a:t>
            </a:r>
          </a:p>
          <a:p>
            <a:r>
              <a:rPr lang="en-US" dirty="0" smtClean="0"/>
              <a:t>ADT tuning of high </a:t>
            </a:r>
            <a:r>
              <a:rPr lang="en-US" dirty="0"/>
              <a:t>bandwidth ~ 1 hour at injection </a:t>
            </a:r>
            <a:endParaRPr lang="en-US" dirty="0" smtClean="0"/>
          </a:p>
          <a:p>
            <a:r>
              <a:rPr lang="en-US" dirty="0" smtClean="0"/>
              <a:t>Gating of B2 tune measurement and feedback</a:t>
            </a:r>
          </a:p>
          <a:p>
            <a:r>
              <a:rPr lang="en-US" dirty="0" smtClean="0"/>
              <a:t>Wednesday morning: cable re-location</a:t>
            </a:r>
          </a:p>
          <a:p>
            <a:r>
              <a:rPr lang="en-US" dirty="0" smtClean="0"/>
              <a:t>Longitudinal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Increase longitudinal blow-up at injection to ~1.5ns (now 1.4ns)</a:t>
            </a:r>
          </a:p>
          <a:p>
            <a:pPr lvl="1"/>
            <a:r>
              <a:rPr lang="en-US" dirty="0" smtClean="0"/>
              <a:t>One fill without bunch-by-bunch blow-up for reference measurements</a:t>
            </a:r>
          </a:p>
          <a:p>
            <a:pPr lvl="1"/>
            <a:r>
              <a:rPr lang="en-US" dirty="0" smtClean="0"/>
              <a:t>Could also test with longer bunches: blow-up during ramp to ~1.4ns (currently 1.3ns)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Pending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69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4:30 – 6:34 several power glitches (EDF) and several trips: </a:t>
            </a:r>
            <a:r>
              <a:rPr lang="en-US" dirty="0" smtClean="0"/>
              <a:t>RDs, </a:t>
            </a:r>
            <a:r>
              <a:rPr lang="en-US" dirty="0" err="1" smtClean="0"/>
              <a:t>LHCb</a:t>
            </a:r>
            <a:r>
              <a:rPr lang="en-US" dirty="0" smtClean="0"/>
              <a:t> dipole, RBs;</a:t>
            </a:r>
          </a:p>
          <a:p>
            <a:r>
              <a:rPr lang="en-US" dirty="0" smtClean="0"/>
              <a:t>PS and SPS set-up to increase satellites for ALICE</a:t>
            </a:r>
          </a:p>
          <a:p>
            <a:r>
              <a:rPr lang="en-US" dirty="0" smtClean="0"/>
              <a:t>9:00 pre-cycle</a:t>
            </a:r>
          </a:p>
          <a:p>
            <a:r>
              <a:rPr lang="en-US" dirty="0" smtClean="0"/>
              <a:t>11:11 </a:t>
            </a:r>
            <a:r>
              <a:rPr lang="en-US" dirty="0" smtClean="0">
                <a:solidFill>
                  <a:schemeClr val="accent2"/>
                </a:solidFill>
              </a:rPr>
              <a:t>dump during ramp (fill 3233): </a:t>
            </a:r>
            <a:r>
              <a:rPr lang="fi-FI" dirty="0"/>
              <a:t>Noise on MKD </a:t>
            </a:r>
            <a:r>
              <a:rPr lang="fi-FI" dirty="0" smtClean="0"/>
              <a:t>B2 generator L</a:t>
            </a:r>
          </a:p>
          <a:p>
            <a:r>
              <a:rPr lang="fi-FI" dirty="0" smtClean="0"/>
              <a:t>12:00 – 13:40 SPS no beam due to RF problem</a:t>
            </a:r>
          </a:p>
          <a:p>
            <a:r>
              <a:rPr lang="fi-FI" dirty="0" smtClean="0"/>
              <a:t>12:30 – 14:20 access for ATLAS muon detector</a:t>
            </a:r>
          </a:p>
          <a:p>
            <a:r>
              <a:rPr lang="fi-FI" dirty="0" smtClean="0"/>
              <a:t>Access for MKD to fix MKD noise problem</a:t>
            </a:r>
          </a:p>
          <a:p>
            <a:r>
              <a:rPr lang="fi-FI" dirty="0" smtClean="0"/>
              <a:t>14:20 </a:t>
            </a:r>
            <a:r>
              <a:rPr lang="fi-FI" dirty="0"/>
              <a:t>– 15:30 SPS no beam due to RF </a:t>
            </a:r>
            <a:r>
              <a:rPr lang="fi-FI" dirty="0" smtClean="0"/>
              <a:t>problem</a:t>
            </a:r>
          </a:p>
          <a:p>
            <a:r>
              <a:rPr lang="fi-FI" dirty="0" smtClean="0"/>
              <a:t>16:00 injecting, atempt to set-up B2 BBQ gating by R. Steinhagen, M.Gasior (with new BOBR FESA class from L.Jensen) </a:t>
            </a:r>
            <a:r>
              <a:rPr lang="fi-FI" dirty="0" smtClean="0">
                <a:sym typeface="Symbol"/>
              </a:rPr>
              <a:t> needs another iteration</a:t>
            </a:r>
          </a:p>
          <a:p>
            <a:r>
              <a:rPr lang="fi-FI" dirty="0" smtClean="0">
                <a:sym typeface="Symbol"/>
              </a:rPr>
              <a:t>18:09 </a:t>
            </a:r>
            <a:r>
              <a:rPr lang="fi-FI" dirty="0" smtClean="0">
                <a:solidFill>
                  <a:schemeClr val="accent2"/>
                </a:solidFill>
                <a:sym typeface="Symbol"/>
              </a:rPr>
              <a:t>stable beams fill 3236</a:t>
            </a:r>
          </a:p>
          <a:p>
            <a:pPr lvl="1"/>
            <a:r>
              <a:rPr lang="en-US" sz="1800" dirty="0" smtClean="0"/>
              <a:t>initial </a:t>
            </a:r>
            <a:r>
              <a:rPr lang="en-US" sz="1800" dirty="0"/>
              <a:t>luminosity ATLAS/CMS: </a:t>
            </a:r>
            <a:r>
              <a:rPr lang="en-US" sz="1800" dirty="0" smtClean="0">
                <a:solidFill>
                  <a:schemeClr val="accent2"/>
                </a:solidFill>
              </a:rPr>
              <a:t>7.3</a:t>
            </a:r>
            <a:r>
              <a:rPr lang="en-GB" sz="1800" dirty="0" smtClean="0">
                <a:solidFill>
                  <a:schemeClr val="accent2"/>
                </a:solidFill>
              </a:rPr>
              <a:t>E33 cm-2s-1,</a:t>
            </a:r>
            <a:r>
              <a:rPr lang="en-GB" sz="1800" dirty="0" smtClean="0"/>
              <a:t> Alice </a:t>
            </a:r>
            <a:r>
              <a:rPr lang="en-GB" sz="1800" dirty="0" smtClean="0">
                <a:solidFill>
                  <a:schemeClr val="accent2"/>
                </a:solidFill>
              </a:rPr>
              <a:t>7.7E30</a:t>
            </a:r>
            <a:r>
              <a:rPr lang="en-GB" sz="1800" dirty="0">
                <a:solidFill>
                  <a:schemeClr val="accent2"/>
                </a:solidFill>
              </a:rPr>
              <a:t> cm-2s-1</a:t>
            </a:r>
          </a:p>
          <a:p>
            <a:pPr lvl="1"/>
            <a:r>
              <a:rPr lang="en-US" sz="1800" dirty="0" smtClean="0"/>
              <a:t>Arrived close to head-on in IP1,2 and 5 – declared stable beams before optimizing these points</a:t>
            </a:r>
            <a:endParaRPr lang="en-US" sz="1800" dirty="0">
              <a:solidFill>
                <a:schemeClr val="accent2"/>
              </a:solidFill>
            </a:endParaRPr>
          </a:p>
          <a:p>
            <a:pPr lvl="1"/>
            <a:endParaRPr lang="fi-FI" dirty="0" smtClean="0">
              <a:solidFill>
                <a:schemeClr val="accent2"/>
              </a:solidFill>
              <a:sym typeface="Symbol"/>
            </a:endParaRPr>
          </a:p>
          <a:p>
            <a:endParaRPr lang="fi-FI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28/10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1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MKI8_C_UP B2 </a:t>
            </a:r>
            <a:br>
              <a:rPr lang="en-US" dirty="0" smtClean="0"/>
            </a:br>
            <a:r>
              <a:rPr lang="en-US" dirty="0" smtClean="0"/>
              <a:t>temperature</a:t>
            </a:r>
            <a:br>
              <a:rPr lang="en-US" dirty="0" smtClean="0"/>
            </a:br>
            <a:r>
              <a:rPr lang="en-US" dirty="0" smtClean="0"/>
              <a:t>rising much more </a:t>
            </a:r>
            <a:br>
              <a:rPr lang="en-US" dirty="0" smtClean="0"/>
            </a:br>
            <a:r>
              <a:rPr lang="en-US" dirty="0" smtClean="0"/>
              <a:t>than previous fills</a:t>
            </a:r>
            <a:br>
              <a:rPr lang="en-US" dirty="0" smtClean="0"/>
            </a:br>
            <a:r>
              <a:rPr lang="en-US" dirty="0" smtClean="0"/>
              <a:t>&gt;60 </a:t>
            </a:r>
            <a:r>
              <a:rPr lang="en-US" dirty="0" err="1" smtClean="0"/>
              <a:t>deg</a:t>
            </a:r>
            <a:r>
              <a:rPr lang="en-US" dirty="0" smtClean="0"/>
              <a:t>, 111%</a:t>
            </a:r>
          </a:p>
          <a:p>
            <a:r>
              <a:rPr lang="en-US" dirty="0" smtClean="0"/>
              <a:t>~ 6 hours of </a:t>
            </a:r>
            <a:br>
              <a:rPr lang="en-US" dirty="0" smtClean="0"/>
            </a:br>
            <a:r>
              <a:rPr lang="en-US" dirty="0" smtClean="0"/>
              <a:t>cool-down without </a:t>
            </a:r>
            <a:br>
              <a:rPr lang="en-US" dirty="0" smtClean="0"/>
            </a:br>
            <a:r>
              <a:rPr lang="en-US" dirty="0" smtClean="0"/>
              <a:t>beam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BSRT B</a:t>
            </a:r>
            <a:r>
              <a:rPr lang="en-US" dirty="0"/>
              <a:t>2</a:t>
            </a:r>
            <a:r>
              <a:rPr lang="en-US" dirty="0" smtClean="0"/>
              <a:t> temperature</a:t>
            </a:r>
            <a:br>
              <a:rPr lang="en-US" dirty="0" smtClean="0"/>
            </a:br>
            <a:r>
              <a:rPr lang="en-US" dirty="0" smtClean="0"/>
              <a:t>lower again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3236</a:t>
            </a:r>
            <a:endParaRPr lang="en-GB" dirty="0"/>
          </a:p>
        </p:txBody>
      </p:sp>
      <p:pic>
        <p:nvPicPr>
          <p:cNvPr id="2051" name="Picture 3" descr="C:\Users\eholzer\AppData\Local\Temp\2012102900174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4" b="4409"/>
          <a:stretch/>
        </p:blipFill>
        <p:spPr bwMode="auto">
          <a:xfrm>
            <a:off x="3635896" y="3162130"/>
            <a:ext cx="5248642" cy="3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holzer\AppData\Local\Temp\201210290358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49" y="620688"/>
            <a:ext cx="5816025" cy="22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7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eholzer\AppData\Local\Temp\Fi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/>
          <a:stretch/>
        </p:blipFill>
        <p:spPr bwMode="auto">
          <a:xfrm>
            <a:off x="265658" y="1046324"/>
            <a:ext cx="8194774" cy="55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2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Luminosity production</a:t>
            </a:r>
          </a:p>
          <a:p>
            <a:r>
              <a:rPr lang="en-US" dirty="0" smtClean="0"/>
              <a:t>24 hours of high beta* physics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Week 43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00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ATLAS: 18.37 fb</a:t>
            </a:r>
            <a:r>
              <a:rPr lang="en-GB" baseline="30000" dirty="0"/>
              <a:t>-1</a:t>
            </a:r>
            <a:r>
              <a:rPr lang="en-GB" dirty="0"/>
              <a:t> </a:t>
            </a:r>
            <a:r>
              <a:rPr lang="en-GB" dirty="0" smtClean="0"/>
              <a:t> CMS</a:t>
            </a:r>
            <a:r>
              <a:rPr lang="en-GB" dirty="0"/>
              <a:t>: 18.34 fb</a:t>
            </a:r>
            <a:r>
              <a:rPr lang="en-GB" baseline="30000" dirty="0"/>
              <a:t>-1  </a:t>
            </a:r>
            <a:r>
              <a:rPr lang="en-GB" dirty="0" smtClean="0"/>
              <a:t>ALICE</a:t>
            </a:r>
            <a:r>
              <a:rPr lang="en-GB" dirty="0"/>
              <a:t>: 5.48 pb</a:t>
            </a:r>
            <a:r>
              <a:rPr lang="en-GB" baseline="30000" dirty="0"/>
              <a:t>-1</a:t>
            </a:r>
            <a:r>
              <a:rPr lang="en-GB" dirty="0"/>
              <a:t> </a:t>
            </a:r>
            <a:r>
              <a:rPr lang="en-GB" dirty="0" smtClean="0"/>
              <a:t> </a:t>
            </a:r>
            <a:r>
              <a:rPr lang="en-GB" dirty="0" err="1" smtClean="0"/>
              <a:t>LHCb</a:t>
            </a:r>
            <a:r>
              <a:rPr lang="en-GB" dirty="0"/>
              <a:t>: 1.75 fb</a:t>
            </a:r>
            <a:r>
              <a:rPr lang="en-GB" baseline="30000" dirty="0"/>
              <a:t>-1</a:t>
            </a:r>
            <a:r>
              <a:rPr lang="en-GB" dirty="0"/>
              <a:t> 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Week 43: Total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933+ </a:t>
            </a:r>
            <a:r>
              <a:rPr lang="en-US" dirty="0">
                <a:solidFill>
                  <a:schemeClr val="accent2"/>
                </a:solidFill>
              </a:rPr>
              <a:t>pb-1 produced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37% </a:t>
            </a:r>
            <a:r>
              <a:rPr lang="en-US" dirty="0">
                <a:solidFill>
                  <a:schemeClr val="accent2"/>
                </a:solidFill>
              </a:rPr>
              <a:t>of time spent in stable </a:t>
            </a:r>
            <a:r>
              <a:rPr lang="en-US" dirty="0" smtClean="0">
                <a:solidFill>
                  <a:schemeClr val="accent2"/>
                </a:solidFill>
              </a:rPr>
              <a:t>beams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or “quiet beams”</a:t>
            </a:r>
            <a:endParaRPr lang="en-GB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4" name="AutoShape 4" descr="https://atlas.web.cern.ch/Atlas/GROUPS/DATAPREPARATION/DataSummary/2012/daydata/figs/daytotal_ilu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atlas.web.cern.ch/Atlas/GROUPS/DATAPREPARATION/DataSummary/2012/daydata/figs/daytotal_ilu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atlas.web.cern.ch/Atlas/GROUPS/DATAPREPARATION/DataSummary/2012/daydata/figs/daytotal_ilu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1" name="Picture 9" descr="\\cern.ch\dfs\Users\e\eholzer\Documents\powerpoint\LHC_coordination\week_43\daytotal_il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5" y="1412776"/>
            <a:ext cx="4040872" cy="29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92" y="1412776"/>
            <a:ext cx="4062672" cy="27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9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unch intensity, emittance, luminosity</a:t>
            </a:r>
            <a:endParaRPr lang="en-GB" dirty="0"/>
          </a:p>
        </p:txBody>
      </p:sp>
      <p:pic>
        <p:nvPicPr>
          <p:cNvPr id="4098" name="Picture 2" descr="C:\Users\eholzer\AppData\Local\Temp\char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06" y="3670946"/>
            <a:ext cx="3759986" cy="278239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holzer\AppData\Local\Temp\chart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90625"/>
            <a:ext cx="4135703" cy="282064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holzer\AppData\Local\Temp\chart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90626"/>
            <a:ext cx="4241572" cy="282064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4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with stable beams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67805"/>
              </p:ext>
            </p:extLst>
          </p:nvPr>
        </p:nvGraphicFramePr>
        <p:xfrm>
          <a:off x="0" y="620688"/>
          <a:ext cx="9109075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/>
                <a:gridCol w="1224136"/>
                <a:gridCol w="1080120"/>
                <a:gridCol w="720080"/>
                <a:gridCol w="5401171"/>
              </a:tblGrid>
              <a:tr h="5409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Fill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Stable</a:t>
                      </a:r>
                      <a:r>
                        <a:rPr lang="en-US" sz="1600" baseline="0" dirty="0" smtClean="0"/>
                        <a:t> beam</a:t>
                      </a:r>
                      <a:r>
                        <a:rPr lang="en-US" sz="1600" dirty="0" smtClean="0"/>
                        <a:t> [h]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Int</a:t>
                      </a:r>
                      <a:r>
                        <a:rPr lang="en-US" sz="1600" dirty="0" smtClean="0"/>
                        <a:t> L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[pb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Dump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3207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Mon 22/10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4:12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WorldFIP</a:t>
                      </a:r>
                      <a:r>
                        <a:rPr lang="en-GB" sz="1600" dirty="0" smtClean="0"/>
                        <a:t> repeater: loss of communication </a:t>
                      </a:r>
                      <a:r>
                        <a:rPr lang="en-US" sz="1600" dirty="0" smtClean="0"/>
                        <a:t>PC in 78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3208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 22/10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4:11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trip of RD2.L5 (QPS)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3209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Mon 22/10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2:32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EDF glitch – FMCM triggered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Tue 23/10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3:08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MKB_B2 ion pump tripped</a:t>
                      </a:r>
                      <a:r>
                        <a:rPr lang="en-US" sz="1600" baseline="0" dirty="0" smtClean="0"/>
                        <a:t> - v</a:t>
                      </a:r>
                      <a:r>
                        <a:rPr lang="en-US" sz="1600" dirty="0" smtClean="0"/>
                        <a:t>acuum spike - dump system internal fault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Tue 23/10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0:56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Trip of power converter RQT12.R1B2 (probably SEU)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3214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Wed 24/10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5:26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OP, for high beta* run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Thu 25/10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0:23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PIC_PVSS to PIC</a:t>
                      </a:r>
                      <a:r>
                        <a:rPr lang="en-US" sz="1600" baseline="0" dirty="0" smtClean="0"/>
                        <a:t>_PLC</a:t>
                      </a:r>
                      <a:r>
                        <a:rPr lang="en-US" sz="1600" dirty="0" smtClean="0"/>
                        <a:t> communication lost</a:t>
                      </a:r>
                      <a:r>
                        <a:rPr lang="en-US" sz="1600" baseline="0" dirty="0" smtClean="0"/>
                        <a:t> – orbit correctors S56 switched off – dump by BLM system (80um orbit change in arcs)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3223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Thu 25/10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1:33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Trip of RCBXV3.R5 (probably</a:t>
                      </a:r>
                      <a:r>
                        <a:rPr lang="en-US" sz="1600" baseline="0" dirty="0" smtClean="0"/>
                        <a:t> SEU</a:t>
                      </a:r>
                      <a:r>
                        <a:rPr lang="en-US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3225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Fri 26/10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0:01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Beam losses (800ms) B2, BSRT region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3226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Fri 26/10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1:46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solidFill>
                            <a:srgbClr val="00B050"/>
                          </a:solidFill>
                        </a:rPr>
                        <a:t>OP, for power grid intervention EDF-SIG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3229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Sat 27/10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4:21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LBDS B2 </a:t>
                      </a:r>
                      <a:r>
                        <a:rPr lang="en-GB" sz="1600" dirty="0" smtClean="0"/>
                        <a:t>ASIBUS card (safety bus) 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3231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Sat 27/10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1:56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Trip of RCBWV5.L7B1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3232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Sat 27/10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10:39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Electrical glitch (EDF)</a:t>
                      </a:r>
                      <a:r>
                        <a:rPr lang="en-US" sz="1600" baseline="0" dirty="0" smtClean="0"/>
                        <a:t> – FMCM triggered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3236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Sun 28/10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12+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174+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142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1569</Words>
  <Application>Microsoft Office PowerPoint</Application>
  <PresentationFormat>On-screen Show (4:3)</PresentationFormat>
  <Paragraphs>339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Default Design</vt:lpstr>
      <vt:lpstr>LHCpresentations</vt:lpstr>
      <vt:lpstr>1_LHCpresentations</vt:lpstr>
      <vt:lpstr>2_LHCpresentations</vt:lpstr>
      <vt:lpstr>Summary Week 43</vt:lpstr>
      <vt:lpstr>Sunday 28.10.2012</vt:lpstr>
      <vt:lpstr>Sunday 28/10</vt:lpstr>
      <vt:lpstr>Fill 3236</vt:lpstr>
      <vt:lpstr>PowerPoint Presentation</vt:lpstr>
      <vt:lpstr>Overview Week 43</vt:lpstr>
      <vt:lpstr>Summary</vt:lpstr>
      <vt:lpstr>Bunch intensity, emittance, luminosity</vt:lpstr>
      <vt:lpstr>Fills with stable beams</vt:lpstr>
      <vt:lpstr>System Tuning in Week 43</vt:lpstr>
      <vt:lpstr>System Tuning in Week 43</vt:lpstr>
      <vt:lpstr>Satellites for ALICE</vt:lpstr>
      <vt:lpstr>Monday 22/10</vt:lpstr>
      <vt:lpstr>Tuesday 23/10</vt:lpstr>
      <vt:lpstr>Wednesday 24/10 High beta* run</vt:lpstr>
      <vt:lpstr>Thursday 25/10</vt:lpstr>
      <vt:lpstr>Friday 26/10 EDF-SIG transformer</vt:lpstr>
      <vt:lpstr>Friday 26.10. dump on losses fill 3225 </vt:lpstr>
      <vt:lpstr>ALFA and BSRT temperature</vt:lpstr>
      <vt:lpstr>ALFA and BSRT temperature</vt:lpstr>
      <vt:lpstr>Bunch length distribution</vt:lpstr>
      <vt:lpstr>B1 vs B2</vt:lpstr>
      <vt:lpstr>Longitudinal blow-up</vt:lpstr>
      <vt:lpstr>Issues and accesses</vt:lpstr>
      <vt:lpstr>Pending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2012-10-29T08:25:54Z</dcterms:modified>
</cp:coreProperties>
</file>