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14"/>
  </p:notesMasterIdLst>
  <p:handoutMasterIdLst>
    <p:handoutMasterId r:id="rId15"/>
  </p:handoutMasterIdLst>
  <p:sldIdLst>
    <p:sldId id="562" r:id="rId2"/>
    <p:sldId id="563" r:id="rId3"/>
    <p:sldId id="564" r:id="rId4"/>
    <p:sldId id="567" r:id="rId5"/>
    <p:sldId id="565" r:id="rId6"/>
    <p:sldId id="569" r:id="rId7"/>
    <p:sldId id="570" r:id="rId8"/>
    <p:sldId id="571" r:id="rId9"/>
    <p:sldId id="572" r:id="rId10"/>
    <p:sldId id="573" r:id="rId11"/>
    <p:sldId id="568" r:id="rId12"/>
    <p:sldId id="574" r:id="rId1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99"/>
    <a:srgbClr val="006600"/>
    <a:srgbClr val="0000FF"/>
    <a:srgbClr val="FF9999"/>
    <a:srgbClr val="FFCC66"/>
    <a:srgbClr val="B82300"/>
    <a:srgbClr val="FE8002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04" autoAdjust="0"/>
    <p:restoredTop sz="99234" autoAdjust="0"/>
  </p:normalViewPr>
  <p:slideViewPr>
    <p:cSldViewPr snapToObjects="1">
      <p:cViewPr>
        <p:scale>
          <a:sx n="60" d="100"/>
          <a:sy n="60" d="100"/>
        </p:scale>
        <p:origin x="-197" y="-408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10/27/2012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2012-10-27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9:00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 smtClean="0">
                <a:solidFill>
                  <a:schemeClr val="accent2"/>
                </a:solidFill>
              </a:rPr>
              <a:t>6:39 beam dump by BLM 655ms RS on </a:t>
            </a:r>
            <a:r>
              <a:rPr lang="en-GB" sz="1800" dirty="0" smtClean="0">
                <a:solidFill>
                  <a:schemeClr val="accent2"/>
                </a:solidFill>
              </a:rPr>
              <a:t>BLMEI.05L4.B2E10_MBRB </a:t>
            </a:r>
            <a:r>
              <a:rPr lang="en-GB" sz="1800" dirty="0" smtClean="0"/>
              <a:t>(which is downstream of BSRT B2). </a:t>
            </a:r>
          </a:p>
          <a:p>
            <a:pPr lvl="1"/>
            <a:r>
              <a:rPr lang="en-GB" sz="1800" dirty="0" smtClean="0"/>
              <a:t>The losses increased during ~10ms, ~800ms before the dump and stayed constant till the dump. </a:t>
            </a:r>
          </a:p>
          <a:p>
            <a:pPr lvl="1"/>
            <a:r>
              <a:rPr lang="pt-BR" sz="1800" dirty="0"/>
              <a:t>See next slides from Federico Roncarolo</a:t>
            </a:r>
            <a:endParaRPr lang="en-GB" sz="1800" dirty="0" smtClean="0"/>
          </a:p>
          <a:p>
            <a:pPr lvl="2"/>
            <a:r>
              <a:rPr lang="en-GB" sz="1600" dirty="0" smtClean="0"/>
              <a:t>The BSRT B2 shows stronger heating Thursday night till Friday early morning - fill 3223 and 3225  (not any more during the fill Friday 3226)</a:t>
            </a:r>
          </a:p>
          <a:p>
            <a:pPr lvl="2"/>
            <a:r>
              <a:rPr lang="pt-BR" sz="1600" dirty="0" smtClean="0"/>
              <a:t>ALFA roman pots see stronger heating for fills 3223 and 3225 compared to fill 3220</a:t>
            </a:r>
          </a:p>
          <a:p>
            <a:pPr lvl="2"/>
            <a:r>
              <a:rPr lang="pt-BR" sz="1600" dirty="0" smtClean="0"/>
              <a:t>Nothing abvious seen on the BSRT vacuum, the average bunch length, the maximum bunch length, the bunch population, beam intensity</a:t>
            </a:r>
          </a:p>
          <a:p>
            <a:pPr lvl="2"/>
            <a:r>
              <a:rPr lang="pt-BR" sz="1600" dirty="0" smtClean="0"/>
              <a:t>Maybe a correlation with the minimum binch length?	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>
              <a:solidFill>
                <a:srgbClr val="00339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26.10. </a:t>
            </a:r>
            <a:endParaRPr lang="en-GB" dirty="0"/>
          </a:p>
        </p:txBody>
      </p:sp>
      <p:pic>
        <p:nvPicPr>
          <p:cNvPr id="2050" name="Picture 2" descr="C:\Users\eholzer\AppData\Local\Temp\BLMEI.05L4.B2E10_BSRTM_20121026_0639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8241"/>
            <a:ext cx="9144000" cy="173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4437112"/>
            <a:ext cx="446449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BLM long PM data (Christos </a:t>
            </a:r>
            <a:r>
              <a:rPr lang="en-US" sz="1800" dirty="0" err="1" smtClean="0"/>
              <a:t>Zamanztas</a:t>
            </a:r>
            <a:r>
              <a:rPr lang="en-US" sz="1800" dirty="0" smtClean="0"/>
              <a:t>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62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18"/>
          <a:stretch/>
        </p:blipFill>
        <p:spPr bwMode="auto">
          <a:xfrm>
            <a:off x="683568" y="4310742"/>
            <a:ext cx="6346825" cy="205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58877"/>
            <a:ext cx="8674993" cy="2154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236296" y="3004843"/>
            <a:ext cx="830089" cy="504056"/>
          </a:xfrm>
          <a:prstGeom prst="rect">
            <a:avLst/>
          </a:prstGeom>
        </p:spPr>
        <p:txBody>
          <a:bodyPr anchor="t"/>
          <a:lstStyle/>
          <a:p>
            <a:pPr algn="ctr">
              <a:tabLst>
                <a:tab pos="446088" algn="l"/>
              </a:tabLst>
              <a:defRPr/>
            </a:pPr>
            <a:r>
              <a:rPr lang="en-US" sz="1100" b="1" dirty="0" smtClean="0">
                <a:solidFill>
                  <a:srgbClr val="0070C0"/>
                </a:solidFill>
                <a:latin typeface="+mj-lt"/>
                <a:ea typeface="+mj-ea"/>
                <a:cs typeface="Arial" pitchFamily="34" charset="0"/>
              </a:rPr>
              <a:t>Beam1</a:t>
            </a:r>
            <a:endParaRPr lang="en-US" sz="1100" b="1" dirty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236296" y="1358966"/>
            <a:ext cx="830089" cy="504056"/>
          </a:xfrm>
          <a:prstGeom prst="rect">
            <a:avLst/>
          </a:prstGeom>
        </p:spPr>
        <p:txBody>
          <a:bodyPr anchor="t"/>
          <a:lstStyle/>
          <a:p>
            <a:pPr algn="ctr">
              <a:tabLst>
                <a:tab pos="446088" algn="l"/>
              </a:tabLst>
              <a:defRPr/>
            </a:pPr>
            <a:r>
              <a:rPr lang="en-US" sz="1100" b="1" dirty="0" smtClean="0">
                <a:solidFill>
                  <a:srgbClr val="FF0000"/>
                </a:solidFill>
                <a:latin typeface="+mj-lt"/>
                <a:ea typeface="+mj-ea"/>
                <a:cs typeface="Arial" pitchFamily="34" charset="0"/>
              </a:rPr>
              <a:t>Beam2</a:t>
            </a:r>
            <a:endParaRPr lang="en-US" sz="1100" b="1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9047" y="116632"/>
            <a:ext cx="17087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ALFA RPs</a:t>
            </a:r>
            <a:endParaRPr lang="en-US" sz="32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760307" y="1660486"/>
            <a:ext cx="0" cy="4982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60307" y="1660486"/>
            <a:ext cx="9144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75941" y="2203646"/>
            <a:ext cx="66821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63806" y="865645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 dumped by BLM at BSRT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491472" y="1234977"/>
            <a:ext cx="1372520" cy="2479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67515" y="1388275"/>
            <a:ext cx="20094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Difference between these two fills correlated to BSRT B2 temperatures 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77000" y="1934023"/>
            <a:ext cx="1856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56980" y="4941168"/>
            <a:ext cx="244321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Friday Night reaching 40 degrees again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60997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Access: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RU.L4 repair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RU.R4 repair</a:t>
            </a:r>
          </a:p>
          <a:p>
            <a:pPr lvl="1"/>
            <a:r>
              <a:rPr lang="en-US" dirty="0"/>
              <a:t>Diode exchange on </a:t>
            </a:r>
            <a:r>
              <a:rPr lang="en-US" dirty="0" smtClean="0"/>
              <a:t>RQ10.R6</a:t>
            </a:r>
          </a:p>
          <a:p>
            <a:r>
              <a:rPr lang="en-US" dirty="0" smtClean="0"/>
              <a:t>8kHz </a:t>
            </a:r>
            <a:r>
              <a:rPr lang="en-US" dirty="0"/>
              <a:t>interference </a:t>
            </a:r>
            <a:r>
              <a:rPr lang="en-US" dirty="0" smtClean="0"/>
              <a:t>lines on Head-Tail </a:t>
            </a:r>
            <a:r>
              <a:rPr lang="en-US" dirty="0"/>
              <a:t>and BBQ </a:t>
            </a:r>
            <a:r>
              <a:rPr lang="en-US" dirty="0" smtClean="0"/>
              <a:t>front-ends </a:t>
            </a:r>
            <a:r>
              <a:rPr lang="en-US" dirty="0"/>
              <a:t>much stronger than before </a:t>
            </a:r>
            <a:r>
              <a:rPr lang="en-US" dirty="0" smtClean="0"/>
              <a:t>the access – interfering with tune measurement (UPSs?)</a:t>
            </a:r>
          </a:p>
          <a:p>
            <a:r>
              <a:rPr lang="en-US" dirty="0" smtClean="0"/>
              <a:t>While BSRT B2 mirror moved out (heating problems) abort gap cleaning to be switched on every ~30 minutes while in physics and before a programmed dump</a:t>
            </a:r>
          </a:p>
          <a:p>
            <a:r>
              <a:rPr lang="en-US" dirty="0" smtClean="0"/>
              <a:t>B2 gating not active (FESA issue)</a:t>
            </a:r>
          </a:p>
          <a:p>
            <a:r>
              <a:rPr lang="en-US" dirty="0" smtClean="0"/>
              <a:t>Heating problems (BSRT, ALFA roman pots) </a:t>
            </a:r>
            <a:r>
              <a:rPr lang="en-US" smtClean="0"/>
              <a:t>under investigation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and </a:t>
            </a:r>
            <a:r>
              <a:rPr lang="en-US" dirty="0" smtClean="0"/>
              <a:t>accesses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597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Currently: Access for LBDS and in parallel for both of the </a:t>
            </a:r>
            <a:r>
              <a:rPr lang="en-US" dirty="0" err="1" smtClean="0"/>
              <a:t>undulators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Physics</a:t>
            </a:r>
          </a:p>
          <a:p>
            <a:r>
              <a:rPr lang="en-US" dirty="0" err="1" smtClean="0"/>
              <a:t>VdM</a:t>
            </a:r>
            <a:r>
              <a:rPr lang="en-US" dirty="0" smtClean="0"/>
              <a:t> scan CMS at the end of a fill</a:t>
            </a:r>
          </a:p>
          <a:p>
            <a:r>
              <a:rPr lang="en-US" dirty="0" smtClean="0"/>
              <a:t>ADT testing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69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vol_26-Oct_zoo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775"/>
            <a:ext cx="9144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1579" y="182223"/>
            <a:ext cx="3999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Bellow Temperature, </a:t>
            </a:r>
            <a:r>
              <a:rPr lang="en-US" sz="2000" dirty="0" smtClean="0">
                <a:solidFill>
                  <a:srgbClr val="FF00FF"/>
                </a:solidFill>
              </a:rPr>
              <a:t>Beam Intensity </a:t>
            </a:r>
            <a:endParaRPr lang="en-US" sz="2000" dirty="0">
              <a:solidFill>
                <a:srgbClr val="FF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119" y="4335313"/>
            <a:ext cx="28007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Fill dumped by BLM at BSRT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63886" y="4456668"/>
            <a:ext cx="922889" cy="400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4444" y="5023555"/>
            <a:ext cx="7083778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2223" y="4704645"/>
            <a:ext cx="381000" cy="51646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496" y="182223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Federico Roncarolo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26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vol_26-O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579"/>
            <a:ext cx="9144000" cy="62564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5024" y="182223"/>
            <a:ext cx="3999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Bellow Temperature, </a:t>
            </a:r>
            <a:r>
              <a:rPr lang="en-US" sz="2000" dirty="0" smtClean="0">
                <a:solidFill>
                  <a:srgbClr val="FF00FF"/>
                </a:solidFill>
              </a:rPr>
              <a:t>Beam Intensity </a:t>
            </a:r>
            <a:endParaRPr lang="en-US" sz="2000" dirty="0">
              <a:solidFill>
                <a:srgbClr val="FF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5202" y="2551289"/>
            <a:ext cx="155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1km beta* run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15202" y="5483578"/>
            <a:ext cx="155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1km beta* run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91491" y="4591756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 dumped by BLM at BSRT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92258" y="4713111"/>
            <a:ext cx="1372520" cy="2479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496" y="182223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Federico Roncarolo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847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holzer\AppData\Local\Temp\minimum_bunch_length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2"/>
          <a:stretch/>
        </p:blipFill>
        <p:spPr bwMode="auto">
          <a:xfrm>
            <a:off x="598170" y="1095387"/>
            <a:ext cx="7947660" cy="535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BSRT Bellow temperature and minimum bunch length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764704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Federico Roncarolo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12203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vol_26-Oct_va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108"/>
            <a:ext cx="9144000" cy="60870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5024" y="182223"/>
            <a:ext cx="3231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Bellow </a:t>
            </a:r>
            <a:r>
              <a:rPr lang="en-US" sz="2000" dirty="0" err="1" smtClean="0">
                <a:solidFill>
                  <a:srgbClr val="FF0000"/>
                </a:solidFill>
              </a:rPr>
              <a:t>Temperature,</a:t>
            </a:r>
            <a:r>
              <a:rPr lang="en-US" sz="2000" b="1" dirty="0" err="1" smtClean="0">
                <a:solidFill>
                  <a:srgbClr val="FFCC66"/>
                </a:solidFill>
              </a:rPr>
              <a:t>Vacuum</a:t>
            </a:r>
            <a:r>
              <a:rPr lang="en-US" sz="2000" dirty="0" smtClean="0">
                <a:solidFill>
                  <a:srgbClr val="FF00FF"/>
                </a:solidFill>
              </a:rPr>
              <a:t> </a:t>
            </a:r>
            <a:endParaRPr lang="en-US" sz="2000" dirty="0">
              <a:solidFill>
                <a:srgbClr val="FF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96" y="182223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Federico Roncarolo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417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9:18 </a:t>
            </a:r>
            <a:r>
              <a:rPr lang="en-US" b="1" dirty="0" smtClean="0">
                <a:solidFill>
                  <a:schemeClr val="accent2"/>
                </a:solidFill>
              </a:rPr>
              <a:t>stable beams fill 3226</a:t>
            </a:r>
            <a:r>
              <a:rPr lang="en-US" dirty="0" smtClean="0"/>
              <a:t>:</a:t>
            </a:r>
          </a:p>
          <a:p>
            <a:pPr lvl="1"/>
            <a:r>
              <a:rPr lang="en-GB" dirty="0"/>
              <a:t>~1.71e11 </a:t>
            </a:r>
            <a:r>
              <a:rPr lang="en-GB" dirty="0" smtClean="0"/>
              <a:t>ppb</a:t>
            </a:r>
          </a:p>
          <a:p>
            <a:pPr lvl="1"/>
            <a:r>
              <a:rPr lang="en-US" dirty="0" smtClean="0"/>
              <a:t>“UFO buster” application detected several events in the location where previous fill was dumped by losses </a:t>
            </a:r>
            <a:r>
              <a:rPr lang="en-GB" dirty="0"/>
              <a:t>(BSRT beam 2, 5L4</a:t>
            </a:r>
            <a:r>
              <a:rPr lang="en-GB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Peak </a:t>
            </a:r>
            <a:r>
              <a:rPr lang="en-US" dirty="0"/>
              <a:t>luminosity ATLAS/CMS: </a:t>
            </a:r>
            <a:r>
              <a:rPr lang="en-US" dirty="0">
                <a:solidFill>
                  <a:schemeClr val="accent2"/>
                </a:solidFill>
              </a:rPr>
              <a:t>7</a:t>
            </a:r>
            <a:r>
              <a:rPr lang="en-GB" dirty="0">
                <a:solidFill>
                  <a:schemeClr val="accent2"/>
                </a:solidFill>
              </a:rPr>
              <a:t>E33 </a:t>
            </a:r>
            <a:r>
              <a:rPr lang="en-GB" dirty="0" smtClean="0">
                <a:solidFill>
                  <a:schemeClr val="accent2"/>
                </a:solidFill>
              </a:rPr>
              <a:t>cm-2s-1</a:t>
            </a:r>
          </a:p>
          <a:p>
            <a:pPr lvl="1"/>
            <a:r>
              <a:rPr lang="en-US" dirty="0"/>
              <a:t>Integrated </a:t>
            </a:r>
            <a:r>
              <a:rPr lang="en-US" dirty="0" err="1"/>
              <a:t>lumi</a:t>
            </a:r>
            <a:r>
              <a:rPr lang="en-US" dirty="0"/>
              <a:t> in </a:t>
            </a:r>
            <a:r>
              <a:rPr lang="en-US" dirty="0" smtClean="0"/>
              <a:t>1h46’: </a:t>
            </a:r>
            <a:r>
              <a:rPr lang="en-US" dirty="0"/>
              <a:t>ATLAS/CMS: </a:t>
            </a:r>
            <a:r>
              <a:rPr lang="en-US" dirty="0" smtClean="0">
                <a:solidFill>
                  <a:schemeClr val="accent2"/>
                </a:solidFill>
              </a:rPr>
              <a:t>~38 pb-1</a:t>
            </a:r>
          </a:p>
          <a:p>
            <a:r>
              <a:rPr lang="en-US" dirty="0" smtClean="0"/>
              <a:t>11:05 </a:t>
            </a:r>
            <a:r>
              <a:rPr lang="da-DK" dirty="0"/>
              <a:t>Programmed dump for </a:t>
            </a:r>
            <a:r>
              <a:rPr lang="da-DK" dirty="0" smtClean="0"/>
              <a:t>power grid </a:t>
            </a:r>
            <a:r>
              <a:rPr lang="da-DK" dirty="0"/>
              <a:t>intervention </a:t>
            </a:r>
            <a:r>
              <a:rPr lang="da-DK" dirty="0" smtClean="0"/>
              <a:t>EDF-SIG</a:t>
            </a:r>
          </a:p>
          <a:p>
            <a:r>
              <a:rPr lang="en-US" dirty="0" smtClean="0"/>
              <a:t>~11:50 </a:t>
            </a:r>
            <a:r>
              <a:rPr lang="en-US" dirty="0" smtClean="0">
                <a:solidFill>
                  <a:schemeClr val="accent2"/>
                </a:solidFill>
              </a:rPr>
              <a:t>EDF-SIG Transformer reconnection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ATLAS </a:t>
            </a:r>
            <a:r>
              <a:rPr lang="en-US" dirty="0">
                <a:solidFill>
                  <a:schemeClr val="accent2"/>
                </a:solidFill>
              </a:rPr>
              <a:t>toroid </a:t>
            </a:r>
            <a:r>
              <a:rPr lang="en-US" dirty="0" smtClean="0">
                <a:solidFill>
                  <a:schemeClr val="accent2"/>
                </a:solidFill>
              </a:rPr>
              <a:t>tripped</a:t>
            </a:r>
            <a:r>
              <a:rPr lang="en-US" dirty="0" smtClean="0"/>
              <a:t>, ALICE magnets </a:t>
            </a:r>
            <a:r>
              <a:rPr lang="en-US" dirty="0" smtClean="0"/>
              <a:t>tripped (?) being nearly </a:t>
            </a:r>
            <a:r>
              <a:rPr lang="en-US" smtClean="0"/>
              <a:t>completely ramped down </a:t>
            </a:r>
            <a:r>
              <a:rPr lang="en-US" dirty="0" smtClean="0"/>
              <a:t>anyway</a:t>
            </a:r>
            <a:endParaRPr lang="en-US" dirty="0" smtClean="0"/>
          </a:p>
          <a:p>
            <a:pPr lvl="1"/>
            <a:r>
              <a:rPr lang="en-US" dirty="0" smtClean="0"/>
              <a:t>Compensator harmonic filters tripped (as expected)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the filters were switched back on, </a:t>
            </a:r>
            <a:r>
              <a:rPr lang="en-US" dirty="0" smtClean="0">
                <a:solidFill>
                  <a:schemeClr val="accent2"/>
                </a:solidFill>
              </a:rPr>
              <a:t>lost </a:t>
            </a:r>
            <a:r>
              <a:rPr lang="en-US" dirty="0" err="1" smtClean="0">
                <a:solidFill>
                  <a:schemeClr val="accent2"/>
                </a:solidFill>
              </a:rPr>
              <a:t>cryo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in </a:t>
            </a:r>
            <a:r>
              <a:rPr lang="en-US" dirty="0" err="1">
                <a:solidFill>
                  <a:schemeClr val="accent2"/>
                </a:solidFill>
              </a:rPr>
              <a:t>pt</a:t>
            </a:r>
            <a:r>
              <a:rPr lang="en-US" dirty="0">
                <a:solidFill>
                  <a:schemeClr val="accent2"/>
                </a:solidFill>
              </a:rPr>
              <a:t> 2 </a:t>
            </a:r>
            <a:r>
              <a:rPr lang="en-US" dirty="0" smtClean="0"/>
              <a:t>(as expected) and </a:t>
            </a:r>
            <a:r>
              <a:rPr lang="en-US" dirty="0"/>
              <a:t>the </a:t>
            </a:r>
            <a:r>
              <a:rPr lang="en-US" dirty="0" err="1" smtClean="0"/>
              <a:t>undulators</a:t>
            </a:r>
            <a:r>
              <a:rPr lang="en-US" dirty="0" smtClean="0"/>
              <a:t> tripped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Vacuum intervention during recovery: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arm </a:t>
            </a:r>
            <a:r>
              <a:rPr lang="en-US" dirty="0"/>
              <a:t>up </a:t>
            </a:r>
            <a:r>
              <a:rPr lang="en-US" dirty="0" smtClean="0"/>
              <a:t>of the </a:t>
            </a:r>
            <a:r>
              <a:rPr lang="en-US" dirty="0"/>
              <a:t>beam screen in </a:t>
            </a:r>
            <a:r>
              <a:rPr lang="en-US" dirty="0" smtClean="0"/>
              <a:t>Q5R8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ublimation </a:t>
            </a:r>
            <a:r>
              <a:rPr lang="en-US" dirty="0"/>
              <a:t>for the </a:t>
            </a:r>
            <a:r>
              <a:rPr lang="en-US" dirty="0" smtClean="0"/>
              <a:t>MKI8 C and D</a:t>
            </a:r>
            <a:endParaRPr lang="en-US" dirty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Morning cont.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657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ATLAS, CMS, </a:t>
            </a:r>
            <a:r>
              <a:rPr lang="en-GB" sz="1800" dirty="0" err="1"/>
              <a:t>LHCb</a:t>
            </a:r>
            <a:r>
              <a:rPr lang="en-GB" sz="1800" dirty="0"/>
              <a:t> and </a:t>
            </a:r>
            <a:r>
              <a:rPr lang="en-GB" sz="1800" dirty="0" smtClean="0"/>
              <a:t>Alice</a:t>
            </a:r>
            <a:endParaRPr lang="en-GB" sz="1800" dirty="0"/>
          </a:p>
          <a:p>
            <a:r>
              <a:rPr lang="en-GB" sz="1800" dirty="0" err="1" smtClean="0"/>
              <a:t>pt</a:t>
            </a:r>
            <a:r>
              <a:rPr lang="en-GB" sz="1800" dirty="0" smtClean="0"/>
              <a:t> 1: CV; EPC; </a:t>
            </a:r>
            <a:r>
              <a:rPr lang="en-US" sz="1800" dirty="0"/>
              <a:t>Oxygen </a:t>
            </a:r>
            <a:r>
              <a:rPr lang="en-US" sz="1800" dirty="0" smtClean="0"/>
              <a:t>Deficiency monitor</a:t>
            </a:r>
            <a:r>
              <a:rPr lang="en-GB" sz="1800" dirty="0"/>
              <a:t>;</a:t>
            </a:r>
            <a:r>
              <a:rPr lang="en-GB" sz="1800" dirty="0" smtClean="0"/>
              <a:t> </a:t>
            </a:r>
            <a:r>
              <a:rPr lang="en-GB" sz="1800" dirty="0" err="1" smtClean="0"/>
              <a:t>Radmon</a:t>
            </a:r>
            <a:r>
              <a:rPr lang="en-GB" sz="1800" dirty="0" smtClean="0"/>
              <a:t> </a:t>
            </a:r>
            <a:r>
              <a:rPr lang="en-US" sz="1800" dirty="0"/>
              <a:t>installation between Q5 and Q6</a:t>
            </a:r>
            <a:endParaRPr lang="en-GB" sz="1800" dirty="0" smtClean="0"/>
          </a:p>
          <a:p>
            <a:r>
              <a:rPr lang="en-GB" sz="1800" dirty="0" err="1" smtClean="0"/>
              <a:t>pt</a:t>
            </a:r>
            <a:r>
              <a:rPr lang="en-GB" sz="1800" dirty="0" smtClean="0"/>
              <a:t> 2: </a:t>
            </a:r>
            <a:r>
              <a:rPr lang="en-GB" sz="1800" dirty="0" err="1" smtClean="0"/>
              <a:t>cryo</a:t>
            </a:r>
            <a:r>
              <a:rPr lang="en-GB" sz="1800" dirty="0" smtClean="0"/>
              <a:t>; LVDT TDI; RP; EPC</a:t>
            </a:r>
          </a:p>
          <a:p>
            <a:r>
              <a:rPr lang="en-GB" sz="1800" dirty="0" err="1" smtClean="0"/>
              <a:t>pt</a:t>
            </a:r>
            <a:r>
              <a:rPr lang="en-GB" sz="1800" dirty="0" smtClean="0"/>
              <a:t> 3: EPC</a:t>
            </a:r>
          </a:p>
          <a:p>
            <a:r>
              <a:rPr lang="en-GB" sz="1800" dirty="0" err="1" smtClean="0"/>
              <a:t>pt</a:t>
            </a:r>
            <a:r>
              <a:rPr lang="en-GB" sz="1800" dirty="0" smtClean="0"/>
              <a:t> </a:t>
            </a:r>
            <a:r>
              <a:rPr lang="en-GB" sz="1800" dirty="0"/>
              <a:t>4: </a:t>
            </a:r>
            <a:r>
              <a:rPr lang="en-GB" sz="1800" dirty="0" smtClean="0"/>
              <a:t>BGI, BBQ tune measurement (now </a:t>
            </a:r>
            <a:r>
              <a:rPr lang="en-GB" sz="1800" dirty="0" smtClean="0">
                <a:solidFill>
                  <a:schemeClr val="accent2"/>
                </a:solidFill>
              </a:rPr>
              <a:t>higher sensitivity, gate-able tune measurement available on </a:t>
            </a:r>
            <a:r>
              <a:rPr lang="en-GB" sz="1800" b="1" dirty="0" smtClean="0">
                <a:solidFill>
                  <a:schemeClr val="accent2"/>
                </a:solidFill>
              </a:rPr>
              <a:t>both</a:t>
            </a:r>
            <a:r>
              <a:rPr lang="en-GB" sz="1800" dirty="0" smtClean="0">
                <a:solidFill>
                  <a:schemeClr val="accent2"/>
                </a:solidFill>
              </a:rPr>
              <a:t> beams</a:t>
            </a:r>
            <a:r>
              <a:rPr lang="en-GB" sz="1800" dirty="0" smtClean="0"/>
              <a:t>), </a:t>
            </a:r>
            <a:r>
              <a:rPr lang="en-GB" sz="1800" dirty="0" err="1" smtClean="0"/>
              <a:t>schottky</a:t>
            </a:r>
            <a:r>
              <a:rPr lang="en-GB" sz="1800" dirty="0" smtClean="0"/>
              <a:t> monitor</a:t>
            </a:r>
          </a:p>
          <a:p>
            <a:r>
              <a:rPr lang="en-GB" sz="1800" dirty="0" err="1" smtClean="0"/>
              <a:t>pt</a:t>
            </a:r>
            <a:r>
              <a:rPr lang="en-GB" sz="1800" dirty="0" smtClean="0"/>
              <a:t> 6: LBDS MKD; QPS: </a:t>
            </a:r>
            <a:r>
              <a:rPr lang="en-GB" sz="1800" dirty="0" smtClean="0">
                <a:solidFill>
                  <a:schemeClr val="accent2"/>
                </a:solidFill>
              </a:rPr>
              <a:t>RB.A67 energy extraction switch</a:t>
            </a:r>
          </a:p>
          <a:p>
            <a:r>
              <a:rPr lang="en-GB" sz="1800" dirty="0" err="1" smtClean="0"/>
              <a:t>pt</a:t>
            </a:r>
            <a:r>
              <a:rPr lang="en-GB" sz="1800" dirty="0" smtClean="0"/>
              <a:t> 8: </a:t>
            </a:r>
            <a:r>
              <a:rPr lang="en-GB" sz="1800" dirty="0"/>
              <a:t>vacuum for </a:t>
            </a:r>
            <a:r>
              <a:rPr lang="en-GB" sz="1800" dirty="0" smtClean="0"/>
              <a:t>MKI</a:t>
            </a:r>
            <a:endParaRPr lang="en-US" sz="1800" dirty="0"/>
          </a:p>
          <a:p>
            <a:r>
              <a:rPr lang="en-GB" sz="1800" dirty="0"/>
              <a:t>E</a:t>
            </a:r>
            <a:r>
              <a:rPr lang="en-GB" sz="1800" dirty="0" smtClean="0"/>
              <a:t>xchange of four 60A correctors </a:t>
            </a:r>
            <a:r>
              <a:rPr lang="en-GB" sz="1800" dirty="0"/>
              <a:t>for preventive </a:t>
            </a:r>
            <a:r>
              <a:rPr lang="en-GB" sz="1800" dirty="0" smtClean="0"/>
              <a:t>maintenance (internal </a:t>
            </a:r>
            <a:r>
              <a:rPr lang="en-GB" sz="1800" dirty="0"/>
              <a:t>Auxiliary </a:t>
            </a:r>
            <a:r>
              <a:rPr lang="en-GB" sz="1800" dirty="0" smtClean="0"/>
              <a:t>Power </a:t>
            </a:r>
            <a:r>
              <a:rPr lang="en-GB" sz="1800" dirty="0"/>
              <a:t>Supplies are not working </a:t>
            </a:r>
            <a:r>
              <a:rPr lang="en-GB" sz="1800" dirty="0" smtClean="0"/>
              <a:t>correctly)</a:t>
            </a:r>
            <a:endParaRPr lang="en-GB" sz="1800" dirty="0"/>
          </a:p>
          <a:p>
            <a:pPr lvl="1"/>
            <a:r>
              <a:rPr lang="en-GB" sz="1800" dirty="0" smtClean="0"/>
              <a:t>Sector </a:t>
            </a:r>
            <a:r>
              <a:rPr lang="en-GB" sz="1800" dirty="0"/>
              <a:t>34: RCBV24.R3B1 &amp; RCBV33.L4B2</a:t>
            </a:r>
          </a:p>
          <a:p>
            <a:pPr lvl="1"/>
            <a:r>
              <a:rPr lang="en-GB" sz="1800" dirty="0"/>
              <a:t>Sector 23: RCBH17.R2B2 &amp; </a:t>
            </a:r>
            <a:r>
              <a:rPr lang="en-GB" sz="1800" dirty="0" smtClean="0"/>
              <a:t>RCBV24.R2B2</a:t>
            </a:r>
            <a:endParaRPr lang="en-US" dirty="0" smtClean="0"/>
          </a:p>
          <a:p>
            <a:r>
              <a:rPr lang="en-US" sz="1800" dirty="0" err="1" smtClean="0"/>
              <a:t>Varia</a:t>
            </a:r>
            <a:r>
              <a:rPr lang="en-US" sz="1800" dirty="0" smtClean="0"/>
              <a:t>:</a:t>
            </a:r>
          </a:p>
          <a:p>
            <a:pPr lvl="1"/>
            <a:r>
              <a:rPr lang="en-US" sz="1800" dirty="0"/>
              <a:t>Biometry had to be bypassed to allow access in </a:t>
            </a:r>
            <a:r>
              <a:rPr lang="en-US" sz="1800" dirty="0" smtClean="0"/>
              <a:t>UJ16</a:t>
            </a:r>
          </a:p>
          <a:p>
            <a:pPr lvl="1"/>
            <a:r>
              <a:rPr lang="en-US" sz="1800" dirty="0" smtClean="0"/>
              <a:t>Biometry </a:t>
            </a:r>
            <a:r>
              <a:rPr lang="en-US" sz="1800" dirty="0"/>
              <a:t>DB needed to be reloaded on the </a:t>
            </a:r>
            <a:r>
              <a:rPr lang="en-US" sz="1800" dirty="0" smtClean="0"/>
              <a:t>PAD in PM85 and later in PM45</a:t>
            </a:r>
          </a:p>
          <a:p>
            <a:pPr lvl="1"/>
            <a:r>
              <a:rPr lang="en-US" sz="1800" dirty="0" smtClean="0"/>
              <a:t>Problem </a:t>
            </a:r>
            <a:r>
              <a:rPr lang="en-US" sz="1800" dirty="0"/>
              <a:t>with lights in UJ43, to be followed up by </a:t>
            </a:r>
            <a:r>
              <a:rPr lang="en-US" sz="1800" dirty="0" smtClean="0"/>
              <a:t>TI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Accesses during recovery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96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16:00 access needed for </a:t>
            </a:r>
            <a:r>
              <a:rPr lang="en-US" dirty="0" err="1" smtClean="0"/>
              <a:t>undulator</a:t>
            </a:r>
            <a:r>
              <a:rPr lang="en-US" dirty="0" smtClean="0"/>
              <a:t> RU.R4 (change power module)</a:t>
            </a:r>
          </a:p>
          <a:p>
            <a:r>
              <a:rPr lang="en-US" dirty="0" smtClean="0"/>
              <a:t>16:44 access </a:t>
            </a:r>
            <a:r>
              <a:rPr lang="en-US" dirty="0"/>
              <a:t>in Pt8 for RB.A78 (</a:t>
            </a:r>
            <a:r>
              <a:rPr lang="en-US" dirty="0" err="1"/>
              <a:t>disjoncteur</a:t>
            </a:r>
            <a:r>
              <a:rPr lang="en-US" dirty="0"/>
              <a:t> need to be </a:t>
            </a:r>
            <a:r>
              <a:rPr lang="en-US" dirty="0" smtClean="0"/>
              <a:t>replaced)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18:10 machine closed, start </a:t>
            </a:r>
            <a:r>
              <a:rPr lang="en-US" dirty="0" err="1" smtClean="0">
                <a:solidFill>
                  <a:schemeClr val="accent2"/>
                </a:solidFill>
              </a:rPr>
              <a:t>precycle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But it takes a bit longer:</a:t>
            </a:r>
          </a:p>
          <a:p>
            <a:pPr lvl="1"/>
            <a:r>
              <a:rPr lang="en-US" dirty="0" smtClean="0"/>
              <a:t>Communication lost with 4 correctors  R4 </a:t>
            </a:r>
            <a:r>
              <a:rPr lang="en-GB" dirty="0">
                <a:sym typeface="Symbol"/>
              </a:rPr>
              <a:t> </a:t>
            </a:r>
            <a:r>
              <a:rPr lang="en-GB" dirty="0" smtClean="0">
                <a:sym typeface="Symbol"/>
              </a:rPr>
              <a:t>access </a:t>
            </a:r>
            <a:r>
              <a:rPr lang="en-GB" dirty="0">
                <a:sym typeface="Symbol"/>
              </a:rPr>
              <a:t> </a:t>
            </a:r>
            <a:r>
              <a:rPr lang="en-US" dirty="0" smtClean="0">
                <a:sym typeface="Symbol"/>
              </a:rPr>
              <a:t>One</a:t>
            </a:r>
            <a:r>
              <a:rPr lang="en-US" dirty="0" smtClean="0"/>
              <a:t> electrical phase </a:t>
            </a:r>
            <a:r>
              <a:rPr lang="en-US" dirty="0"/>
              <a:t>missing </a:t>
            </a:r>
            <a:r>
              <a:rPr lang="en-US" dirty="0" smtClean="0"/>
              <a:t>on </a:t>
            </a:r>
            <a:r>
              <a:rPr lang="en-US" dirty="0"/>
              <a:t>some racks due to a blown </a:t>
            </a:r>
            <a:r>
              <a:rPr lang="en-US" dirty="0" smtClean="0"/>
              <a:t>fuse</a:t>
            </a:r>
          </a:p>
          <a:p>
            <a:pPr lvl="1"/>
            <a:r>
              <a:rPr lang="en-GB" dirty="0"/>
              <a:t>RU.R4 </a:t>
            </a:r>
            <a:r>
              <a:rPr lang="en-GB" dirty="0" smtClean="0"/>
              <a:t>tripped (</a:t>
            </a:r>
            <a:r>
              <a:rPr lang="en-US" dirty="0"/>
              <a:t>power supply card for </a:t>
            </a:r>
            <a:r>
              <a:rPr lang="en-US" dirty="0" smtClean="0"/>
              <a:t>its DCCT in fault, spare is in </a:t>
            </a:r>
            <a:r>
              <a:rPr lang="en-US" dirty="0" err="1" smtClean="0"/>
              <a:t>Meyrin</a:t>
            </a:r>
            <a:r>
              <a:rPr lang="en-US" dirty="0" smtClean="0"/>
              <a:t>, leave it for the moment)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ym typeface="Symbol"/>
              </a:rPr>
              <a:t> </a:t>
            </a:r>
            <a:r>
              <a:rPr lang="en-GB" dirty="0">
                <a:sym typeface="Symbol"/>
              </a:rPr>
              <a:t>CS and CM lost  </a:t>
            </a:r>
            <a:r>
              <a:rPr lang="en-US" dirty="0"/>
              <a:t>Q5, Q6, D3, D4 right of 4 </a:t>
            </a:r>
            <a:r>
              <a:rPr lang="en-US" dirty="0" smtClean="0"/>
              <a:t>tripped</a:t>
            </a:r>
          </a:p>
          <a:p>
            <a:pPr lvl="1"/>
            <a:r>
              <a:rPr lang="en-US" dirty="0" smtClean="0"/>
              <a:t>Lost </a:t>
            </a:r>
            <a:r>
              <a:rPr lang="en-US" dirty="0"/>
              <a:t>CS and CM on </a:t>
            </a:r>
            <a:r>
              <a:rPr lang="en-US" dirty="0" smtClean="0"/>
              <a:t>MSR2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21:30 ready to inject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But then:</a:t>
            </a:r>
          </a:p>
          <a:p>
            <a:pPr lvl="1"/>
            <a:r>
              <a:rPr lang="en-GB" dirty="0"/>
              <a:t>RU.L4 </a:t>
            </a:r>
            <a:r>
              <a:rPr lang="en-GB" dirty="0" smtClean="0"/>
              <a:t>tripped (probably a blown fuse in the PC – left off for the time being) </a:t>
            </a:r>
            <a:r>
              <a:rPr lang="en-GB" dirty="0" smtClean="0">
                <a:sym typeface="Symbol"/>
              </a:rPr>
              <a:t> </a:t>
            </a:r>
            <a:r>
              <a:rPr lang="en-GB" dirty="0">
                <a:sym typeface="Symbol"/>
              </a:rPr>
              <a:t>CS and CM lost </a:t>
            </a:r>
            <a:r>
              <a:rPr lang="en-GB" dirty="0" smtClean="0">
                <a:sym typeface="Symbol"/>
              </a:rPr>
              <a:t>MSL4 </a:t>
            </a:r>
            <a:r>
              <a:rPr lang="en-GB" dirty="0">
                <a:sym typeface="Symbol"/>
              </a:rPr>
              <a:t> </a:t>
            </a:r>
            <a:r>
              <a:rPr lang="en-US" dirty="0"/>
              <a:t>Q5, Q6, D3, D4 </a:t>
            </a:r>
            <a:r>
              <a:rPr lang="en-US" dirty="0" smtClean="0"/>
              <a:t>and four correctors left of 4 tripped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Afternoon – recovery ongoing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55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23:00 cannot rearm </a:t>
            </a:r>
            <a:r>
              <a:rPr lang="en-US" dirty="0"/>
              <a:t>LBDS </a:t>
            </a:r>
            <a:r>
              <a:rPr lang="en-US" dirty="0" smtClean="0"/>
              <a:t>B2 (no data received) – reset by piquet and dry dump</a:t>
            </a:r>
          </a:p>
          <a:p>
            <a:r>
              <a:rPr lang="en-US" dirty="0" smtClean="0"/>
              <a:t>23:30 pilot injection</a:t>
            </a:r>
          </a:p>
          <a:p>
            <a:r>
              <a:rPr lang="en-US" dirty="0" smtClean="0"/>
              <a:t>Till 1:30 Steering of both injection lines</a:t>
            </a:r>
            <a:br>
              <a:rPr lang="en-US" dirty="0" smtClean="0"/>
            </a:br>
            <a:r>
              <a:rPr lang="en-US" dirty="0" smtClean="0"/>
              <a:t>necessary – high losses on the 6 bunches</a:t>
            </a:r>
          </a:p>
          <a:p>
            <a:r>
              <a:rPr lang="en-US" dirty="0"/>
              <a:t>Chroma measurement</a:t>
            </a:r>
            <a:r>
              <a:rPr lang="en-US" dirty="0" smtClean="0"/>
              <a:t>: </a:t>
            </a:r>
            <a:r>
              <a:rPr lang="en-US" dirty="0"/>
              <a:t>seems </a:t>
            </a:r>
            <a:r>
              <a:rPr lang="en-US" dirty="0" smtClean="0"/>
              <a:t>that data </a:t>
            </a:r>
            <a:br>
              <a:rPr lang="en-US" dirty="0" smtClean="0"/>
            </a:br>
            <a:r>
              <a:rPr lang="en-US" dirty="0" smtClean="0"/>
              <a:t>rate </a:t>
            </a:r>
            <a:r>
              <a:rPr lang="en-US" dirty="0"/>
              <a:t>too high, and in </a:t>
            </a:r>
            <a:r>
              <a:rPr lang="en-US" dirty="0" smtClean="0"/>
              <a:t>bursts – rebooting </a:t>
            </a:r>
            <a:br>
              <a:rPr lang="en-US" dirty="0" smtClean="0"/>
            </a:br>
            <a:r>
              <a:rPr lang="en-US" dirty="0" smtClean="0"/>
              <a:t>3 front-ends</a:t>
            </a:r>
            <a:endParaRPr lang="en-US" dirty="0"/>
          </a:p>
          <a:p>
            <a:r>
              <a:rPr lang="en-US" dirty="0" smtClean="0"/>
              <a:t>3:37 </a:t>
            </a:r>
            <a:r>
              <a:rPr lang="en-US" b="1" dirty="0" smtClean="0">
                <a:solidFill>
                  <a:schemeClr val="accent2"/>
                </a:solidFill>
              </a:rPr>
              <a:t>stable beams fill 3229</a:t>
            </a:r>
          </a:p>
          <a:p>
            <a:pPr lvl="1"/>
            <a:r>
              <a:rPr lang="en-US" dirty="0"/>
              <a:t>Initial </a:t>
            </a:r>
            <a:r>
              <a:rPr lang="en-US" dirty="0" smtClean="0"/>
              <a:t>luminosities </a:t>
            </a:r>
          </a:p>
          <a:p>
            <a:pPr lvl="2"/>
            <a:r>
              <a:rPr lang="en-US" dirty="0" smtClean="0"/>
              <a:t>ATLAS/CMS: ~7.6</a:t>
            </a:r>
            <a:r>
              <a:rPr lang="en-GB" dirty="0" smtClean="0"/>
              <a:t> </a:t>
            </a:r>
            <a:r>
              <a:rPr lang="en-GB" dirty="0"/>
              <a:t>E33 </a:t>
            </a:r>
            <a:r>
              <a:rPr lang="en-GB" dirty="0" smtClean="0"/>
              <a:t>cm-2s-1</a:t>
            </a:r>
            <a:endParaRPr lang="en-US" dirty="0"/>
          </a:p>
          <a:p>
            <a:pPr lvl="2"/>
            <a:r>
              <a:rPr lang="en-US" dirty="0" smtClean="0"/>
              <a:t>ALICE very </a:t>
            </a:r>
            <a:r>
              <a:rPr lang="en-US" dirty="0"/>
              <a:t>low </a:t>
            </a:r>
            <a:r>
              <a:rPr lang="en-US" dirty="0" smtClean="0"/>
              <a:t>(~3</a:t>
            </a:r>
            <a:r>
              <a:rPr lang="en-GB" dirty="0" smtClean="0"/>
              <a:t>E30 </a:t>
            </a:r>
            <a:r>
              <a:rPr lang="en-GB" dirty="0"/>
              <a:t>cm-2s-1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Integrated </a:t>
            </a:r>
            <a:r>
              <a:rPr lang="en-US" dirty="0" err="1"/>
              <a:t>lumi</a:t>
            </a:r>
            <a:r>
              <a:rPr lang="en-US" dirty="0"/>
              <a:t> in </a:t>
            </a:r>
            <a:r>
              <a:rPr lang="en-US" dirty="0" smtClean="0"/>
              <a:t>4h23’:</a:t>
            </a:r>
            <a:endParaRPr lang="en-US" dirty="0"/>
          </a:p>
          <a:p>
            <a:pPr lvl="2"/>
            <a:r>
              <a:rPr lang="en-US" dirty="0"/>
              <a:t>ATLAS/CMS: </a:t>
            </a:r>
            <a:r>
              <a:rPr lang="en-US" dirty="0" smtClean="0"/>
              <a:t>87 pb-1</a:t>
            </a:r>
          </a:p>
          <a:p>
            <a:r>
              <a:rPr lang="en-US" dirty="0" smtClean="0"/>
              <a:t>7:58 </a:t>
            </a:r>
            <a:r>
              <a:rPr lang="en-US" dirty="0" smtClean="0">
                <a:solidFill>
                  <a:schemeClr val="accent2"/>
                </a:solidFill>
              </a:rPr>
              <a:t>beam dump </a:t>
            </a:r>
            <a:r>
              <a:rPr lang="en-US" dirty="0" smtClean="0"/>
              <a:t>by LBDS B2 – </a:t>
            </a:r>
            <a:r>
              <a:rPr lang="en-US" dirty="0" smtClean="0">
                <a:solidFill>
                  <a:schemeClr val="accent2"/>
                </a:solidFill>
              </a:rPr>
              <a:t>access needed</a:t>
            </a:r>
            <a:r>
              <a:rPr lang="en-US" dirty="0" smtClean="0"/>
              <a:t> for card exchange</a:t>
            </a:r>
          </a:p>
          <a:p>
            <a:r>
              <a:rPr lang="en-US" sz="1800" dirty="0" smtClean="0"/>
              <a:t>MKI2 soft-start required (vacuum spike of 4E-8 caused it to go in fault during the previous fill)</a:t>
            </a:r>
            <a:endParaRPr lang="en-GB" sz="1800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 – beam back</a:t>
            </a:r>
            <a:endParaRPr lang="en-GB" dirty="0"/>
          </a:p>
        </p:txBody>
      </p:sp>
      <p:pic>
        <p:nvPicPr>
          <p:cNvPr id="2050" name="Picture 2" descr="C:\Users\eholzer\AppData\Local\Temp\20121027015955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1" t="5080"/>
          <a:stretch/>
        </p:blipFill>
        <p:spPr bwMode="auto">
          <a:xfrm>
            <a:off x="5652120" y="1584177"/>
            <a:ext cx="3112634" cy="364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9776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709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Friday 26.10. </vt:lpstr>
      <vt:lpstr>PowerPoint Presentation</vt:lpstr>
      <vt:lpstr>PowerPoint Presentation</vt:lpstr>
      <vt:lpstr>BSRT Bellow temperature and minimum bunch length</vt:lpstr>
      <vt:lpstr>PowerPoint Presentation</vt:lpstr>
      <vt:lpstr>Morning cont.</vt:lpstr>
      <vt:lpstr>Accesses during recovery</vt:lpstr>
      <vt:lpstr>Afternoon – recovery ongoing</vt:lpstr>
      <vt:lpstr>Night – beam back</vt:lpstr>
      <vt:lpstr>PowerPoint Presentation</vt:lpstr>
      <vt:lpstr>Issues and accesses</vt:lpstr>
      <vt:lpstr>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2012-10-27T07:26:46Z</dcterms:modified>
</cp:coreProperties>
</file>