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0"/>
  </p:notesMasterIdLst>
  <p:sldIdLst>
    <p:sldId id="1189" r:id="rId2"/>
    <p:sldId id="1184" r:id="rId3"/>
    <p:sldId id="1182" r:id="rId4"/>
    <p:sldId id="1190" r:id="rId5"/>
    <p:sldId id="1191" r:id="rId6"/>
    <p:sldId id="1194" r:id="rId7"/>
    <p:sldId id="1193" r:id="rId8"/>
    <p:sldId id="1192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3333FF"/>
    <a:srgbClr val="0000FF"/>
    <a:srgbClr val="FF9900"/>
    <a:srgbClr val="FFFFCC"/>
    <a:srgbClr val="CC9900"/>
    <a:srgbClr val="9900FF"/>
    <a:srgbClr val="000099"/>
    <a:srgbClr val="D6009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706" autoAdjust="0"/>
  </p:normalViewPr>
  <p:slideViewPr>
    <p:cSldViewPr>
      <p:cViewPr>
        <p:scale>
          <a:sx n="100" d="100"/>
          <a:sy n="100" d="100"/>
        </p:scale>
        <p:origin x="-1218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B9D4380-6F19-4A7E-93F2-E14642744991}" type="datetime1">
              <a:rPr lang="en-GB" smtClean="0"/>
              <a:t>24/10/2012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071A-2CDE-4F64-8478-D74B690A888A}" type="datetime1">
              <a:rPr lang="en-GB" smtClean="0"/>
              <a:t>24/10/2012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7F0-B3B2-4711-9383-6412E3C81093}" type="datetime1">
              <a:rPr lang="en-GB" smtClean="0"/>
              <a:t>24/10/2012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DF66D-7345-4F19-BF7B-E480E373C532}" type="datetime1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A1C59BB-CC43-4614-B10A-F41B1F3EF9F4}" type="datetime1">
              <a:rPr lang="en-GB" smtClean="0"/>
              <a:t>24/10/2012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Tue 23/10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9089572" cy="5257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smtClean="0"/>
              <a:t>09:44 </a:t>
            </a:r>
            <a:r>
              <a:rPr lang="en-GB" sz="2000" dirty="0" smtClean="0"/>
              <a:t>MKBV-B2 </a:t>
            </a:r>
            <a:r>
              <a:rPr lang="en-US" sz="2000" dirty="0" smtClean="0"/>
              <a:t> </a:t>
            </a:r>
            <a:r>
              <a:rPr lang="en-US" sz="2000" dirty="0" smtClean="0"/>
              <a:t>ion pump tripped. Vacuum spike leading to </a:t>
            </a:r>
            <a:r>
              <a:rPr lang="en-US" sz="2000" dirty="0" smtClean="0"/>
              <a:t>beam dump system</a:t>
            </a:r>
            <a:r>
              <a:rPr lang="en-US" sz="2000" dirty="0" smtClean="0"/>
              <a:t> </a:t>
            </a:r>
            <a:r>
              <a:rPr lang="en-US" sz="2000" dirty="0" smtClean="0"/>
              <a:t>internal fault and beam dump. Happened already few times. Follow-up by ABT+VSC. End of physics #3210. 66 pb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in 3.1 h.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10:19 – 14:46 – Faulty sensor on a turbine of a warm compressor in point 8 tripping </a:t>
            </a:r>
            <a:r>
              <a:rPr lang="en-US" sz="2000" dirty="0" smtClean="0">
                <a:solidFill>
                  <a:srgbClr val="FF0000"/>
                </a:solidFill>
              </a:rPr>
              <a:t>twice</a:t>
            </a:r>
            <a:r>
              <a:rPr lang="en-US" sz="2000" dirty="0" smtClean="0"/>
              <a:t> and leading to loss of </a:t>
            </a:r>
            <a:r>
              <a:rPr lang="en-US" sz="2000" dirty="0" err="1" smtClean="0"/>
              <a:t>cryo</a:t>
            </a:r>
            <a:r>
              <a:rPr lang="en-US" sz="2000" dirty="0" smtClean="0"/>
              <a:t> start/maintain of the matching section R8 (Sector 81). Sensor disabled (SW-wise and HW-wise). Had to pre-cycle twice.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15:00 – 16:30 Commissioning of batch by batch longitudinal blow-up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 </a:t>
            </a:r>
            <a:endParaRPr lang="en-US" sz="2000" dirty="0">
              <a:sym typeface="Wingdings" pitchFamily="2" charset="2"/>
            </a:endParaRPr>
          </a:p>
          <a:p>
            <a:endParaRPr lang="en-US" sz="2000" dirty="0">
              <a:sym typeface="Wingdings" pitchFamily="2" charset="2"/>
            </a:endParaRPr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D001-7C98-41F9-A0FB-DBCF9C0265D0}" type="datetime1">
              <a:rPr lang="en-GB" smtClean="0"/>
              <a:t>24/10/2012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62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792163"/>
          </a:xfrm>
        </p:spPr>
        <p:txBody>
          <a:bodyPr>
            <a:noAutofit/>
          </a:bodyPr>
          <a:lstStyle/>
          <a:p>
            <a:r>
              <a:rPr lang="en-US" sz="2400" dirty="0" smtClean="0"/>
              <a:t>Batch by batch longitudinal blow-up (Ph. Baudrenghien et al.)</a:t>
            </a:r>
            <a:endParaRPr lang="en-GB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</a:t>
            </a:r>
            <a:r>
              <a:rPr lang="en-US" sz="2000" dirty="0"/>
              <a:t>first optimized the strength of excitation: 0.07 rad </a:t>
            </a:r>
            <a:r>
              <a:rPr lang="en-US" sz="2000" dirty="0" err="1"/>
              <a:t>rms</a:t>
            </a:r>
            <a:r>
              <a:rPr lang="en-US" sz="2000" dirty="0"/>
              <a:t> , leading to a two minutes time constant (length blown to 1.4 ns). </a:t>
            </a:r>
            <a:br>
              <a:rPr lang="en-US" sz="2000" dirty="0"/>
            </a:br>
            <a:r>
              <a:rPr lang="en-US" sz="2000" dirty="0"/>
              <a:t>We then refilled for physics. No unusual losses on momentum collimator, good lifetime. </a:t>
            </a:r>
            <a:br>
              <a:rPr lang="en-US" sz="2000" dirty="0"/>
            </a:br>
            <a:r>
              <a:rPr lang="en-US" sz="2000" dirty="0"/>
              <a:t>Plans: We found an issue with the treatment of the gaps between PS batches. The software will be upgraded on Wednesday. Then we will </a:t>
            </a:r>
            <a:r>
              <a:rPr lang="en-US" sz="2000" dirty="0" smtClean="0"/>
              <a:t>install </a:t>
            </a:r>
            <a:r>
              <a:rPr lang="en-US" sz="2000" dirty="0"/>
              <a:t>it for normal operation on Thursday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/>
            </a:r>
            <a:br>
              <a:rPr lang="en-US" sz="2000" dirty="0"/>
            </a:br>
            <a:endParaRPr lang="en-GB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7F0-B3B2-4711-9383-6412E3C81093}" type="datetime1">
              <a:rPr lang="en-GB" smtClean="0"/>
              <a:t>24/10/2012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505200"/>
            <a:ext cx="905827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5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 </a:t>
            </a:r>
            <a:r>
              <a:rPr lang="en-US" dirty="0" smtClean="0"/>
              <a:t>23/10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136650"/>
            <a:ext cx="8229600" cy="5111750"/>
          </a:xfrm>
        </p:spPr>
        <p:txBody>
          <a:bodyPr/>
          <a:lstStyle/>
          <a:p>
            <a:r>
              <a:rPr lang="en-GB" sz="2400" dirty="0" smtClean="0"/>
              <a:t>17:00 Fill for physics #3212</a:t>
            </a:r>
          </a:p>
          <a:p>
            <a:pPr lvl="1"/>
            <a:r>
              <a:rPr lang="en-US" sz="2000" dirty="0" smtClean="0"/>
              <a:t>Batch by batch longitudinal blow-up</a:t>
            </a:r>
          </a:p>
          <a:p>
            <a:pPr lvl="1"/>
            <a:r>
              <a:rPr lang="en-US" sz="2000" dirty="0" smtClean="0"/>
              <a:t>Gated tune measurement and feedback on B1</a:t>
            </a:r>
          </a:p>
          <a:p>
            <a:pPr lvl="1"/>
            <a:r>
              <a:rPr lang="en-US" sz="2000" dirty="0" smtClean="0"/>
              <a:t>High bandwidth damper during the squeeze up to collision than back to lower bandwidth</a:t>
            </a:r>
            <a:endParaRPr lang="en-US" sz="2000" dirty="0"/>
          </a:p>
          <a:p>
            <a:pPr lvl="1"/>
            <a:r>
              <a:rPr lang="pt-BR" sz="2000" dirty="0" smtClean="0"/>
              <a:t>Emittances at injection:</a:t>
            </a:r>
            <a:r>
              <a:rPr lang="pt-BR" sz="2000" dirty="0"/>
              <a:t> </a:t>
            </a:r>
            <a:r>
              <a:rPr lang="pt-BR" sz="2000" dirty="0" smtClean="0"/>
              <a:t>B1H/V </a:t>
            </a:r>
            <a:r>
              <a:rPr lang="pt-BR" sz="2000" dirty="0"/>
              <a:t>= </a:t>
            </a:r>
            <a:r>
              <a:rPr lang="pt-BR" sz="2000" dirty="0" smtClean="0"/>
              <a:t>1.43/1.38, B2H/V=1.49/1.57 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 smtClean="0"/>
          </a:p>
          <a:p>
            <a:pPr lvl="1"/>
            <a:endParaRPr lang="pt-BR" sz="2000" dirty="0"/>
          </a:p>
          <a:p>
            <a:endParaRPr lang="en-GB" sz="24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B29-1B56-445E-A718-4CD32DA4A0EA}" type="datetime1">
              <a:rPr lang="en-GB" smtClean="0"/>
              <a:t>24/10/2012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8" y="3589020"/>
            <a:ext cx="8341042" cy="197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13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 </a:t>
            </a:r>
            <a:r>
              <a:rPr lang="en-US" dirty="0" smtClean="0"/>
              <a:t>23/10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Reasonable losses at the beginning of ramp</a:t>
            </a:r>
          </a:p>
          <a:p>
            <a:r>
              <a:rPr lang="en-US" sz="2000" dirty="0" smtClean="0"/>
              <a:t>No chirp: lost QV-B1 signal on gated BBQ above 2 </a:t>
            </a:r>
            <a:r>
              <a:rPr lang="en-US" sz="2000" dirty="0" err="1" smtClean="0"/>
              <a:t>TeV</a:t>
            </a:r>
            <a:r>
              <a:rPr lang="en-US" sz="2000" dirty="0" smtClean="0"/>
              <a:t> in spite of the reduction of the gain of the feedback on first 6 bunches done yesterday </a:t>
            </a:r>
            <a:r>
              <a:rPr lang="en-US" sz="2000" dirty="0" smtClean="0">
                <a:sym typeface="Wingdings" pitchFamily="2" charset="2"/>
              </a:rPr>
              <a:t> further reduction required</a:t>
            </a:r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33625"/>
            <a:ext cx="4995863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75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 </a:t>
            </a:r>
            <a:r>
              <a:rPr lang="en-US" dirty="0" smtClean="0"/>
              <a:t>23/10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Batch by batch blow-up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Initial luminosity ~7x10</a:t>
            </a:r>
            <a:r>
              <a:rPr lang="en-US" sz="2000" baseline="30000" dirty="0" smtClean="0"/>
              <a:t>33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s</a:t>
            </a:r>
            <a:r>
              <a:rPr lang="en-US" sz="2000" baseline="30000" dirty="0" smtClean="0"/>
              <a:t>-1</a:t>
            </a:r>
          </a:p>
          <a:p>
            <a:r>
              <a:rPr lang="en-US" sz="2000" dirty="0" smtClean="0"/>
              <a:t>18:23 Stable beams #3212</a:t>
            </a:r>
          </a:p>
          <a:p>
            <a:r>
              <a:rPr lang="en-US" sz="2000" dirty="0" smtClean="0"/>
              <a:t>19:19 Trip of power converter </a:t>
            </a:r>
            <a:r>
              <a:rPr lang="en-GB" sz="2000" dirty="0" smtClean="0"/>
              <a:t>RQT12.R1B2. End of fill 3212. 22 pb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 in ~1 h</a:t>
            </a:r>
          </a:p>
          <a:p>
            <a:r>
              <a:rPr lang="en-US" sz="2000" dirty="0" smtClean="0"/>
              <a:t>Access required for power converter replacement.</a:t>
            </a:r>
          </a:p>
          <a:p>
            <a:r>
              <a:rPr lang="en-US" sz="2000" dirty="0" smtClean="0"/>
              <a:t>Problem with PAD UJ16 (pending?). Intervention of access piquet</a:t>
            </a:r>
          </a:p>
          <a:p>
            <a:r>
              <a:rPr lang="en-US" sz="2000" dirty="0" smtClean="0"/>
              <a:t>22:49 Intervention on RQT12.R1B2 and on PAD completed. Patrol.</a:t>
            </a:r>
          </a:p>
          <a:p>
            <a:r>
              <a:rPr lang="en-US" sz="2000" dirty="0" smtClean="0"/>
              <a:t>23:29 </a:t>
            </a:r>
            <a:r>
              <a:rPr lang="en-US" sz="2000" smtClean="0"/>
              <a:t>Machine closed.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109460" cy="190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63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Tue 23/10 – Wed 24/10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Ready for injection at 01:00</a:t>
            </a:r>
          </a:p>
          <a:p>
            <a:r>
              <a:rPr lang="en-US" sz="2400" dirty="0" smtClean="0"/>
              <a:t>Steering TI8</a:t>
            </a:r>
          </a:p>
          <a:p>
            <a:r>
              <a:rPr lang="en-US" sz="2400" dirty="0" smtClean="0"/>
              <a:t>01:35 Injection Fill #3214:</a:t>
            </a:r>
          </a:p>
          <a:p>
            <a:pPr lvl="1"/>
            <a:r>
              <a:rPr lang="en-US" sz="2000" dirty="0" smtClean="0"/>
              <a:t>Gated </a:t>
            </a:r>
            <a:r>
              <a:rPr lang="en-US" sz="2000" dirty="0"/>
              <a:t>tune measurement and feedback on </a:t>
            </a:r>
            <a:r>
              <a:rPr lang="en-US" sz="2000" dirty="0" smtClean="0"/>
              <a:t>B1 (after further reduction of the gain on first 6 bunches by 6 dB)</a:t>
            </a:r>
            <a:endParaRPr lang="en-US" sz="2000" dirty="0"/>
          </a:p>
          <a:p>
            <a:pPr lvl="1"/>
            <a:r>
              <a:rPr lang="en-US" sz="2000" dirty="0"/>
              <a:t>High bandwidth damper during the squeeze up to collision than back to lower </a:t>
            </a:r>
            <a:r>
              <a:rPr lang="en-US" sz="2000" dirty="0" smtClean="0"/>
              <a:t>bandwidth</a:t>
            </a:r>
          </a:p>
          <a:p>
            <a:r>
              <a:rPr lang="en-US" sz="2400" dirty="0" smtClean="0"/>
              <a:t>Still problems for tune feedback to lock on B1 from ~2 </a:t>
            </a:r>
            <a:r>
              <a:rPr lang="en-US" sz="2400" dirty="0" err="1" smtClean="0"/>
              <a:t>TeV</a:t>
            </a:r>
            <a:endParaRPr lang="en-US" sz="2400" dirty="0" smtClean="0"/>
          </a:p>
          <a:p>
            <a:r>
              <a:rPr lang="en-US" sz="2400" dirty="0" smtClean="0"/>
              <a:t>03:40 Stable beams #3214. Initial luminosity 6.5x10</a:t>
            </a:r>
            <a:r>
              <a:rPr lang="en-US" sz="2400" baseline="30000" dirty="0" smtClean="0"/>
              <a:t>33 </a:t>
            </a:r>
            <a:r>
              <a:rPr lang="en-US" sz="2400" dirty="0" smtClean="0"/>
              <a:t>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88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09:00 Beam dump</a:t>
            </a:r>
          </a:p>
          <a:p>
            <a:r>
              <a:rPr lang="en-US" sz="2400" smtClean="0"/>
              <a:t>10:00 Beta</a:t>
            </a:r>
            <a:r>
              <a:rPr lang="en-US" sz="2400" dirty="0" smtClean="0"/>
              <a:t>*=1 km until tomorrow morning</a:t>
            </a:r>
          </a:p>
          <a:p>
            <a:pPr lvl="1"/>
            <a:r>
              <a:rPr lang="en-US" sz="2000" dirty="0" smtClean="0"/>
              <a:t>PS intervention required on kicker (4 hours – during beta*=1 km fill)</a:t>
            </a:r>
          </a:p>
          <a:p>
            <a:r>
              <a:rPr lang="en-US" sz="2400" dirty="0" smtClean="0"/>
              <a:t>Tomorrow:</a:t>
            </a:r>
          </a:p>
          <a:p>
            <a:pPr lvl="1"/>
            <a:r>
              <a:rPr lang="en-US" sz="2000" dirty="0" err="1" smtClean="0"/>
              <a:t>LHCb</a:t>
            </a:r>
            <a:r>
              <a:rPr lang="en-US" sz="2000" dirty="0" smtClean="0"/>
              <a:t> polarity switch and low intensity ramp (2x6 bunches/beam)</a:t>
            </a:r>
          </a:p>
          <a:p>
            <a:pPr lvl="1"/>
            <a:r>
              <a:rPr lang="en-US" sz="2000" dirty="0" smtClean="0"/>
              <a:t>Physics fill (with controlled longitudinal blow-up at injection)</a:t>
            </a:r>
            <a:endParaRPr lang="en-GB" sz="2400" dirty="0"/>
          </a:p>
          <a:p>
            <a:pPr lvl="1"/>
            <a:r>
              <a:rPr lang="en-US" sz="2000" dirty="0" smtClean="0"/>
              <a:t>During the day PS/SPS increasing satellite population for </a:t>
            </a:r>
            <a:r>
              <a:rPr lang="en-US" sz="2000" dirty="0"/>
              <a:t>A</a:t>
            </a:r>
            <a:r>
              <a:rPr lang="en-US" sz="2000" dirty="0" smtClean="0"/>
              <a:t>LICE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305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Pending Accesses:</a:t>
            </a:r>
          </a:p>
          <a:p>
            <a:pPr lvl="1"/>
            <a:r>
              <a:rPr lang="en-US" sz="2000" dirty="0"/>
              <a:t>LVDT TDI Pt2. Tunnel, 2 hours</a:t>
            </a:r>
          </a:p>
          <a:p>
            <a:pPr lvl="1"/>
            <a:r>
              <a:rPr lang="en-US" sz="2000" dirty="0"/>
              <a:t>LBDS MKD-F-B1: check PC and generator. UA63 </a:t>
            </a:r>
          </a:p>
          <a:p>
            <a:pPr lvl="1"/>
            <a:r>
              <a:rPr lang="en-US" sz="2000" dirty="0" err="1"/>
              <a:t>Radmon</a:t>
            </a:r>
            <a:r>
              <a:rPr lang="en-US" sz="2000" dirty="0"/>
              <a:t> installation between Q5 and Q6 at IP1. 1 hour access, few hours pre-warning. Impact 21253 / D. </a:t>
            </a:r>
            <a:r>
              <a:rPr lang="en-US" sz="2000" dirty="0" err="1" smtClean="0"/>
              <a:t>Macina</a:t>
            </a:r>
            <a:endParaRPr lang="en-US" sz="2000" dirty="0" smtClean="0"/>
          </a:p>
          <a:p>
            <a:pPr lvl="1"/>
            <a:r>
              <a:rPr lang="en-US" sz="2000" dirty="0" smtClean="0"/>
              <a:t>Gated BBQ installation for B2 (2 hours) in point 4</a:t>
            </a:r>
            <a:endParaRPr lang="en-US" sz="20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247231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29719</TotalTime>
  <Words>554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LHCpresentations</vt:lpstr>
      <vt:lpstr>Tue 23/10</vt:lpstr>
      <vt:lpstr>Batch by batch longitudinal blow-up (Ph. Baudrenghien et al.)</vt:lpstr>
      <vt:lpstr>Tue 23/10</vt:lpstr>
      <vt:lpstr>Tue 23/10</vt:lpstr>
      <vt:lpstr>Tue 23/10</vt:lpstr>
      <vt:lpstr>Tue 23/10 – Wed 24/10</vt:lpstr>
      <vt:lpstr>Plan</vt:lpstr>
      <vt:lpstr>Pending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2574</cp:revision>
  <dcterms:created xsi:type="dcterms:W3CDTF">2010-04-25T23:23:07Z</dcterms:created>
  <dcterms:modified xsi:type="dcterms:W3CDTF">2012-10-24T07:32:36Z</dcterms:modified>
</cp:coreProperties>
</file>