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5"/>
  </p:notesMasterIdLst>
  <p:sldIdLst>
    <p:sldId id="972" r:id="rId2"/>
    <p:sldId id="1062" r:id="rId3"/>
    <p:sldId id="1089" r:id="rId4"/>
    <p:sldId id="1193" r:id="rId5"/>
    <p:sldId id="1115" r:id="rId6"/>
    <p:sldId id="1088" r:id="rId7"/>
    <p:sldId id="1083" r:id="rId8"/>
    <p:sldId id="1085" r:id="rId9"/>
    <p:sldId id="1194" r:id="rId10"/>
    <p:sldId id="994" r:id="rId11"/>
    <p:sldId id="1082" r:id="rId12"/>
    <p:sldId id="1112" r:id="rId13"/>
    <p:sldId id="1113" r:id="rId14"/>
    <p:sldId id="1197" r:id="rId15"/>
    <p:sldId id="1198" r:id="rId16"/>
    <p:sldId id="1207" r:id="rId17"/>
    <p:sldId id="1200" r:id="rId18"/>
    <p:sldId id="1214" r:id="rId19"/>
    <p:sldId id="1150" r:id="rId20"/>
    <p:sldId id="1215" r:id="rId21"/>
    <p:sldId id="1216" r:id="rId22"/>
    <p:sldId id="1209" r:id="rId23"/>
    <p:sldId id="1220" r:id="rId2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60093"/>
    <a:srgbClr val="F5F7D5"/>
    <a:srgbClr val="FF3300"/>
    <a:srgbClr val="960663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706" autoAdjust="0"/>
  </p:normalViewPr>
  <p:slideViewPr>
    <p:cSldViewPr>
      <p:cViewPr>
        <p:scale>
          <a:sx n="100" d="100"/>
          <a:sy n="100" d="100"/>
        </p:scale>
        <p:origin x="-97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6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Summary of week 40 -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08/10/2012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Summary of week 40 -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4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r>
              <a:rPr lang="en-US" smtClean="0"/>
              <a:t>08/10/2012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Summary of week 40 - G. Arduini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2B1D7FD9-022C-5B48-A970-84D0CB97DA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35496" y="6453336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08/10/2012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Summary of week 40 -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8534400" cy="1752600"/>
          </a:xfrm>
        </p:spPr>
        <p:txBody>
          <a:bodyPr/>
          <a:lstStyle/>
          <a:p>
            <a:r>
              <a:rPr lang="en-GB" sz="2400" dirty="0" smtClean="0"/>
              <a:t>Machine Coordinators: G. Arduini</a:t>
            </a:r>
            <a:r>
              <a:rPr lang="en-US" sz="2400" dirty="0" smtClean="0"/>
              <a:t>, M. Lamont</a:t>
            </a:r>
          </a:p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>
                <a:solidFill>
                  <a:schemeClr val="tx2"/>
                </a:solidFill>
              </a:rPr>
              <a:t>Main aims: </a:t>
            </a:r>
            <a:br>
              <a:rPr lang="en-GB" sz="2800" dirty="0" smtClean="0">
                <a:solidFill>
                  <a:schemeClr val="tx2"/>
                </a:solidFill>
              </a:rPr>
            </a:br>
            <a:r>
              <a:rPr lang="en-GB" sz="2400" dirty="0" smtClean="0"/>
              <a:t>L</a:t>
            </a:r>
            <a:r>
              <a:rPr lang="en-GB" sz="2400" dirty="0" smtClean="0">
                <a:solidFill>
                  <a:schemeClr val="tx2"/>
                </a:solidFill>
              </a:rPr>
              <a:t>uminosity production, 25 ns test to verify feasibility of scrubbing run after change of MKI8D</a:t>
            </a:r>
          </a:p>
          <a:p>
            <a:endParaRPr lang="en-GB" sz="2400" dirty="0"/>
          </a:p>
          <a:p>
            <a:r>
              <a:rPr lang="en-GB" sz="2000" dirty="0" smtClean="0">
                <a:solidFill>
                  <a:schemeClr val="tx2"/>
                </a:solidFill>
              </a:rPr>
              <a:t>Many thanks to </a:t>
            </a:r>
            <a:r>
              <a:rPr lang="en-US" sz="2000" dirty="0" smtClean="0"/>
              <a:t>the </a:t>
            </a:r>
            <a:r>
              <a:rPr lang="en-US" sz="2000" dirty="0"/>
              <a:t>injectors for the quick setting-up of the 25 ns beam on </a:t>
            </a:r>
            <a:r>
              <a:rPr lang="en-US" sz="2000" dirty="0" smtClean="0"/>
              <a:t>Q20: </a:t>
            </a:r>
            <a:r>
              <a:rPr lang="en-US" sz="2000" dirty="0">
                <a:sym typeface="Wingdings" pitchFamily="2" charset="2"/>
              </a:rPr>
              <a:t>H. Bartosik, S. </a:t>
            </a:r>
            <a:r>
              <a:rPr lang="en-US" sz="2000" dirty="0" err="1">
                <a:sym typeface="Wingdings" pitchFamily="2" charset="2"/>
              </a:rPr>
              <a:t>Cettour</a:t>
            </a:r>
            <a:r>
              <a:rPr lang="en-US" sz="2000" dirty="0">
                <a:sym typeface="Wingdings" pitchFamily="2" charset="2"/>
              </a:rPr>
              <a:t>-Cave, Y. Papaphilippou </a:t>
            </a:r>
            <a:endParaRPr lang="en-US" sz="2000" dirty="0"/>
          </a:p>
          <a:p>
            <a:r>
              <a:rPr lang="en-US" sz="2000" dirty="0" smtClean="0"/>
              <a:t>Damper </a:t>
            </a:r>
            <a:r>
              <a:rPr lang="en-US" sz="2000" dirty="0"/>
              <a:t>team: W. </a:t>
            </a:r>
            <a:r>
              <a:rPr lang="en-US" sz="2000" dirty="0" err="1"/>
              <a:t>Höfle</a:t>
            </a:r>
            <a:r>
              <a:rPr lang="en-US" sz="2000" dirty="0"/>
              <a:t>, G. </a:t>
            </a:r>
            <a:r>
              <a:rPr lang="en-US" sz="2000" dirty="0" err="1"/>
              <a:t>Kozian</a:t>
            </a:r>
            <a:r>
              <a:rPr lang="en-US" sz="2000" dirty="0"/>
              <a:t>, D. Valuch</a:t>
            </a:r>
          </a:p>
          <a:p>
            <a:r>
              <a:rPr lang="en-US" sz="2000" dirty="0" smtClean="0"/>
              <a:t>Injection </a:t>
            </a:r>
            <a:r>
              <a:rPr lang="en-US" sz="2000" dirty="0"/>
              <a:t>team: W. Bartmann, C. Bracco, G. Vanbavinckhove</a:t>
            </a:r>
            <a:endParaRPr lang="en-GB" sz="2000" dirty="0"/>
          </a:p>
          <a:p>
            <a:r>
              <a:rPr lang="en-GB" sz="2400" dirty="0" smtClean="0">
                <a:solidFill>
                  <a:schemeClr val="tx2"/>
                </a:solidFill>
              </a:rPr>
              <a:t/>
            </a:r>
            <a:br>
              <a:rPr lang="en-GB" sz="2400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106680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 of week 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990600"/>
            <a:ext cx="803669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00" y="1219200"/>
            <a:ext cx="1371600" cy="45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~16.4 fb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-1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4300" y="4800600"/>
            <a:ext cx="1371600" cy="45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~1.6 fb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-1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990600"/>
            <a:ext cx="804227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24600" y="1219200"/>
            <a:ext cx="8382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Q20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990600"/>
            <a:ext cx="804227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7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990600"/>
            <a:ext cx="804227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82000" cy="792163"/>
          </a:xfrm>
        </p:spPr>
        <p:txBody>
          <a:bodyPr>
            <a:normAutofit/>
          </a:bodyPr>
          <a:lstStyle/>
          <a:p>
            <a:r>
              <a:rPr lang="en-US" dirty="0" smtClean="0"/>
              <a:t>25 ns test: MKI8</a:t>
            </a:r>
            <a:endParaRPr lang="en-GB" dirty="0"/>
          </a:p>
        </p:txBody>
      </p:sp>
      <p:pic>
        <p:nvPicPr>
          <p:cNvPr id="2050" name="Picture 2" descr="\\cern.ch\dfs\Users\a\arduini\Documents\MKI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" y="2667000"/>
            <a:ext cx="882396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71475" y="1032300"/>
            <a:ext cx="8534400" cy="1447801"/>
          </a:xfrm>
        </p:spPr>
        <p:txBody>
          <a:bodyPr/>
          <a:lstStyle/>
          <a:p>
            <a:r>
              <a:rPr lang="en-US" sz="2000" dirty="0" smtClean="0"/>
              <a:t>Hit (new) interlock on </a:t>
            </a:r>
            <a:r>
              <a:rPr lang="en-US" sz="2000" dirty="0" smtClean="0">
                <a:solidFill>
                  <a:srgbClr val="FFC000"/>
                </a:solidFill>
              </a:rPr>
              <a:t>interconnect pressure</a:t>
            </a:r>
            <a:r>
              <a:rPr lang="en-US" sz="2000" dirty="0" smtClean="0"/>
              <a:t> after 1 or 2 72 bunch trains. No significant decrease unless losses. No effect of </a:t>
            </a:r>
            <a:r>
              <a:rPr lang="en-US" sz="2000" dirty="0" smtClean="0">
                <a:solidFill>
                  <a:srgbClr val="0000FF"/>
                </a:solidFill>
              </a:rPr>
              <a:t>solenoid.</a:t>
            </a:r>
          </a:p>
          <a:p>
            <a:r>
              <a:rPr lang="en-US" sz="2000" dirty="0" smtClean="0"/>
              <a:t>Hit interlock on </a:t>
            </a:r>
            <a:r>
              <a:rPr lang="en-US" sz="2000" dirty="0" smtClean="0">
                <a:solidFill>
                  <a:srgbClr val="FF0000"/>
                </a:solidFill>
              </a:rPr>
              <a:t>MKID pressure </a:t>
            </a:r>
            <a:r>
              <a:rPr lang="en-US" sz="2000" dirty="0" smtClean="0"/>
              <a:t>when injecting B1 (444 bunches)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2438400"/>
            <a:ext cx="8839200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I</a:t>
            </a:r>
            <a:r>
              <a:rPr lang="en-US" sz="1600" b="1" baseline="-25000" dirty="0" smtClean="0">
                <a:solidFill>
                  <a:srgbClr val="00B050"/>
                </a:solidFill>
              </a:rPr>
              <a:t>B1</a:t>
            </a:r>
            <a:r>
              <a:rPr lang="en-US" sz="1600" b="1" baseline="-25000" dirty="0" smtClean="0">
                <a:solidFill>
                  <a:srgbClr val="FFC00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FFFF99"/>
                </a:solidFill>
              </a:rPr>
              <a:t>I</a:t>
            </a:r>
            <a:r>
              <a:rPr lang="en-US" sz="1600" b="1" baseline="-25000" dirty="0" smtClean="0">
                <a:solidFill>
                  <a:srgbClr val="FFFF99"/>
                </a:solidFill>
              </a:rPr>
              <a:t>B2</a:t>
            </a:r>
            <a:r>
              <a:rPr lang="en-US" sz="1600" b="1" dirty="0">
                <a:solidFill>
                  <a:srgbClr val="FFFF99"/>
                </a:solidFill>
              </a:rPr>
              <a:t>	</a:t>
            </a:r>
            <a:r>
              <a:rPr lang="en-US" sz="1600" b="1" dirty="0" smtClean="0">
                <a:solidFill>
                  <a:srgbClr val="FFC000"/>
                </a:solidFill>
              </a:rPr>
              <a:t>VGPB.192.5R8.R (</a:t>
            </a:r>
            <a:r>
              <a:rPr lang="en-US" sz="1600" b="1" dirty="0" err="1" smtClean="0">
                <a:solidFill>
                  <a:srgbClr val="FFC000"/>
                </a:solidFill>
              </a:rPr>
              <a:t>interconn</a:t>
            </a:r>
            <a:r>
              <a:rPr lang="en-US" sz="1600" b="1" dirty="0" smtClean="0">
                <a:solidFill>
                  <a:srgbClr val="FFC000"/>
                </a:solidFill>
              </a:rPr>
              <a:t>. to Q5)</a:t>
            </a:r>
            <a:r>
              <a:rPr lang="en-US" sz="1600" b="1" baseline="-25000" dirty="0" smtClean="0">
                <a:solidFill>
                  <a:srgbClr val="FFC000"/>
                </a:solidFill>
              </a:rPr>
              <a:t> </a:t>
            </a:r>
            <a:r>
              <a:rPr lang="en-US" sz="1600" b="1" baseline="-25000" dirty="0" smtClean="0">
                <a:solidFill>
                  <a:srgbClr val="FFFF99"/>
                </a:solidFill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MKID (tank) </a:t>
            </a:r>
            <a:r>
              <a:rPr lang="en-US" sz="1600" b="1" dirty="0" smtClean="0">
                <a:solidFill>
                  <a:srgbClr val="00B0F0"/>
                </a:solidFill>
              </a:rPr>
              <a:t>Solenoid </a:t>
            </a:r>
            <a:r>
              <a:rPr lang="en-US" sz="1600" b="1" dirty="0" err="1" smtClean="0">
                <a:solidFill>
                  <a:srgbClr val="00B0F0"/>
                </a:solidFill>
              </a:rPr>
              <a:t>curr</a:t>
            </a:r>
            <a:r>
              <a:rPr lang="en-US" sz="1600" b="1" dirty="0" smtClean="0">
                <a:solidFill>
                  <a:srgbClr val="00B0F0"/>
                </a:solidFill>
              </a:rPr>
              <a:t>. [A]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3072825"/>
            <a:ext cx="8382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12</a:t>
            </a:r>
            <a:endParaRPr lang="en-US" sz="1600" b="1" baseline="-25000" dirty="0">
              <a:solidFill>
                <a:srgbClr val="FFC000"/>
              </a:solidFill>
            </a:endParaRPr>
          </a:p>
          <a:p>
            <a:r>
              <a:rPr lang="en-US" sz="1600" b="1" dirty="0" smtClean="0">
                <a:solidFill>
                  <a:srgbClr val="FFFF99"/>
                </a:solidFill>
              </a:rPr>
              <a:t>12+72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3124200"/>
            <a:ext cx="10668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12</a:t>
            </a:r>
            <a:endParaRPr lang="en-US" sz="1600" b="1" baseline="-25000" dirty="0">
              <a:solidFill>
                <a:srgbClr val="FFC000"/>
              </a:solidFill>
            </a:endParaRPr>
          </a:p>
          <a:p>
            <a:r>
              <a:rPr lang="en-US" sz="1600" b="1" dirty="0" smtClean="0">
                <a:solidFill>
                  <a:srgbClr val="FFFF99"/>
                </a:solidFill>
              </a:rPr>
              <a:t>12+2x72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3072825"/>
            <a:ext cx="18288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12+72+144+216</a:t>
            </a:r>
            <a:endParaRPr lang="en-US" sz="1600" b="1" baseline="-25000" dirty="0">
              <a:solidFill>
                <a:srgbClr val="FFC000"/>
              </a:solidFill>
            </a:endParaRPr>
          </a:p>
          <a:p>
            <a:r>
              <a:rPr lang="en-US" sz="1600" b="1" dirty="0" smtClean="0">
                <a:solidFill>
                  <a:srgbClr val="FFFF99"/>
                </a:solidFill>
              </a:rPr>
              <a:t>12+72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6200" y="4953000"/>
            <a:ext cx="8839200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875" y="4533900"/>
            <a:ext cx="8839200" cy="0"/>
          </a:xfrm>
          <a:prstGeom prst="line">
            <a:avLst/>
          </a:prstGeom>
          <a:ln w="38100">
            <a:solidFill>
              <a:srgbClr val="FF99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a\arduini\Documents\MK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2695575"/>
            <a:ext cx="882396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 ns test: </a:t>
            </a:r>
            <a:r>
              <a:rPr lang="en-US" dirty="0" smtClean="0"/>
              <a:t>MKI2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71475" y="1032301"/>
            <a:ext cx="8534400" cy="948900"/>
          </a:xfrm>
        </p:spPr>
        <p:txBody>
          <a:bodyPr/>
          <a:lstStyle/>
          <a:p>
            <a:r>
              <a:rPr lang="en-US" sz="2000" dirty="0" smtClean="0"/>
              <a:t>Hit interlock on </a:t>
            </a:r>
            <a:r>
              <a:rPr lang="en-US" sz="2000" dirty="0" smtClean="0">
                <a:solidFill>
                  <a:srgbClr val="FF0000"/>
                </a:solidFill>
              </a:rPr>
              <a:t>interconnect pressure </a:t>
            </a:r>
            <a:r>
              <a:rPr lang="en-US" sz="2000" dirty="0" smtClean="0"/>
              <a:t>after with 444 bunches on B1. </a:t>
            </a:r>
            <a:r>
              <a:rPr lang="en-US" sz="2000" dirty="0" smtClean="0">
                <a:solidFill>
                  <a:srgbClr val="FF0000"/>
                </a:solidFill>
              </a:rPr>
              <a:t>Interlock added after TS3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072825"/>
            <a:ext cx="8382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12</a:t>
            </a:r>
            <a:endParaRPr lang="en-US" sz="1600" b="1" baseline="-25000" dirty="0">
              <a:solidFill>
                <a:srgbClr val="FFC000"/>
              </a:solidFill>
            </a:endParaRPr>
          </a:p>
          <a:p>
            <a:r>
              <a:rPr lang="en-US" sz="1600" b="1" dirty="0" smtClean="0">
                <a:solidFill>
                  <a:srgbClr val="FFFF99"/>
                </a:solidFill>
              </a:rPr>
              <a:t>12+72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3124200"/>
            <a:ext cx="10668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12</a:t>
            </a:r>
            <a:endParaRPr lang="en-US" sz="1600" b="1" baseline="-25000" dirty="0">
              <a:solidFill>
                <a:srgbClr val="FFC000"/>
              </a:solidFill>
            </a:endParaRPr>
          </a:p>
          <a:p>
            <a:r>
              <a:rPr lang="en-US" sz="1600" b="1" dirty="0" smtClean="0">
                <a:solidFill>
                  <a:srgbClr val="FFFF99"/>
                </a:solidFill>
              </a:rPr>
              <a:t>12+2x72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3072825"/>
            <a:ext cx="18288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12+72+144+216</a:t>
            </a:r>
            <a:endParaRPr lang="en-US" sz="1600" b="1" baseline="-25000" dirty="0">
              <a:solidFill>
                <a:srgbClr val="FFC000"/>
              </a:solidFill>
            </a:endParaRPr>
          </a:p>
          <a:p>
            <a:r>
              <a:rPr lang="en-US" sz="1600" b="1" dirty="0" smtClean="0">
                <a:solidFill>
                  <a:srgbClr val="FFFF99"/>
                </a:solidFill>
              </a:rPr>
              <a:t>12+72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4572000"/>
            <a:ext cx="8839200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" y="2480846"/>
            <a:ext cx="4876800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I</a:t>
            </a:r>
            <a:r>
              <a:rPr lang="en-US" sz="1600" b="1" baseline="-25000" dirty="0" smtClean="0">
                <a:solidFill>
                  <a:srgbClr val="00B050"/>
                </a:solidFill>
              </a:rPr>
              <a:t>B1</a:t>
            </a:r>
            <a:r>
              <a:rPr lang="en-US" sz="1600" b="1" baseline="-25000" dirty="0" smtClean="0">
                <a:solidFill>
                  <a:srgbClr val="FFC00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FFFF99"/>
                </a:solidFill>
              </a:rPr>
              <a:t>I</a:t>
            </a:r>
            <a:r>
              <a:rPr lang="en-US" sz="1600" b="1" baseline="-25000" dirty="0" smtClean="0">
                <a:solidFill>
                  <a:srgbClr val="FFFF99"/>
                </a:solidFill>
              </a:rPr>
              <a:t>B2</a:t>
            </a:r>
            <a:r>
              <a:rPr lang="en-US" sz="1600" b="1" dirty="0">
                <a:solidFill>
                  <a:srgbClr val="FFFF99"/>
                </a:solidFill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VGPB.4.5L2.B (interconnect)</a:t>
            </a:r>
            <a:endParaRPr lang="en-US" sz="1600" b="1" baseline="-25000" dirty="0" smtClean="0">
              <a:solidFill>
                <a:srgbClr val="FFFF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381000" y="2650123"/>
            <a:ext cx="8382000" cy="245527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In the present conditions the scrubbing run cannot be performed efficiently without an increase of the </a:t>
            </a:r>
            <a:r>
              <a:rPr lang="en-US" sz="2000" b="1" dirty="0" smtClean="0">
                <a:solidFill>
                  <a:srgbClr val="FFFF00"/>
                </a:solidFill>
              </a:rPr>
              <a:t>vacuum </a:t>
            </a:r>
            <a:r>
              <a:rPr lang="en-US" sz="2000" b="1" dirty="0" smtClean="0">
                <a:solidFill>
                  <a:srgbClr val="FFFF00"/>
                </a:solidFill>
              </a:rPr>
              <a:t>thresholds in particular at the </a:t>
            </a:r>
            <a:r>
              <a:rPr lang="en-US" sz="2000" b="1" dirty="0" smtClean="0">
                <a:solidFill>
                  <a:srgbClr val="FFFF00"/>
                </a:solidFill>
              </a:rPr>
              <a:t>interconnects (new)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Considered too risky for the operation of the injection kickers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b="1" dirty="0">
              <a:solidFill>
                <a:srgbClr val="FFFF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LMC decision to postpone the scrubbing run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990600"/>
            <a:ext cx="803669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after </a:t>
            </a:r>
            <a:r>
              <a:rPr lang="en-US" smtClean="0"/>
              <a:t>technical stop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 rot="5400000" flipV="1">
            <a:off x="3429000" y="4572000"/>
            <a:ext cx="1828800" cy="53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Sublimation &amp;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 25 ns test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6172200" y="4838700"/>
            <a:ext cx="2133600" cy="419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High intensity 50 ns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9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Damper bandwidth</a:t>
            </a:r>
            <a:endParaRPr lang="en-GB" dirty="0"/>
          </a:p>
        </p:txBody>
      </p:sp>
      <p:pic>
        <p:nvPicPr>
          <p:cNvPr id="4098" name="Picture 2" descr="http://elogbook.cern.ch/eLogbook/attach_reader?attach_id=12940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134" y="914400"/>
            <a:ext cx="5333334" cy="28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logbook.cern.ch/eLogbook/attach_reader?attach_id=12940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66" y="3532228"/>
            <a:ext cx="5333334" cy="28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0800000" flipV="1">
            <a:off x="-12700" y="3721100"/>
            <a:ext cx="3200400" cy="3873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W. </a:t>
            </a:r>
            <a:r>
              <a:rPr lang="en-US" sz="1600" b="1" dirty="0" err="1" smtClean="0">
                <a:solidFill>
                  <a:srgbClr val="FFFF00"/>
                </a:solidFill>
              </a:rPr>
              <a:t>Höfle</a:t>
            </a:r>
            <a:r>
              <a:rPr lang="en-US" sz="1600" b="1" dirty="0" smtClean="0">
                <a:solidFill>
                  <a:srgbClr val="FFFF00"/>
                </a:solidFill>
              </a:rPr>
              <a:t>, G. </a:t>
            </a:r>
            <a:r>
              <a:rPr lang="en-US" sz="1600" b="1" dirty="0" err="1" smtClean="0">
                <a:solidFill>
                  <a:srgbClr val="FFFF00"/>
                </a:solidFill>
              </a:rPr>
              <a:t>Kotzian</a:t>
            </a:r>
            <a:r>
              <a:rPr lang="en-US" sz="1600" b="1" dirty="0" smtClean="0">
                <a:solidFill>
                  <a:srgbClr val="FFFF00"/>
                </a:solidFill>
              </a:rPr>
              <a:t>, D. Valuch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91440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2000" dirty="0"/>
              <a:t>N</a:t>
            </a:r>
            <a:r>
              <a:rPr lang="en-US" sz="2000" dirty="0" smtClean="0"/>
              <a:t>ew filter coefficients for enhanced frequency response (flat up to 20MHz) as part of the 25 ns set-up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Almost ideal bunch-by-bunch damper</a:t>
            </a:r>
            <a:r>
              <a:rPr lang="en-US" sz="2000" dirty="0" smtClean="0"/>
              <a:t>. Signal edges are fast and bunches should not see each other through the impulse response.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200" y="42672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2000" dirty="0" smtClean="0"/>
              <a:t>50 ns beam could profit of that </a:t>
            </a:r>
            <a:r>
              <a:rPr lang="en-US" sz="2000" dirty="0" smtClean="0">
                <a:sym typeface="Wingdings" pitchFamily="2" charset="2"/>
              </a:rPr>
              <a:t> some more tests with 50 ns beams required at injection and during the ramp.</a:t>
            </a:r>
          </a:p>
          <a:p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Q20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067800" cy="190500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Q20 optics in operation in the SPS since 2 weeks (</a:t>
            </a:r>
            <a:r>
              <a:rPr lang="en-US" sz="2000" dirty="0" smtClean="0">
                <a:solidFill>
                  <a:srgbClr val="FF0000"/>
                </a:solidFill>
              </a:rPr>
              <a:t>H. Bartosik, Y. Papaphilippou</a:t>
            </a:r>
            <a:r>
              <a:rPr lang="en-US" sz="2000" dirty="0" smtClean="0"/>
              <a:t> with support from RF and BT teams)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Emittances</a:t>
            </a:r>
            <a:r>
              <a:rPr lang="en-US" sz="2000" dirty="0" smtClean="0"/>
              <a:t> at injection in the LHC are smaller by approximately 5-10</a:t>
            </a:r>
            <a:r>
              <a:rPr lang="en-US" sz="2000" dirty="0" smtClean="0"/>
              <a:t>% and good reproducibility. </a:t>
            </a:r>
            <a:r>
              <a:rPr lang="en-US" sz="2000" dirty="0" smtClean="0">
                <a:solidFill>
                  <a:srgbClr val="FF0000"/>
                </a:solidFill>
              </a:rPr>
              <a:t>Not yet profited by that reduction in collision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Q20 vs. Q26 </a:t>
            </a:r>
            <a:r>
              <a:rPr lang="en-US" sz="2000" dirty="0" smtClean="0">
                <a:sym typeface="Wingdings" pitchFamily="2" charset="2"/>
              </a:rPr>
              <a:t> smaller longitudinal </a:t>
            </a:r>
            <a:r>
              <a:rPr lang="en-US" sz="2000" dirty="0" err="1" smtClean="0">
                <a:sym typeface="Wingdings" pitchFamily="2" charset="2"/>
              </a:rPr>
              <a:t>emittance</a:t>
            </a:r>
            <a:r>
              <a:rPr lang="en-US" sz="2000" dirty="0" smtClean="0">
                <a:sym typeface="Wingdings" pitchFamily="2" charset="2"/>
              </a:rPr>
              <a:t> from SPS  IBS likely to induce larger blow-up </a:t>
            </a:r>
            <a:r>
              <a:rPr lang="en-US" sz="2000" dirty="0" smtClean="0">
                <a:solidFill>
                  <a:srgbClr val="FF0000"/>
                </a:solidFill>
              </a:rPr>
              <a:t>importance of batch by batch longitudinal blow-up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 to be put in operation </a:t>
            </a:r>
            <a:endParaRPr lang="en-GB" sz="2000" dirty="0"/>
          </a:p>
        </p:txBody>
      </p:sp>
      <p:sp>
        <p:nvSpPr>
          <p:cNvPr id="12" name="AutoShape 7" descr="https://cmswbm.web.cern.ch/cmswbm/fills/fill_3036_splumi.gif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3977640" cy="26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4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 heating</a:t>
            </a:r>
            <a:endParaRPr lang="en-GB" dirty="0"/>
          </a:p>
        </p:txBody>
      </p:sp>
      <p:pic>
        <p:nvPicPr>
          <p:cNvPr id="6146" name="Picture 2" descr="http://elogbook.cern.ch/eLogbook/attach_reader?attach_id=129607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90113"/>
            <a:ext cx="4320000" cy="30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logbook.cern.ch/eLogbook/attach_reader?attach_id=1296075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89800"/>
            <a:ext cx="4320000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420" y="1136650"/>
            <a:ext cx="8229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Clear </a:t>
            </a:r>
            <a:r>
              <a:rPr lang="en-US" sz="2400" dirty="0" err="1" smtClean="0">
                <a:solidFill>
                  <a:srgbClr val="FF0000"/>
                </a:solidFill>
              </a:rPr>
              <a:t>eduction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of the temperature on MKI8D</a:t>
            </a:r>
          </a:p>
          <a:p>
            <a:r>
              <a:rPr lang="en-US" sz="2400" dirty="0" smtClean="0"/>
              <a:t>Thresholds on the other magnets increased (M. Barnes) after analysis of pulse waveforms taken during soft-start above threshold temperature.</a:t>
            </a:r>
            <a:endParaRPr lang="en-GB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9" name="Rectangular Callout 8"/>
          <p:cNvSpPr/>
          <p:nvPr/>
        </p:nvSpPr>
        <p:spPr>
          <a:xfrm>
            <a:off x="3581400" y="2819400"/>
            <a:ext cx="4343400" cy="457200"/>
          </a:xfrm>
          <a:prstGeom prst="wedgeRectCallout">
            <a:avLst>
              <a:gd name="adj1" fmla="val 57716"/>
              <a:gd name="adj2" fmla="val 420173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Unexplained increase in </a:t>
            </a:r>
            <a:r>
              <a:rPr lang="en-GB" b="1" dirty="0" err="1" smtClean="0">
                <a:solidFill>
                  <a:srgbClr val="FFFF00"/>
                </a:solidFill>
              </a:rPr>
              <a:t>termperature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a\arduini\Documents\week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4525"/>
            <a:ext cx="88011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40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2598420"/>
            <a:ext cx="7086600" cy="0"/>
          </a:xfrm>
          <a:prstGeom prst="line">
            <a:avLst/>
          </a:prstGeom>
          <a:ln w="3810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39000" y="2218200"/>
            <a:ext cx="18288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7x10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33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cm</a:t>
            </a:r>
            <a:r>
              <a:rPr lang="en-US" sz="1600" b="1" baseline="30000" dirty="0">
                <a:solidFill>
                  <a:srgbClr val="FFFF00"/>
                </a:solidFill>
              </a:rPr>
              <a:t>-2</a:t>
            </a:r>
            <a:r>
              <a:rPr lang="en-US" sz="1600" b="1" dirty="0">
                <a:solidFill>
                  <a:srgbClr val="FFFF00"/>
                </a:solidFill>
              </a:rPr>
              <a:t>s</a:t>
            </a:r>
            <a:r>
              <a:rPr lang="en-US" sz="1600" b="1" baseline="30000" dirty="0">
                <a:solidFill>
                  <a:srgbClr val="FFFF00"/>
                </a:solidFill>
              </a:rPr>
              <a:t>-1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5562600"/>
            <a:ext cx="3276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</a:t>
            </a:r>
            <a:r>
              <a:rPr lang="en-US" b="1" baseline="-25000" dirty="0" smtClean="0">
                <a:solidFill>
                  <a:srgbClr val="00B050"/>
                </a:solidFill>
              </a:rPr>
              <a:t>ATLAS</a:t>
            </a:r>
            <a:r>
              <a:rPr lang="en-GB" b="1" baseline="-25000" dirty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FFFF99"/>
                </a:solidFill>
              </a:rPr>
              <a:t>L</a:t>
            </a:r>
            <a:r>
              <a:rPr lang="en-US" b="1" baseline="-25000" dirty="0" smtClean="0">
                <a:solidFill>
                  <a:srgbClr val="FFFF99"/>
                </a:solidFill>
              </a:rPr>
              <a:t>CMS</a:t>
            </a:r>
            <a:r>
              <a:rPr lang="en-US" b="1" dirty="0">
                <a:solidFill>
                  <a:srgbClr val="FFFF99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I</a:t>
            </a:r>
            <a:r>
              <a:rPr lang="en-US" b="1" baseline="-25000" dirty="0" smtClean="0">
                <a:solidFill>
                  <a:srgbClr val="FFC000"/>
                </a:solidFill>
              </a:rPr>
              <a:t>B2</a:t>
            </a:r>
            <a:r>
              <a:rPr lang="en-US" b="1" baseline="-25000" dirty="0" smtClean="0">
                <a:solidFill>
                  <a:srgbClr val="FFFF99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B1</a:t>
            </a:r>
            <a:endParaRPr lang="en-US" b="1" dirty="0" smtClean="0">
              <a:solidFill>
                <a:srgbClr val="FFFF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3253741" y="3848100"/>
            <a:ext cx="13716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Cryo-Pt4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-571499" y="3467100"/>
            <a:ext cx="2743198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25 ns test – CMS solenoid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2324101" y="3848100"/>
            <a:ext cx="13716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Access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followed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BSRT B2 not available. B1 doubtful.</a:t>
            </a:r>
          </a:p>
          <a:p>
            <a:r>
              <a:rPr lang="en-US" sz="2000" dirty="0" smtClean="0"/>
              <a:t>ALFA roman pot temperature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000" dirty="0" smtClean="0"/>
              <a:t>Vacuum </a:t>
            </a:r>
            <a:r>
              <a:rPr lang="en-US" sz="2000" dirty="0"/>
              <a:t>control equipment in point </a:t>
            </a:r>
            <a:r>
              <a:rPr lang="en-US" sz="2000" dirty="0" smtClean="0"/>
              <a:t>7 (various faults in the last period. Radiation?)</a:t>
            </a:r>
            <a:endParaRPr lang="en-US" sz="2000" dirty="0"/>
          </a:p>
          <a:p>
            <a:endParaRPr lang="en-GB" sz="2000" dirty="0"/>
          </a:p>
          <a:p>
            <a:pPr lvl="1"/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81200"/>
            <a:ext cx="49149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elogbook.cern.ch/eLogbook/attach_reader?attach_id=12960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3000" r="1600" b="21000"/>
          <a:stretch/>
        </p:blipFill>
        <p:spPr bwMode="auto">
          <a:xfrm>
            <a:off x="5010150" y="1981200"/>
            <a:ext cx="3905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4495800"/>
            <a:ext cx="1447800" cy="4287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S. Jakobsen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MD3 starting…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143000"/>
            <a:ext cx="7178040" cy="49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95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1136650"/>
            <a:ext cx="8229600" cy="5111750"/>
          </a:xfrm>
        </p:spPr>
        <p:txBody>
          <a:bodyPr/>
          <a:lstStyle/>
          <a:p>
            <a:r>
              <a:rPr lang="en-US" sz="2400" dirty="0" err="1" smtClean="0"/>
              <a:t>LHCb</a:t>
            </a:r>
            <a:r>
              <a:rPr lang="en-US" sz="2400" dirty="0" smtClean="0"/>
              <a:t> polarity switch after MD3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Operational Development</a:t>
            </a:r>
          </a:p>
          <a:p>
            <a:pPr lvl="1"/>
            <a:r>
              <a:rPr lang="en-US" sz="2000" dirty="0" smtClean="0"/>
              <a:t>Gated tune measurement with reduced damper gain on first 6 bunches (ongoing)</a:t>
            </a:r>
          </a:p>
          <a:p>
            <a:pPr lvl="1"/>
            <a:r>
              <a:rPr lang="en-US" sz="2000" dirty="0" smtClean="0"/>
              <a:t>Damper test at injection of the increased bandwidth with 50 ns beam </a:t>
            </a:r>
            <a:r>
              <a:rPr lang="en-US" sz="2000" dirty="0" smtClean="0">
                <a:sym typeface="Wingdings" pitchFamily="2" charset="2"/>
              </a:rPr>
              <a:t> can be tested during pilot run for </a:t>
            </a:r>
            <a:r>
              <a:rPr lang="en-US" sz="2000" dirty="0" err="1" smtClean="0">
                <a:sym typeface="Wingdings" pitchFamily="2" charset="2"/>
              </a:rPr>
              <a:t>LHCb</a:t>
            </a:r>
            <a:r>
              <a:rPr lang="en-US" sz="2000" dirty="0" smtClean="0">
                <a:sym typeface="Wingdings" pitchFamily="2" charset="2"/>
              </a:rPr>
              <a:t> polarity switch</a:t>
            </a:r>
            <a:endParaRPr lang="en-GB" sz="2000" dirty="0" smtClean="0"/>
          </a:p>
          <a:p>
            <a:pPr lvl="1"/>
            <a:r>
              <a:rPr lang="en-GB" sz="2000" dirty="0" smtClean="0"/>
              <a:t>Longitudinal Batch by batch blow-up</a:t>
            </a:r>
          </a:p>
          <a:p>
            <a:endParaRPr lang="en-GB" sz="2400" dirty="0" smtClean="0"/>
          </a:p>
          <a:p>
            <a:endParaRPr lang="en-US" sz="2400" dirty="0"/>
          </a:p>
          <a:p>
            <a:r>
              <a:rPr lang="en-US" sz="2400" dirty="0" smtClean="0"/>
              <a:t>Next coordination team: J. Uythoven, J. Wenninger</a:t>
            </a: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9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24 hours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06:30 </a:t>
            </a:r>
            <a:r>
              <a:rPr lang="en-US" sz="2000" dirty="0" smtClean="0"/>
              <a:t>ALICE DIPOLE power converter trip. End of fill #3135. 158 </a:t>
            </a:r>
            <a:r>
              <a:rPr lang="en-US" sz="2000" dirty="0"/>
              <a:t>pb</a:t>
            </a:r>
            <a:r>
              <a:rPr lang="en-US" sz="2000" baseline="30000" dirty="0"/>
              <a:t>-1</a:t>
            </a:r>
            <a:r>
              <a:rPr lang="en-US" sz="2000" dirty="0"/>
              <a:t> in </a:t>
            </a:r>
            <a:r>
              <a:rPr lang="en-US" sz="2000" dirty="0" smtClean="0"/>
              <a:t>10h3m.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07:41 OK from power piquet to restart the ALICE dipole power converter but reason of the fault not understood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09:00 ATLAS have a gas leak in TRT detector - urgent access of ~1h required (LHC is anyway waiting for the injection kickers to cool down</a:t>
            </a:r>
            <a:r>
              <a:rPr lang="en-US" sz="20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10:32 ATLAS access finished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PS RF expert (H. </a:t>
            </a:r>
            <a:r>
              <a:rPr lang="en-US" sz="2000" dirty="0" err="1" smtClean="0"/>
              <a:t>Damerau</a:t>
            </a:r>
            <a:r>
              <a:rPr lang="en-US" sz="2000" dirty="0" smtClean="0"/>
              <a:t>) increasing longitudinal blow-up to enhance satellite population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11:04 MKI kicker temperature below threshold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11:00-11:40 Steering </a:t>
            </a:r>
            <a:r>
              <a:rPr lang="en-US" sz="2000" dirty="0" smtClean="0"/>
              <a:t>TI2/TI8. Some more losses at injection (satellites?)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24 hours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12:41 Loss of communication of vacuum valve status in point 7 (Beam 2). Beam dump during the squeeze</a:t>
            </a:r>
            <a:r>
              <a:rPr lang="en-US" sz="2000" dirty="0" smtClean="0"/>
              <a:t>. Access required.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15:23 Injecting after vacuum intervention.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17:03 STABLE BEAMS #3138. Initial luminosity ~7.3x10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 smtClean="0"/>
              <a:t>ALICE head-on </a:t>
            </a:r>
            <a:r>
              <a:rPr lang="en-US" sz="2000" dirty="0"/>
              <a:t>luminosity </a:t>
            </a:r>
            <a:r>
              <a:rPr lang="en-US" sz="2000" dirty="0" smtClean="0"/>
              <a:t>reaching 10</a:t>
            </a:r>
            <a:r>
              <a:rPr lang="en-US" sz="2000" baseline="30000" dirty="0" smtClean="0"/>
              <a:t>31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 with enhanced satellites after further adjustment in the PS in the morning. No need to change filling scheme.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Several trips of damper H1B2. No more able to reset it.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00:57 MKI2 faulty </a:t>
            </a:r>
            <a:r>
              <a:rPr lang="en-US" sz="2000" dirty="0" smtClean="0">
                <a:sym typeface="Wingdings" pitchFamily="2" charset="2"/>
              </a:rPr>
              <a:t> heater module to be replaced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ym typeface="Wingdings" pitchFamily="2" charset="2"/>
              </a:rPr>
              <a:t>02:58 Dump trigger from BLM L1 (spurious?)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ym typeface="Wingdings" pitchFamily="2" charset="2"/>
              </a:rPr>
              <a:t>Start preparation of MD </a:t>
            </a:r>
            <a:r>
              <a:rPr lang="en-US" sz="2000" dirty="0" smtClean="0">
                <a:sym typeface="Wingdings" pitchFamily="2" charset="2"/>
              </a:rPr>
              <a:t>(problem with line 3B1) and </a:t>
            </a:r>
            <a:r>
              <a:rPr lang="en-US" sz="2000" dirty="0" smtClean="0">
                <a:sym typeface="Wingdings" pitchFamily="2" charset="2"/>
              </a:rPr>
              <a:t>call </a:t>
            </a:r>
            <a:r>
              <a:rPr lang="en-US" sz="2000" dirty="0" err="1" smtClean="0">
                <a:sym typeface="Wingdings" pitchFamily="2" charset="2"/>
              </a:rPr>
              <a:t>piquets</a:t>
            </a:r>
            <a:r>
              <a:rPr lang="en-US" sz="2000" dirty="0" smtClean="0">
                <a:sym typeface="Wingdings" pitchFamily="2" charset="2"/>
              </a:rPr>
              <a:t> (MKI, RF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ym typeface="Wingdings" pitchFamily="2" charset="2"/>
              </a:rPr>
              <a:t>Access ongoing for RF in point 4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faults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6157"/>
              </p:ext>
            </p:extLst>
          </p:nvPr>
        </p:nvGraphicFramePr>
        <p:xfrm>
          <a:off x="304800" y="990600"/>
          <a:ext cx="8606153" cy="49252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5400"/>
                <a:gridCol w="1524000"/>
                <a:gridCol w="5786753"/>
              </a:tblGrid>
              <a:tr h="3532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Duration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[h]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Mon 01/10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2.5 (6.3)</a:t>
                      </a:r>
                    </a:p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MKI8 power supply and sublimation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CMS solenoid (shared with 25 ns test)</a:t>
                      </a: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Tue 02/10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MKD-B1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ASI safety bus corruption (access required)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Wed 03/10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MKB-B2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PLC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Access (</a:t>
                      </a:r>
                      <a:r>
                        <a:rPr lang="en-GB" sz="1800" baseline="0" dirty="0" smtClean="0">
                          <a:solidFill>
                            <a:schemeClr val="dk1"/>
                          </a:solidFill>
                        </a:rPr>
                        <a:t>Miscellaneous)</a:t>
                      </a:r>
                      <a:endParaRPr lang="en-GB" dirty="0" smtClean="0"/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Thu 4/10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9.4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point 4 (PLC)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OP (QPS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reset with Q6 at high current)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Fri 5/10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Vacuum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+mn-lt"/>
                          <a:cs typeface="Calibri" pitchFamily="34" charset="0"/>
                        </a:rPr>
                        <a:t> valve control rack power supply (B1) – TZ76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effectLst/>
                          <a:latin typeface="+mn-lt"/>
                          <a:cs typeface="Calibri" pitchFamily="34" charset="0"/>
                        </a:rPr>
                        <a:t>RQ8.L1 trip (QPS-noise)</a:t>
                      </a:r>
                      <a:endParaRPr lang="en-GB" sz="1800" b="0" i="0" u="none" strike="noStrike" dirty="0" smtClean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7/10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2.7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MKI heating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Vacuum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+mn-lt"/>
                          <a:cs typeface="Calibri" pitchFamily="34" charset="0"/>
                        </a:rPr>
                        <a:t> valve control rack power supply (B2) – TZ76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Mon 08/10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MKI2 heater power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supply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RF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damper+RF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cavity)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48.3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29%)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faults by system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958092"/>
              </p:ext>
            </p:extLst>
          </p:nvPr>
        </p:nvGraphicFramePr>
        <p:xfrm>
          <a:off x="228600" y="990600"/>
          <a:ext cx="8606153" cy="4947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1524000"/>
                <a:gridCol w="5024753"/>
              </a:tblGrid>
              <a:tr h="35324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Time [h]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CMS solenoid (shared with 25 ns test)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Kickers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10.3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MKI temperature,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MKI8 power supply and sublimation, MKD-B1 safety bus, MKB-B2 PLC, MKI2 heater power supply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Cryogenics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9.4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Point 4 – PLC Cold-box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Miscellaneous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6.7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Access for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dirty="0" smtClean="0">
                          <a:effectLst/>
                        </a:rPr>
                        <a:t>cryogenics, beam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instrumentation, power converters, vacuum,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ATLAS, TOTEM,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QPS,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ventilation door in UJ33)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Vacuum valve control rack power supply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(B1&amp;B2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) – TZ76</a:t>
                      </a:r>
                    </a:p>
                  </a:txBody>
                  <a:tcPr marL="9525" marR="9525" marT="9525" marB="0" anchor="ctr"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QPS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RQ8.L1 trip (QPS-noise)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RF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Damper+RF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cavity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QPS reset with Q6 at high current</a:t>
                      </a: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48.3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%)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from 01/10 – 08:00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001534"/>
              </p:ext>
            </p:extLst>
          </p:nvPr>
        </p:nvGraphicFramePr>
        <p:xfrm>
          <a:off x="152400" y="1066800"/>
          <a:ext cx="8915399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066800"/>
                <a:gridCol w="990600"/>
                <a:gridCol w="1066800"/>
                <a:gridCol w="762000"/>
                <a:gridCol w="4419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Fill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r>
                        <a:rPr lang="en-US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b@SB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 start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[10</a:t>
                      </a:r>
                      <a:r>
                        <a:rPr lang="en-US" baseline="300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]</a:t>
                      </a:r>
                      <a:endParaRPr lang="en-US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#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bunches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[h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]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int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[pb</a:t>
                      </a:r>
                      <a:r>
                        <a:rPr lang="en-US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]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Dump reason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3121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1230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OP dump</a:t>
                      </a:r>
                      <a:endParaRPr lang="en-GB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3124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1230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Wrong reading current lead temp. RCBVX2.R2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3126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1374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RQF.A45 (QPS – noise)</a:t>
                      </a:r>
                      <a:endParaRPr lang="en-GB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3128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1374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SIS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– orbit distortion trip RCBH29.R6B2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3129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1374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Cryo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– </a:t>
                      </a:r>
                      <a:r>
                        <a:rPr lang="en-US" sz="1800" b="1" i="0" u="none" strike="noStrike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Pt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4 (PLC)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3130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1374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Vacuum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control rack power supply (B1) – TZ76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3131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1374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UFO (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29.L3)</a:t>
                      </a:r>
                      <a:endParaRPr lang="en-US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3133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1374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OP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dump</a:t>
                      </a:r>
                      <a:endParaRPr lang="en-GB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3134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1374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OP dump</a:t>
                      </a:r>
                      <a:endParaRPr lang="en-GB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3135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1374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ALICE dipole power converter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3138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9.9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BLM (spurious?)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1116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638800" y="5791200"/>
            <a:ext cx="3352800" cy="4287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STABLE BEAMS 74 h (44.6 %)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of week 40 - G. Arduini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903176"/>
              </p:ext>
            </p:extLst>
          </p:nvPr>
        </p:nvGraphicFramePr>
        <p:xfrm>
          <a:off x="152400" y="1316355"/>
          <a:ext cx="8839199" cy="1988820"/>
        </p:xfrm>
        <a:graphic>
          <a:graphicData uri="http://schemas.openxmlformats.org/drawingml/2006/table">
            <a:tbl>
              <a:tblPr/>
              <a:tblGrid>
                <a:gridCol w="1319266"/>
                <a:gridCol w="1121376"/>
                <a:gridCol w="1121376"/>
                <a:gridCol w="1003130"/>
                <a:gridCol w="427405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 Timestamp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Energy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GB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TeV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02-OCT-12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16:17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LBDS internal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trigger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02-OCT-12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19:41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FLAT TOP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BBQ front-end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frozen.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Dump after reboot.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07-OCT-12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12:41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SQUEEZE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Vacuum</a:t>
                      </a:r>
                      <a:r>
                        <a:rPr lang="en-US" sz="1600" b="1" i="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control rack power supply (B2) – TZ76</a:t>
                      </a:r>
                      <a:endParaRPr lang="en-GB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/>
          <a:lstStyle/>
          <a:p>
            <a:r>
              <a:rPr lang="en-US" dirty="0" smtClean="0"/>
              <a:t>Lost fills before stable beams (&gt;450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4600" y="990600"/>
            <a:ext cx="2438396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c/o Post-Mortem DB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4960"/>
            <a:ext cx="6065520" cy="435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least one record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5562600" y="1066800"/>
            <a:ext cx="3352800" cy="685800"/>
          </a:xfrm>
          <a:prstGeom prst="wedgeRectCallout">
            <a:avLst>
              <a:gd name="adj1" fmla="val -37619"/>
              <a:gd name="adj2" fmla="val 23518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286 pb</a:t>
            </a:r>
            <a:r>
              <a:rPr lang="en-GB" baseline="30000" dirty="0">
                <a:solidFill>
                  <a:srgbClr val="FFFF00"/>
                </a:solidFill>
              </a:rPr>
              <a:t>-1</a:t>
            </a:r>
            <a:r>
              <a:rPr lang="en-GB" dirty="0">
                <a:solidFill>
                  <a:srgbClr val="FFFF00"/>
                </a:solidFill>
              </a:rPr>
              <a:t> delivered on Sat 6/10 from 00:00 to 24:00 UTC</a:t>
            </a:r>
          </a:p>
        </p:txBody>
      </p:sp>
      <p:sp>
        <p:nvSpPr>
          <p:cNvPr id="4" name="AutoShape 2" descr="https://atlas.web.cern.ch/Atlas/GROUPS/DATAPREPARATION/DataSummary/2012/daydata/figs/daytotal_lumi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27753</TotalTime>
  <Words>1348</Words>
  <Application>Microsoft Office PowerPoint</Application>
  <PresentationFormat>On-screen Show (4:3)</PresentationFormat>
  <Paragraphs>339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LHCpresentations</vt:lpstr>
      <vt:lpstr>Summary of week 40</vt:lpstr>
      <vt:lpstr>Week 40</vt:lpstr>
      <vt:lpstr>Last 24 hours</vt:lpstr>
      <vt:lpstr>Last 24 hours</vt:lpstr>
      <vt:lpstr>Main faults</vt:lpstr>
      <vt:lpstr>Main faults by system</vt:lpstr>
      <vt:lpstr>Fills from 01/10 – 08:00</vt:lpstr>
      <vt:lpstr>Lost fills before stable beams (&gt;450 GeV)</vt:lpstr>
      <vt:lpstr>At least one record</vt:lpstr>
      <vt:lpstr>Performance</vt:lpstr>
      <vt:lpstr>Performance</vt:lpstr>
      <vt:lpstr>Performance</vt:lpstr>
      <vt:lpstr>Performance</vt:lpstr>
      <vt:lpstr>25 ns test: MKI8</vt:lpstr>
      <vt:lpstr>25 ns test: MKI2</vt:lpstr>
      <vt:lpstr>2012 after technical stop</vt:lpstr>
      <vt:lpstr>Damper bandwidth</vt:lpstr>
      <vt:lpstr>Q20</vt:lpstr>
      <vt:lpstr>Kicker heating</vt:lpstr>
      <vt:lpstr>To be followed up</vt:lpstr>
      <vt:lpstr>MD3 starting…</vt:lpstr>
      <vt:lpstr>Pending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2488</cp:revision>
  <dcterms:created xsi:type="dcterms:W3CDTF">2010-04-25T23:23:07Z</dcterms:created>
  <dcterms:modified xsi:type="dcterms:W3CDTF">2012-10-08T06:28:47Z</dcterms:modified>
</cp:coreProperties>
</file>