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9"/>
  </p:notesMasterIdLst>
  <p:sldIdLst>
    <p:sldId id="1118" r:id="rId2"/>
    <p:sldId id="1189" r:id="rId3"/>
    <p:sldId id="1183" r:id="rId4"/>
    <p:sldId id="1184" r:id="rId5"/>
    <p:sldId id="1188" r:id="rId6"/>
    <p:sldId id="1185" r:id="rId7"/>
    <p:sldId id="1182" r:id="rId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33FF"/>
    <a:srgbClr val="0000FF"/>
    <a:srgbClr val="FF9900"/>
    <a:srgbClr val="FFFFCC"/>
    <a:srgbClr val="CC9900"/>
    <a:srgbClr val="9900FF"/>
    <a:srgbClr val="000099"/>
    <a:srgbClr val="D6009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706" autoAdjust="0"/>
  </p:normalViewPr>
  <p:slideViewPr>
    <p:cSldViewPr>
      <p:cViewPr>
        <p:scale>
          <a:sx n="100" d="100"/>
          <a:sy n="100"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4B9D4380-6F19-4A7E-93F2-E14642744991}" type="datetime1">
              <a:rPr lang="en-GB" smtClean="0"/>
              <a:t>06/10/2012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A071A-2CDE-4F64-8478-D74B690A888A}" type="datetime1">
              <a:rPr lang="en-GB" smtClean="0"/>
              <a:t>06/10/2012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8E7F0-B3B2-4711-9383-6412E3C81093}" type="datetime1">
              <a:rPr lang="en-GB" smtClean="0"/>
              <a:t>06/10/2012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90DF66D-7345-4F19-BF7B-E480E373C532}" type="datetime1">
              <a:rPr lang="en-GB" smtClean="0"/>
              <a:t>06/10/2012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A1C59BB-CC43-4614-B10A-F41B1F3EF9F4}" type="datetime1">
              <a:rPr lang="en-GB" smtClean="0"/>
              <a:t>06/10/2012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Friday 5/10 – Saturday 6/10</a:t>
            </a:r>
            <a:endParaRPr lang="en-GB" dirty="0"/>
          </a:p>
        </p:txBody>
      </p:sp>
      <p:sp>
        <p:nvSpPr>
          <p:cNvPr id="3" name="Content Placeholder 2"/>
          <p:cNvSpPr>
            <a:spLocks noGrp="1"/>
          </p:cNvSpPr>
          <p:nvPr>
            <p:ph idx="1"/>
          </p:nvPr>
        </p:nvSpPr>
        <p:spPr>
          <a:xfrm>
            <a:off x="-21772" y="990600"/>
            <a:ext cx="9089572" cy="5257800"/>
          </a:xfrm>
        </p:spPr>
        <p:txBody>
          <a:bodyPr/>
          <a:lstStyle/>
          <a:p>
            <a:pPr>
              <a:spcBef>
                <a:spcPts val="1200"/>
              </a:spcBef>
            </a:pPr>
            <a:endParaRPr lang="en-US" sz="2000" dirty="0"/>
          </a:p>
          <a:p>
            <a:pPr marL="0" indent="0">
              <a:spcBef>
                <a:spcPts val="800"/>
              </a:spcBef>
              <a:buNone/>
            </a:pPr>
            <a:r>
              <a:rPr lang="en-US" sz="2000" dirty="0" smtClean="0">
                <a:sym typeface="Wingdings" pitchFamily="2" charset="2"/>
              </a:rPr>
              <a:t> </a:t>
            </a:r>
            <a:endParaRPr lang="en-US" sz="2000" dirty="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p>
          <a:p>
            <a:endParaRPr lang="en-US" sz="2000" dirty="0"/>
          </a:p>
          <a:p>
            <a:endParaRPr lang="en-US" sz="2000" dirty="0"/>
          </a:p>
          <a:p>
            <a:endParaRPr lang="en-US" sz="2400" dirty="0" smtClean="0"/>
          </a:p>
          <a:p>
            <a:pPr lvl="1"/>
            <a:endParaRPr lang="en-US" sz="2000" dirty="0" smtClean="0"/>
          </a:p>
        </p:txBody>
      </p:sp>
      <p:sp>
        <p:nvSpPr>
          <p:cNvPr id="4" name="Date Placeholder 3"/>
          <p:cNvSpPr>
            <a:spLocks noGrp="1"/>
          </p:cNvSpPr>
          <p:nvPr>
            <p:ph type="dt" sz="half" idx="10"/>
          </p:nvPr>
        </p:nvSpPr>
        <p:spPr/>
        <p:txBody>
          <a:bodyPr/>
          <a:lstStyle/>
          <a:p>
            <a:fld id="{9512D001-7C98-41F9-A0FB-DBCF9C0265D0}" type="datetime1">
              <a:rPr lang="en-GB" smtClean="0"/>
              <a:t>06/10/2012</a:t>
            </a:fld>
            <a:endParaRPr lang="en-GB" dirty="0"/>
          </a:p>
        </p:txBody>
      </p:sp>
      <p:sp>
        <p:nvSpPr>
          <p:cNvPr id="5" name="Footer Placeholder 4"/>
          <p:cNvSpPr>
            <a:spLocks noGrp="1"/>
          </p:cNvSpPr>
          <p:nvPr>
            <p:ph type="ftr" sz="quarter" idx="11"/>
          </p:nvPr>
        </p:nvSpPr>
        <p:spPr/>
        <p:txBody>
          <a:bodyPr/>
          <a:lstStyle/>
          <a:p>
            <a:r>
              <a:rPr lang="en-US" dirty="0"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a:t>
            </a:fld>
            <a:endParaRPr lang="en-GB"/>
          </a:p>
        </p:txBody>
      </p:sp>
      <p:pic>
        <p:nvPicPr>
          <p:cNvPr id="1026" name="Picture 2" descr="http://cs-ccr-www3.cern.ch/vistar_capture/lhc3.png?0.168757039729026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996997"/>
            <a:ext cx="7154270" cy="536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54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Friday 5/10 – Saturday 6/10</a:t>
            </a:r>
            <a:endParaRPr lang="en-GB" dirty="0"/>
          </a:p>
        </p:txBody>
      </p:sp>
      <p:sp>
        <p:nvSpPr>
          <p:cNvPr id="3" name="Content Placeholder 2"/>
          <p:cNvSpPr>
            <a:spLocks noGrp="1"/>
          </p:cNvSpPr>
          <p:nvPr>
            <p:ph idx="1"/>
          </p:nvPr>
        </p:nvSpPr>
        <p:spPr>
          <a:xfrm>
            <a:off x="-21772" y="990600"/>
            <a:ext cx="9089572" cy="5257800"/>
          </a:xfrm>
        </p:spPr>
        <p:txBody>
          <a:bodyPr/>
          <a:lstStyle/>
          <a:p>
            <a:pPr>
              <a:spcBef>
                <a:spcPts val="1200"/>
              </a:spcBef>
            </a:pPr>
            <a:r>
              <a:rPr lang="en-US" sz="2000" dirty="0"/>
              <a:t>08:16 Sector 81 trip RQ8.L1 (QPS noise)  - </a:t>
            </a:r>
            <a:r>
              <a:rPr lang="en-US" sz="2000" dirty="0" smtClean="0"/>
              <a:t>Pre-cycle</a:t>
            </a:r>
            <a:endParaRPr lang="en-US" sz="2000" dirty="0"/>
          </a:p>
          <a:p>
            <a:pPr>
              <a:spcBef>
                <a:spcPts val="1200"/>
              </a:spcBef>
            </a:pPr>
            <a:r>
              <a:rPr lang="en-US" sz="2000" dirty="0"/>
              <a:t>10:00 Injecting. Setting up of the damper gain modulation and BBQ gated measurement on beam 1</a:t>
            </a:r>
            <a:r>
              <a:rPr lang="en-US" sz="2000" dirty="0" smtClean="0"/>
              <a:t>. Successful ramp with gated gain modulation (lower gain on first 6 bunches).  </a:t>
            </a:r>
            <a:r>
              <a:rPr lang="en-US" sz="2000" dirty="0"/>
              <a:t>G</a:t>
            </a:r>
            <a:r>
              <a:rPr lang="en-US" sz="2000" dirty="0" smtClean="0"/>
              <a:t>ated BBQ (on first 6 bunches) running in parallel to “standard” BBQ. </a:t>
            </a:r>
            <a:endParaRPr lang="en-US" sz="2000" dirty="0"/>
          </a:p>
          <a:p>
            <a:pPr>
              <a:spcBef>
                <a:spcPts val="1200"/>
              </a:spcBef>
            </a:pPr>
            <a:r>
              <a:rPr lang="en-US" sz="2000" dirty="0"/>
              <a:t>12:10 Colliding in IP1/5. Peak luminosity &gt;7.5x10</a:t>
            </a:r>
            <a:r>
              <a:rPr lang="en-US" sz="2000" baseline="30000" dirty="0"/>
              <a:t>33</a:t>
            </a:r>
            <a:r>
              <a:rPr lang="en-US" sz="2000" dirty="0"/>
              <a:t> cm</a:t>
            </a:r>
            <a:r>
              <a:rPr lang="en-US" sz="2000" baseline="30000" dirty="0"/>
              <a:t>-2</a:t>
            </a:r>
            <a:r>
              <a:rPr lang="en-US" sz="2000" dirty="0"/>
              <a:t>s</a:t>
            </a:r>
            <a:r>
              <a:rPr lang="en-US" sz="2000" baseline="30000" dirty="0"/>
              <a:t>-1</a:t>
            </a:r>
            <a:r>
              <a:rPr lang="en-US" sz="2000" dirty="0" smtClean="0"/>
              <a:t>.</a:t>
            </a:r>
            <a:endParaRPr lang="en-US" sz="2000" dirty="0"/>
          </a:p>
          <a:p>
            <a:pPr>
              <a:spcBef>
                <a:spcPts val="1200"/>
              </a:spcBef>
            </a:pPr>
            <a:r>
              <a:rPr lang="en-US" sz="2000" dirty="0"/>
              <a:t>12:18 STABLE BEAMS #3133. Initial luminosity 7.3x10</a:t>
            </a:r>
            <a:r>
              <a:rPr lang="en-US" sz="2000" baseline="30000" dirty="0"/>
              <a:t>33</a:t>
            </a:r>
            <a:r>
              <a:rPr lang="en-US" sz="2000" dirty="0"/>
              <a:t> </a:t>
            </a:r>
            <a:r>
              <a:rPr lang="en-US" sz="2000" dirty="0" smtClean="0"/>
              <a:t>cm</a:t>
            </a:r>
            <a:r>
              <a:rPr lang="en-US" sz="2000" baseline="30000" dirty="0" smtClean="0"/>
              <a:t>-2</a:t>
            </a:r>
            <a:r>
              <a:rPr lang="en-US" sz="2000" dirty="0" smtClean="0"/>
              <a:t>s</a:t>
            </a:r>
            <a:r>
              <a:rPr lang="en-US" sz="2000" baseline="30000" dirty="0" smtClean="0"/>
              <a:t>-1</a:t>
            </a:r>
            <a:r>
              <a:rPr lang="en-US" sz="2000" dirty="0" smtClean="0"/>
              <a:t>.</a:t>
            </a:r>
            <a:endParaRPr lang="en-US" sz="2000" dirty="0"/>
          </a:p>
          <a:p>
            <a:pPr>
              <a:spcBef>
                <a:spcPts val="1200"/>
              </a:spcBef>
            </a:pPr>
            <a:r>
              <a:rPr lang="en-US" sz="2000" dirty="0" smtClean="0"/>
              <a:t>23:00 – 02:20 Test with bunch length variation</a:t>
            </a:r>
          </a:p>
          <a:p>
            <a:pPr>
              <a:spcBef>
                <a:spcPts val="1200"/>
              </a:spcBef>
            </a:pPr>
            <a:r>
              <a:rPr lang="en-US" sz="2000" dirty="0" smtClean="0"/>
              <a:t>02:47 OP dump: ~187 pb-1 in 14.5 h. </a:t>
            </a:r>
            <a:r>
              <a:rPr lang="en-US" sz="2000" dirty="0" smtClean="0">
                <a:solidFill>
                  <a:srgbClr val="FF0000"/>
                </a:solidFill>
              </a:rPr>
              <a:t>~250 pb-1 in 24 h</a:t>
            </a:r>
            <a:r>
              <a:rPr lang="en-US" sz="2000" dirty="0" smtClean="0"/>
              <a:t>.</a:t>
            </a:r>
            <a:endParaRPr lang="en-US" sz="2000" dirty="0"/>
          </a:p>
          <a:p>
            <a:pPr>
              <a:spcBef>
                <a:spcPts val="1200"/>
              </a:spcBef>
            </a:pPr>
            <a:r>
              <a:rPr lang="en-US" sz="2000" dirty="0" smtClean="0"/>
              <a:t>03:38 injecting</a:t>
            </a:r>
            <a:endParaRPr lang="en-US" sz="2000" dirty="0"/>
          </a:p>
          <a:p>
            <a:pPr>
              <a:spcBef>
                <a:spcPts val="1200"/>
              </a:spcBef>
            </a:pPr>
            <a:r>
              <a:rPr lang="en-US" sz="2000" dirty="0" smtClean="0"/>
              <a:t>Struggling: trip of ROD.A45.B1 before starting the ramp (restarted), tune feedback not locking. </a:t>
            </a:r>
          </a:p>
          <a:p>
            <a:pPr>
              <a:spcBef>
                <a:spcPts val="1200"/>
              </a:spcBef>
            </a:pPr>
            <a:r>
              <a:rPr lang="en-US" sz="2000" dirty="0" smtClean="0"/>
              <a:t>05:38 STABLE BEAMS #3134. Initial luminosities</a:t>
            </a:r>
            <a:r>
              <a:rPr lang="en-US" sz="2000" dirty="0"/>
              <a:t>: </a:t>
            </a:r>
            <a:r>
              <a:rPr lang="en-US" sz="2000" dirty="0" smtClean="0"/>
              <a:t>6.77x10</a:t>
            </a:r>
            <a:r>
              <a:rPr lang="en-US" sz="2000" baseline="30000" dirty="0" smtClean="0"/>
              <a:t>33</a:t>
            </a:r>
            <a:r>
              <a:rPr lang="en-US" sz="2000" dirty="0" smtClean="0"/>
              <a:t> </a:t>
            </a:r>
            <a:r>
              <a:rPr lang="en-US" sz="2000" dirty="0"/>
              <a:t>cm</a:t>
            </a:r>
            <a:r>
              <a:rPr lang="en-US" sz="2000" baseline="30000" dirty="0"/>
              <a:t>-2</a:t>
            </a:r>
            <a:r>
              <a:rPr lang="en-US" sz="2000" dirty="0"/>
              <a:t>s</a:t>
            </a:r>
            <a:r>
              <a:rPr lang="en-US" sz="2000" baseline="30000" dirty="0"/>
              <a:t>-1</a:t>
            </a:r>
            <a:r>
              <a:rPr lang="en-US" sz="2000" dirty="0"/>
              <a:t>.</a:t>
            </a:r>
          </a:p>
          <a:p>
            <a:pPr>
              <a:spcBef>
                <a:spcPts val="1200"/>
              </a:spcBef>
            </a:pPr>
            <a:endParaRPr lang="en-US" sz="2000" dirty="0"/>
          </a:p>
          <a:p>
            <a:pPr marL="0" indent="0">
              <a:spcBef>
                <a:spcPts val="800"/>
              </a:spcBef>
              <a:buNone/>
            </a:pPr>
            <a:r>
              <a:rPr lang="en-US" sz="2000" dirty="0" smtClean="0">
                <a:sym typeface="Wingdings" pitchFamily="2" charset="2"/>
              </a:rPr>
              <a:t> </a:t>
            </a:r>
            <a:endParaRPr lang="en-US" sz="2000" dirty="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p>
          <a:p>
            <a:endParaRPr lang="en-US" sz="2000" dirty="0"/>
          </a:p>
          <a:p>
            <a:endParaRPr lang="en-US" sz="2000" dirty="0"/>
          </a:p>
          <a:p>
            <a:endParaRPr lang="en-US" sz="2400" dirty="0" smtClean="0"/>
          </a:p>
          <a:p>
            <a:pPr lvl="1"/>
            <a:endParaRPr lang="en-US" sz="2000" dirty="0" smtClean="0"/>
          </a:p>
        </p:txBody>
      </p:sp>
      <p:sp>
        <p:nvSpPr>
          <p:cNvPr id="4" name="Date Placeholder 3"/>
          <p:cNvSpPr>
            <a:spLocks noGrp="1"/>
          </p:cNvSpPr>
          <p:nvPr>
            <p:ph type="dt" sz="half" idx="10"/>
          </p:nvPr>
        </p:nvSpPr>
        <p:spPr/>
        <p:txBody>
          <a:bodyPr/>
          <a:lstStyle/>
          <a:p>
            <a:fld id="{9512D001-7C98-41F9-A0FB-DBCF9C0265D0}" type="datetime1">
              <a:rPr lang="en-GB" smtClean="0"/>
              <a:t>06/10/2012</a:t>
            </a:fld>
            <a:endParaRPr lang="en-GB" dirty="0"/>
          </a:p>
        </p:txBody>
      </p:sp>
      <p:sp>
        <p:nvSpPr>
          <p:cNvPr id="5" name="Footer Placeholder 4"/>
          <p:cNvSpPr>
            <a:spLocks noGrp="1"/>
          </p:cNvSpPr>
          <p:nvPr>
            <p:ph type="ftr" sz="quarter" idx="11"/>
          </p:nvPr>
        </p:nvSpPr>
        <p:spPr/>
        <p:txBody>
          <a:bodyPr/>
          <a:lstStyle/>
          <a:p>
            <a:r>
              <a:rPr lang="en-US" dirty="0"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2</a:t>
            </a:fld>
            <a:endParaRPr lang="en-GB"/>
          </a:p>
        </p:txBody>
      </p:sp>
    </p:spTree>
    <p:extLst>
      <p:ext uri="{BB962C8B-B14F-4D97-AF65-F5344CB8AC3E}">
        <p14:creationId xmlns:p14="http://schemas.microsoft.com/office/powerpoint/2010/main" val="111662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ALICE</a:t>
            </a:r>
            <a:endParaRPr lang="en-GB" dirty="0"/>
          </a:p>
        </p:txBody>
      </p:sp>
      <p:sp>
        <p:nvSpPr>
          <p:cNvPr id="7" name="Content Placeholder 6"/>
          <p:cNvSpPr>
            <a:spLocks noGrp="1"/>
          </p:cNvSpPr>
          <p:nvPr>
            <p:ph sz="half" idx="2"/>
          </p:nvPr>
        </p:nvSpPr>
        <p:spPr>
          <a:xfrm>
            <a:off x="114300" y="3962400"/>
            <a:ext cx="8686800" cy="715963"/>
          </a:xfrm>
        </p:spPr>
        <p:txBody>
          <a:bodyPr/>
          <a:lstStyle/>
          <a:p>
            <a:r>
              <a:rPr lang="en-US" sz="2000" dirty="0" smtClean="0"/>
              <a:t>Scan for determining peak </a:t>
            </a:r>
            <a:r>
              <a:rPr lang="en-US" sz="2000" dirty="0" err="1" smtClean="0"/>
              <a:t>lumi</a:t>
            </a:r>
            <a:r>
              <a:rPr lang="en-US" sz="2000" dirty="0" smtClean="0"/>
              <a:t> (~5x10</a:t>
            </a:r>
            <a:r>
              <a:rPr lang="en-US" sz="2000" baseline="30000" dirty="0" smtClean="0"/>
              <a:t>30</a:t>
            </a:r>
            <a:r>
              <a:rPr lang="en-US" sz="2000" dirty="0" smtClean="0"/>
              <a:t> cm</a:t>
            </a:r>
            <a:r>
              <a:rPr lang="en-US" sz="2000" baseline="30000" dirty="0" smtClean="0"/>
              <a:t>-2</a:t>
            </a:r>
            <a:r>
              <a:rPr lang="en-US" sz="2000" dirty="0" smtClean="0"/>
              <a:t>s</a:t>
            </a:r>
            <a:r>
              <a:rPr lang="en-US" sz="2000" baseline="30000" dirty="0" smtClean="0"/>
              <a:t>-1</a:t>
            </a:r>
            <a:r>
              <a:rPr lang="en-US" sz="2000" dirty="0" smtClean="0"/>
              <a:t>). Sufficient?</a:t>
            </a:r>
          </a:p>
          <a:p>
            <a:endParaRPr lang="en-GB" sz="2000" dirty="0"/>
          </a:p>
        </p:txBody>
      </p:sp>
      <p:sp>
        <p:nvSpPr>
          <p:cNvPr id="4" name="Date Placeholder 3"/>
          <p:cNvSpPr>
            <a:spLocks noGrp="1"/>
          </p:cNvSpPr>
          <p:nvPr>
            <p:ph type="dt" sz="half" idx="10"/>
          </p:nvPr>
        </p:nvSpPr>
        <p:spPr/>
        <p:txBody>
          <a:bodyPr/>
          <a:lstStyle/>
          <a:p>
            <a:fld id="{FCDD3149-125B-43D2-8134-9DDC18BCDE0C}" type="datetime1">
              <a:rPr lang="en-GB" smtClean="0"/>
              <a:t>06/10/2012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3</a:t>
            </a:fld>
            <a:endParaRPr lang="en-GB"/>
          </a:p>
        </p:txBody>
      </p:sp>
      <p:pic>
        <p:nvPicPr>
          <p:cNvPr id="2050" name="Picture 2" descr="http://elogbook.cern.ch/eLogbook/attach_reader?attach_id=1295655"/>
          <p:cNvPicPr>
            <a:picLocks noChangeAspect="1" noChangeArrowheads="1"/>
          </p:cNvPicPr>
          <p:nvPr/>
        </p:nvPicPr>
        <p:blipFill rotWithShape="1">
          <a:blip r:embed="rId2">
            <a:extLst>
              <a:ext uri="{28A0092B-C50C-407E-A947-70E740481C1C}">
                <a14:useLocalDpi xmlns:a14="http://schemas.microsoft.com/office/drawing/2010/main" val="0"/>
              </a:ext>
            </a:extLst>
          </a:blip>
          <a:srcRect b="63676"/>
          <a:stretch/>
        </p:blipFill>
        <p:spPr bwMode="auto">
          <a:xfrm>
            <a:off x="533400" y="1194921"/>
            <a:ext cx="7848600" cy="249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152400"/>
            <a:ext cx="8610600" cy="792163"/>
          </a:xfrm>
        </p:spPr>
        <p:txBody>
          <a:bodyPr>
            <a:noAutofit/>
          </a:bodyPr>
          <a:lstStyle/>
          <a:p>
            <a:r>
              <a:rPr lang="en-US" sz="2400" dirty="0" smtClean="0"/>
              <a:t>Bunch length variation (B. Salvant, Ph. Baudrenghien et al.)</a:t>
            </a:r>
            <a:endParaRPr lang="en-GB" sz="2400" dirty="0"/>
          </a:p>
        </p:txBody>
      </p:sp>
      <p:sp>
        <p:nvSpPr>
          <p:cNvPr id="9" name="Content Placeholder 8"/>
          <p:cNvSpPr>
            <a:spLocks noGrp="1"/>
          </p:cNvSpPr>
          <p:nvPr>
            <p:ph idx="1"/>
          </p:nvPr>
        </p:nvSpPr>
        <p:spPr/>
        <p:txBody>
          <a:bodyPr/>
          <a:lstStyle/>
          <a:p>
            <a:r>
              <a:rPr lang="en-US" sz="2000" dirty="0" smtClean="0"/>
              <a:t>Aim: end of fill test with gentle variation of the bunch length (~+/-5%) to measure beam induced heating effects and bunch spectra on machine components with moderate bunch intensities. Preparation for possible additional machine studies (to be approved)</a:t>
            </a:r>
          </a:p>
          <a:p>
            <a:pPr lvl="1"/>
            <a:r>
              <a:rPr lang="en-US" sz="1600" dirty="0" smtClean="0"/>
              <a:t>B1: 12 </a:t>
            </a:r>
            <a:r>
              <a:rPr lang="en-US" sz="1600" dirty="0" smtClean="0">
                <a:sym typeface="Wingdings" pitchFamily="2" charset="2"/>
              </a:rPr>
              <a:t> 15 MV</a:t>
            </a:r>
          </a:p>
          <a:p>
            <a:pPr lvl="1"/>
            <a:r>
              <a:rPr lang="en-US" sz="1600" dirty="0" smtClean="0">
                <a:sym typeface="Wingdings" pitchFamily="2" charset="2"/>
              </a:rPr>
              <a:t>B2: 10  14.5 MV</a:t>
            </a:r>
            <a:endParaRPr lang="en-GB" sz="2400" dirty="0"/>
          </a:p>
        </p:txBody>
      </p:sp>
      <p:sp>
        <p:nvSpPr>
          <p:cNvPr id="5" name="Date Placeholder 4"/>
          <p:cNvSpPr>
            <a:spLocks noGrp="1"/>
          </p:cNvSpPr>
          <p:nvPr>
            <p:ph type="dt" sz="half" idx="10"/>
          </p:nvPr>
        </p:nvSpPr>
        <p:spPr/>
        <p:txBody>
          <a:bodyPr/>
          <a:lstStyle/>
          <a:p>
            <a:fld id="{B4C8E7F0-B3B2-4711-9383-6412E3C81093}" type="datetime1">
              <a:rPr lang="en-GB" smtClean="0"/>
              <a:t>06/10/2012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4</a:t>
            </a:fld>
            <a:endParaRPr lang="en-GB"/>
          </a:p>
        </p:txBody>
      </p:sp>
      <p:pic>
        <p:nvPicPr>
          <p:cNvPr id="1026" name="Picture 2" descr="http://elogbook.cern.ch/eLogbook/attach_reader?attach_id=12957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3493294"/>
            <a:ext cx="9029700" cy="2678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5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152400"/>
            <a:ext cx="8610600" cy="792163"/>
          </a:xfrm>
        </p:spPr>
        <p:txBody>
          <a:bodyPr>
            <a:noAutofit/>
          </a:bodyPr>
          <a:lstStyle/>
          <a:p>
            <a:r>
              <a:rPr lang="en-US" sz="2400" dirty="0" smtClean="0"/>
              <a:t>Bunch length variation (B. Salvant, Ph. Baudrenghien et al.)</a:t>
            </a:r>
            <a:endParaRPr lang="en-GB" sz="2400" dirty="0"/>
          </a:p>
        </p:txBody>
      </p:sp>
      <p:sp>
        <p:nvSpPr>
          <p:cNvPr id="9" name="Content Placeholder 8"/>
          <p:cNvSpPr>
            <a:spLocks noGrp="1"/>
          </p:cNvSpPr>
          <p:nvPr>
            <p:ph idx="1"/>
          </p:nvPr>
        </p:nvSpPr>
        <p:spPr/>
        <p:txBody>
          <a:bodyPr/>
          <a:lstStyle/>
          <a:p>
            <a:r>
              <a:rPr lang="en-US" sz="2000" dirty="0"/>
              <a:t>B</a:t>
            </a:r>
            <a:r>
              <a:rPr lang="en-US" sz="2000" dirty="0" smtClean="0"/>
              <a:t>unch </a:t>
            </a:r>
            <a:r>
              <a:rPr lang="en-US" sz="2000" dirty="0"/>
              <a:t>profiles and beam spectra </a:t>
            </a:r>
            <a:r>
              <a:rPr lang="en-US" sz="2000" dirty="0" smtClean="0"/>
              <a:t>measured while </a:t>
            </a:r>
            <a:r>
              <a:rPr lang="en-US" sz="2000" dirty="0"/>
              <a:t>varying the RF voltage at flat </a:t>
            </a:r>
            <a:r>
              <a:rPr lang="en-US" sz="2000" dirty="0" smtClean="0"/>
              <a:t>top. At </a:t>
            </a:r>
            <a:r>
              <a:rPr lang="en-US" sz="2000" dirty="0"/>
              <a:t>each voltage </a:t>
            </a:r>
            <a:r>
              <a:rPr lang="en-US" sz="2000" dirty="0" smtClean="0"/>
              <a:t>level observed</a:t>
            </a:r>
            <a:r>
              <a:rPr lang="en-US" sz="2000" dirty="0"/>
              <a:t>: </a:t>
            </a:r>
            <a:endParaRPr lang="en-US" sz="2000" dirty="0" smtClean="0"/>
          </a:p>
          <a:p>
            <a:pPr lvl="1"/>
            <a:r>
              <a:rPr lang="en-US" sz="1600" dirty="0" smtClean="0"/>
              <a:t>Beam spectrum, from a 3 GHz PU, short cable to UX45 platform, then fiber optics link (3 GHz BW) to SR4 and spectrum analyzer. Must be corrected for cable attenuation.</a:t>
            </a:r>
          </a:p>
          <a:p>
            <a:pPr lvl="1"/>
            <a:r>
              <a:rPr lang="en-US" sz="1600" dirty="0" smtClean="0"/>
              <a:t>Profile of a "reference" bunch measured with same PU, short cable and 2.5 GHz BW scope in UX45. We have noted FWHM. Trailing edge of pulse is modified by cable. To be corrected. Rising edge is not affected much. </a:t>
            </a:r>
            <a:br>
              <a:rPr lang="en-US" sz="1600" dirty="0" smtClean="0"/>
            </a:br>
            <a:r>
              <a:rPr lang="en-US" sz="1600" dirty="0"/>
              <a:t/>
            </a:r>
            <a:br>
              <a:rPr lang="en-US" sz="1600" dirty="0"/>
            </a:br>
            <a:r>
              <a:rPr lang="en-US" sz="1600" dirty="0"/>
              <a:t/>
            </a:r>
            <a:br>
              <a:rPr lang="en-US" sz="1600" dirty="0"/>
            </a:br>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r>
              <a:rPr lang="en-US" sz="2000" dirty="0" smtClean="0"/>
              <a:t>The </a:t>
            </a:r>
            <a:r>
              <a:rPr lang="en-US" sz="2000" dirty="0"/>
              <a:t>spectrum of B1 was more </a:t>
            </a:r>
            <a:r>
              <a:rPr lang="en-US" sz="2000" dirty="0" err="1"/>
              <a:t>gaussian</a:t>
            </a:r>
            <a:r>
              <a:rPr lang="en-US" sz="2000" dirty="0"/>
              <a:t> (no side-lobe) then </a:t>
            </a:r>
            <a:r>
              <a:rPr lang="en-US" sz="2000" dirty="0" smtClean="0"/>
              <a:t>B2 from </a:t>
            </a:r>
            <a:r>
              <a:rPr lang="en-US" sz="2000" dirty="0"/>
              <a:t>end-ramp (This fill has been continuously monitored). </a:t>
            </a:r>
            <a:endParaRPr lang="en-GB" dirty="0"/>
          </a:p>
        </p:txBody>
      </p:sp>
      <p:sp>
        <p:nvSpPr>
          <p:cNvPr id="5" name="Date Placeholder 4"/>
          <p:cNvSpPr>
            <a:spLocks noGrp="1"/>
          </p:cNvSpPr>
          <p:nvPr>
            <p:ph type="dt" sz="half" idx="10"/>
          </p:nvPr>
        </p:nvSpPr>
        <p:spPr/>
        <p:txBody>
          <a:bodyPr/>
          <a:lstStyle/>
          <a:p>
            <a:fld id="{B4C8E7F0-B3B2-4711-9383-6412E3C81093}" type="datetime1">
              <a:rPr lang="en-GB" smtClean="0"/>
              <a:t>06/10/2012</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5</a:t>
            </a:fld>
            <a:endParaRPr lang="en-GB"/>
          </a:p>
        </p:txBody>
      </p:sp>
      <p:pic>
        <p:nvPicPr>
          <p:cNvPr id="3076" name="Picture 4" descr="http://elogbook.cern.ch/eLogbook/attach_reader?attach_id=12957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276600"/>
            <a:ext cx="3047619" cy="246095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676400" y="3733800"/>
            <a:ext cx="14478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14.5 MV B2</a:t>
            </a:r>
            <a:endParaRPr lang="en-US" sz="1600" b="1" dirty="0">
              <a:solidFill>
                <a:srgbClr val="FFFF00"/>
              </a:solidFill>
            </a:endParaRPr>
          </a:p>
        </p:txBody>
      </p:sp>
      <p:pic>
        <p:nvPicPr>
          <p:cNvPr id="3078" name="Picture 6" descr="http://elogbook.cern.ch/eLogbook/attach_reader?attach_id=129578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1" y="3254047"/>
            <a:ext cx="3047619" cy="246095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4953000" y="3857625"/>
            <a:ext cx="14478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15 MV B19</a:t>
            </a:r>
            <a:endParaRPr lang="en-US" sz="1600" b="1" dirty="0">
              <a:solidFill>
                <a:srgbClr val="FFFF00"/>
              </a:solidFill>
            </a:endParaRPr>
          </a:p>
        </p:txBody>
      </p:sp>
    </p:spTree>
    <p:extLst>
      <p:ext uri="{BB962C8B-B14F-4D97-AF65-F5344CB8AC3E}">
        <p14:creationId xmlns:p14="http://schemas.microsoft.com/office/powerpoint/2010/main" val="213261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3514" y="3012695"/>
            <a:ext cx="4624286" cy="3311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52400"/>
            <a:ext cx="8686800" cy="792163"/>
          </a:xfrm>
        </p:spPr>
        <p:txBody>
          <a:bodyPr/>
          <a:lstStyle/>
          <a:p>
            <a:r>
              <a:rPr lang="en-US" sz="2400" dirty="0"/>
              <a:t>Bunch length variation (B. Salvant, Ph. Baudrenghien et al.)</a:t>
            </a:r>
            <a:endParaRPr lang="en-GB" sz="2400" dirty="0"/>
          </a:p>
        </p:txBody>
      </p:sp>
      <p:sp>
        <p:nvSpPr>
          <p:cNvPr id="3" name="Content Placeholder 2"/>
          <p:cNvSpPr>
            <a:spLocks noGrp="1"/>
          </p:cNvSpPr>
          <p:nvPr>
            <p:ph idx="1"/>
          </p:nvPr>
        </p:nvSpPr>
        <p:spPr>
          <a:xfrm>
            <a:off x="142874" y="2895600"/>
            <a:ext cx="4657725" cy="2223896"/>
          </a:xfrm>
        </p:spPr>
        <p:txBody>
          <a:bodyPr/>
          <a:lstStyle/>
          <a:p>
            <a:pPr lvl="1"/>
            <a:r>
              <a:rPr lang="en-US" sz="1400" dirty="0" smtClean="0">
                <a:solidFill>
                  <a:srgbClr val="FF0000"/>
                </a:solidFill>
              </a:rPr>
              <a:t>BSRT</a:t>
            </a:r>
            <a:r>
              <a:rPr lang="en-US" sz="1400" dirty="0"/>
              <a:t>: some temperature probes (but not all) show changes of slope consistent with bunch shortening on B1 and lengthening and shortening on B2 </a:t>
            </a:r>
          </a:p>
          <a:p>
            <a:pPr lvl="1"/>
            <a:r>
              <a:rPr lang="en-US" sz="1400" dirty="0" smtClean="0">
                <a:solidFill>
                  <a:srgbClr val="FF0000"/>
                </a:solidFill>
              </a:rPr>
              <a:t>MKI</a:t>
            </a:r>
            <a:r>
              <a:rPr lang="en-US" sz="1400" dirty="0"/>
              <a:t>: nothing special seen on real time temperatures </a:t>
            </a:r>
          </a:p>
          <a:p>
            <a:pPr lvl="1"/>
            <a:r>
              <a:rPr lang="en-US" sz="1400" dirty="0" smtClean="0">
                <a:solidFill>
                  <a:srgbClr val="FF0000"/>
                </a:solidFill>
              </a:rPr>
              <a:t>TDI</a:t>
            </a:r>
            <a:r>
              <a:rPr lang="en-US" sz="1400" dirty="0"/>
              <a:t>: nothing special seen on pressure in 4L2 and </a:t>
            </a:r>
            <a:r>
              <a:rPr lang="en-US" sz="1400" dirty="0" smtClean="0"/>
              <a:t>4R8</a:t>
            </a:r>
          </a:p>
          <a:p>
            <a:pPr lvl="1"/>
            <a:endParaRPr lang="en-US" sz="1400" dirty="0"/>
          </a:p>
          <a:p>
            <a:r>
              <a:rPr lang="en-US" sz="1800" dirty="0" smtClean="0"/>
              <a:t>Off-line analysis to be performed</a:t>
            </a:r>
          </a:p>
          <a:p>
            <a:endParaRPr lang="en-US" sz="1400" dirty="0"/>
          </a:p>
          <a:p>
            <a:endParaRPr lang="en-GB" sz="1400" dirty="0"/>
          </a:p>
        </p:txBody>
      </p:sp>
      <p:sp>
        <p:nvSpPr>
          <p:cNvPr id="4" name="Date Placeholder 3"/>
          <p:cNvSpPr>
            <a:spLocks noGrp="1"/>
          </p:cNvSpPr>
          <p:nvPr>
            <p:ph type="dt" sz="half" idx="10"/>
          </p:nvPr>
        </p:nvSpPr>
        <p:spPr/>
        <p:txBody>
          <a:bodyPr/>
          <a:lstStyle/>
          <a:p>
            <a:fld id="{A90DF66D-7345-4F19-BF7B-E480E373C532}" type="datetime1">
              <a:rPr lang="en-GB" smtClean="0"/>
              <a:t>06/10/2012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6</a:t>
            </a:fld>
            <a:endParaRPr lang="en-GB"/>
          </a:p>
        </p:txBody>
      </p:sp>
      <p:sp>
        <p:nvSpPr>
          <p:cNvPr id="8" name="Content Placeholder 2"/>
          <p:cNvSpPr txBox="1">
            <a:spLocks/>
          </p:cNvSpPr>
          <p:nvPr/>
        </p:nvSpPr>
        <p:spPr bwMode="auto">
          <a:xfrm>
            <a:off x="152400" y="914400"/>
            <a:ext cx="8686800" cy="2223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1800" dirty="0" smtClean="0"/>
              <a:t>Observations on temperatures following RF voltage increase on both beams: </a:t>
            </a:r>
          </a:p>
          <a:p>
            <a:pPr lvl="1"/>
            <a:r>
              <a:rPr lang="en-US" sz="1400" dirty="0" smtClean="0">
                <a:solidFill>
                  <a:srgbClr val="FF0000"/>
                </a:solidFill>
              </a:rPr>
              <a:t>Collimators</a:t>
            </a:r>
            <a:r>
              <a:rPr lang="en-US" sz="1400" dirty="0" smtClean="0"/>
              <a:t>: TCP.B6L7.B1: not much seen. </a:t>
            </a:r>
            <a:r>
              <a:rPr lang="en-US" sz="1400" dirty="0" err="1" smtClean="0"/>
              <a:t>TCTVB:with</a:t>
            </a:r>
            <a:r>
              <a:rPr lang="en-US" sz="1400" dirty="0" smtClean="0"/>
              <a:t> imagination, a small increase can be seen on temperatures of TCTVB.4R8 (B2) and TCTVB.4L8 (B1) at around 23:30 </a:t>
            </a:r>
          </a:p>
          <a:p>
            <a:pPr lvl="1"/>
            <a:r>
              <a:rPr lang="en-US" sz="1400" dirty="0" smtClean="0">
                <a:solidFill>
                  <a:srgbClr val="FF0000"/>
                </a:solidFill>
              </a:rPr>
              <a:t>ALFA</a:t>
            </a:r>
            <a:r>
              <a:rPr lang="en-US" sz="1400" dirty="0" smtClean="0"/>
              <a:t>: clear change of slope on ALFA detector temperatures for B1 first and then B2, consistent with the reduction of bunch length (plot in UTC time from ATLAS logging). The 4 curves for the B2 detectors are all well above the 4 curves for the B1 detectors). </a:t>
            </a:r>
          </a:p>
          <a:p>
            <a:pPr lvl="1"/>
            <a:r>
              <a:rPr lang="en-US" sz="1400" dirty="0" smtClean="0">
                <a:solidFill>
                  <a:srgbClr val="FF0000"/>
                </a:solidFill>
              </a:rPr>
              <a:t>Beam screens</a:t>
            </a:r>
            <a:r>
              <a:rPr lang="en-US" sz="1400" dirty="0" smtClean="0"/>
              <a:t>: LSS very quiet, activity observed on arc beam screens when bunch length was changed (sector 34 and 56)</a:t>
            </a:r>
          </a:p>
          <a:p>
            <a:endParaRPr lang="en-GB" sz="1800" dirty="0"/>
          </a:p>
        </p:txBody>
      </p:sp>
    </p:spTree>
    <p:extLst>
      <p:ext uri="{BB962C8B-B14F-4D97-AF65-F5344CB8AC3E}">
        <p14:creationId xmlns:p14="http://schemas.microsoft.com/office/powerpoint/2010/main" val="204725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Pending</a:t>
            </a:r>
            <a:endParaRPr lang="en-GB" dirty="0"/>
          </a:p>
        </p:txBody>
      </p:sp>
      <p:sp>
        <p:nvSpPr>
          <p:cNvPr id="3" name="Content Placeholder 2"/>
          <p:cNvSpPr>
            <a:spLocks noGrp="1"/>
          </p:cNvSpPr>
          <p:nvPr>
            <p:ph idx="1"/>
          </p:nvPr>
        </p:nvSpPr>
        <p:spPr>
          <a:xfrm>
            <a:off x="395420" y="1136650"/>
            <a:ext cx="8229600" cy="5111750"/>
          </a:xfrm>
        </p:spPr>
        <p:txBody>
          <a:bodyPr/>
          <a:lstStyle/>
          <a:p>
            <a:r>
              <a:rPr lang="en-GB" sz="2400" dirty="0" smtClean="0"/>
              <a:t>Operational Development</a:t>
            </a:r>
          </a:p>
          <a:p>
            <a:pPr lvl="1"/>
            <a:r>
              <a:rPr lang="en-US" sz="2000" dirty="0" smtClean="0"/>
              <a:t>Gated tune measurement with reduced damper gain on first 6 bunches </a:t>
            </a:r>
            <a:r>
              <a:rPr lang="en-US" sz="2000" dirty="0" smtClean="0">
                <a:sym typeface="Wingdings" pitchFamily="2" charset="2"/>
              </a:rPr>
              <a:t> ongoing</a:t>
            </a:r>
            <a:endParaRPr lang="en-US" sz="2000" dirty="0" smtClean="0"/>
          </a:p>
          <a:p>
            <a:pPr lvl="1"/>
            <a:r>
              <a:rPr lang="en-US" sz="2000" dirty="0" smtClean="0"/>
              <a:t>Damper test at injection of the increased bandwidth with 50 ns beam (after MD3)</a:t>
            </a:r>
            <a:endParaRPr lang="en-GB" sz="2000" dirty="0" smtClean="0"/>
          </a:p>
          <a:p>
            <a:pPr lvl="1"/>
            <a:r>
              <a:rPr lang="en-GB" sz="2000" dirty="0" smtClean="0"/>
              <a:t>Batch by batch </a:t>
            </a:r>
            <a:r>
              <a:rPr lang="en-GB" sz="2000" smtClean="0"/>
              <a:t>blow-up (after </a:t>
            </a:r>
            <a:r>
              <a:rPr lang="en-GB" sz="2000" dirty="0" smtClean="0"/>
              <a:t>MD3)</a:t>
            </a:r>
          </a:p>
          <a:p>
            <a:pPr marL="0" indent="0">
              <a:buNone/>
            </a:pPr>
            <a:endParaRPr lang="en-GB" sz="2400" dirty="0" smtClean="0"/>
          </a:p>
        </p:txBody>
      </p:sp>
      <p:sp>
        <p:nvSpPr>
          <p:cNvPr id="7" name="Date Placeholder 6"/>
          <p:cNvSpPr>
            <a:spLocks noGrp="1"/>
          </p:cNvSpPr>
          <p:nvPr>
            <p:ph type="dt" sz="half" idx="10"/>
          </p:nvPr>
        </p:nvSpPr>
        <p:spPr/>
        <p:txBody>
          <a:bodyPr/>
          <a:lstStyle/>
          <a:p>
            <a:fld id="{BAB42B29-1B56-445E-A718-4CD32DA4A0EA}" type="datetime1">
              <a:rPr lang="en-GB" smtClean="0"/>
              <a:t>06/10/2012</a:t>
            </a:fld>
            <a:endParaRPr lang="en-GB"/>
          </a:p>
        </p:txBody>
      </p:sp>
      <p:sp>
        <p:nvSpPr>
          <p:cNvPr id="8" name="Footer Placeholder 7"/>
          <p:cNvSpPr>
            <a:spLocks noGrp="1"/>
          </p:cNvSpPr>
          <p:nvPr>
            <p:ph type="ftr" sz="quarter" idx="11"/>
          </p:nvPr>
        </p:nvSpPr>
        <p:spPr/>
        <p:txBody>
          <a:bodyPr/>
          <a:lstStyle/>
          <a:p>
            <a:r>
              <a:rPr lang="en-US" smtClean="0"/>
              <a:t>LHC Morning Meeting - G. Arduini</a:t>
            </a:r>
            <a:endParaRPr lang="en-GB" dirty="0"/>
          </a:p>
        </p:txBody>
      </p:sp>
      <p:sp>
        <p:nvSpPr>
          <p:cNvPr id="9" name="Slide Number Placeholder 8"/>
          <p:cNvSpPr>
            <a:spLocks noGrp="1"/>
          </p:cNvSpPr>
          <p:nvPr>
            <p:ph type="sldNum" sz="quarter" idx="12"/>
          </p:nvPr>
        </p:nvSpPr>
        <p:spPr/>
        <p:txBody>
          <a:bodyPr/>
          <a:lstStyle/>
          <a:p>
            <a:fld id="{B2ED15F2-B5DC-4D70-8B9E-4287CA2479A2}" type="slidenum">
              <a:rPr lang="en-GB" smtClean="0"/>
              <a:pPr/>
              <a:t>7</a:t>
            </a:fld>
            <a:endParaRPr lang="en-GB"/>
          </a:p>
        </p:txBody>
      </p:sp>
    </p:spTree>
    <p:extLst>
      <p:ext uri="{BB962C8B-B14F-4D97-AF65-F5344CB8AC3E}">
        <p14:creationId xmlns:p14="http://schemas.microsoft.com/office/powerpoint/2010/main" val="343131101"/>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29618</TotalTime>
  <Words>514</Words>
  <Application>Microsoft Office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LHCpresentations</vt:lpstr>
      <vt:lpstr>Friday 5/10 – Saturday 6/10</vt:lpstr>
      <vt:lpstr>Friday 5/10 – Saturday 6/10</vt:lpstr>
      <vt:lpstr>ALICE</vt:lpstr>
      <vt:lpstr>Bunch length variation (B. Salvant, Ph. Baudrenghien et al.)</vt:lpstr>
      <vt:lpstr>Bunch length variation (B. Salvant, Ph. Baudrenghien et al.)</vt:lpstr>
      <vt:lpstr>Bunch length variation (B. Salvant, Ph. Baudrenghien et al.)</vt:lpstr>
      <vt:lpstr>Pending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2557</cp:revision>
  <dcterms:created xsi:type="dcterms:W3CDTF">2010-04-25T23:23:07Z</dcterms:created>
  <dcterms:modified xsi:type="dcterms:W3CDTF">2012-10-06T06:55:45Z</dcterms:modified>
</cp:coreProperties>
</file>