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5"/>
  </p:notesMasterIdLst>
  <p:sldIdLst>
    <p:sldId id="1118" r:id="rId2"/>
    <p:sldId id="1171" r:id="rId3"/>
    <p:sldId id="1172" r:id="rId4"/>
    <p:sldId id="1173" r:id="rId5"/>
    <p:sldId id="1175" r:id="rId6"/>
    <p:sldId id="1176" r:id="rId7"/>
    <p:sldId id="1177" r:id="rId8"/>
    <p:sldId id="1174" r:id="rId9"/>
    <p:sldId id="1178" r:id="rId10"/>
    <p:sldId id="1179" r:id="rId11"/>
    <p:sldId id="1180" r:id="rId12"/>
    <p:sldId id="1170" r:id="rId13"/>
    <p:sldId id="1167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FF9900"/>
    <a:srgbClr val="FFFFCC"/>
    <a:srgbClr val="CC9900"/>
    <a:srgbClr val="9900FF"/>
    <a:srgbClr val="66FF33"/>
    <a:srgbClr val="000099"/>
    <a:srgbClr val="D6009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06" autoAdjust="0"/>
  </p:normalViewPr>
  <p:slideViewPr>
    <p:cSldViewPr>
      <p:cViewPr>
        <p:scale>
          <a:sx n="100" d="100"/>
          <a:sy n="100" d="100"/>
        </p:scale>
        <p:origin x="-123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02/10/2012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02/10/2012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02/10/2012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Monday 1/10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89572" cy="5257800"/>
          </a:xfrm>
        </p:spPr>
        <p:txBody>
          <a:bodyPr/>
          <a:lstStyle/>
          <a:p>
            <a:r>
              <a:rPr lang="en-US" sz="2000" dirty="0" smtClean="0"/>
              <a:t>Access</a:t>
            </a:r>
            <a:r>
              <a:rPr lang="en-US" sz="2000" dirty="0"/>
              <a:t>: sublimation on new injection kicker - point </a:t>
            </a:r>
            <a:r>
              <a:rPr lang="en-US" sz="2000" dirty="0" smtClean="0"/>
              <a:t>8</a:t>
            </a:r>
          </a:p>
          <a:p>
            <a:endParaRPr lang="en-US" sz="1200" dirty="0"/>
          </a:p>
          <a:p>
            <a:r>
              <a:rPr lang="en-US" sz="2000" dirty="0"/>
              <a:t>09:40 </a:t>
            </a:r>
            <a:r>
              <a:rPr lang="en-US" sz="2000" dirty="0" smtClean="0"/>
              <a:t>cycling</a:t>
            </a:r>
          </a:p>
          <a:p>
            <a:endParaRPr lang="en-US" sz="1200" dirty="0"/>
          </a:p>
          <a:p>
            <a:r>
              <a:rPr lang="en-US" sz="2000" dirty="0"/>
              <a:t>11:15 probes in, start 25 ns injection set-up/ transverse damper </a:t>
            </a:r>
            <a:r>
              <a:rPr lang="en-US" sz="2000" dirty="0" smtClean="0"/>
              <a:t>set-up with priority for B2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1200" dirty="0"/>
          </a:p>
          <a:p>
            <a:r>
              <a:rPr lang="en-US" sz="2000" dirty="0"/>
              <a:t>11:45 CMS - </a:t>
            </a:r>
            <a:r>
              <a:rPr lang="en-US" sz="2000" dirty="0" err="1"/>
              <a:t>cryo</a:t>
            </a:r>
            <a:r>
              <a:rPr lang="en-US" sz="2000" dirty="0"/>
              <a:t> problem - precautionary reduction to half normal solenoid current - recovery foreseen by midnight - perform full 25 ns injection set-up in </a:t>
            </a:r>
            <a:r>
              <a:rPr lang="en-US" sz="2000" dirty="0" smtClean="0"/>
              <a:t>shadow</a:t>
            </a:r>
          </a:p>
          <a:p>
            <a:endParaRPr lang="en-US" sz="2000" dirty="0" smtClean="0"/>
          </a:p>
          <a:p>
            <a:r>
              <a:rPr lang="en-US" sz="2000" dirty="0" smtClean="0"/>
              <a:t>11:00-13:00 Injection setting-up with 12 bunches</a:t>
            </a:r>
          </a:p>
          <a:p>
            <a:endParaRPr lang="en-US" sz="2000" dirty="0" smtClean="0"/>
          </a:p>
          <a:p>
            <a:r>
              <a:rPr lang="en-US" sz="2000" dirty="0" smtClean="0"/>
              <a:t>Damper setting-up for increased bandwidth for 25 ns injection starting in parallel. </a:t>
            </a:r>
            <a:r>
              <a:rPr lang="en-US" sz="2000" dirty="0"/>
              <a:t>I</a:t>
            </a:r>
            <a:r>
              <a:rPr lang="en-US" sz="2000" dirty="0" smtClean="0"/>
              <a:t>nitially planned with trains of 12 bunches </a:t>
            </a:r>
            <a:r>
              <a:rPr lang="en-US" sz="2000" dirty="0" smtClean="0">
                <a:sym typeface="Wingdings" pitchFamily="2" charset="2"/>
              </a:rPr>
              <a:t> not viable due to frequent dumps  inject individual bunches</a:t>
            </a: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170" name="Picture 2" descr="http://elogbook.cern.ch/eLogbook/attach_reader?attach_id=129419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4899"/>
            <a:ext cx="8686800" cy="504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3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 #3121</a:t>
            </a:r>
            <a:endParaRPr lang="en-GB" dirty="0"/>
          </a:p>
        </p:txBody>
      </p:sp>
      <p:pic>
        <p:nvPicPr>
          <p:cNvPr id="8194" name="Picture 2" descr="http://cs-ccr-www3.cern.ch/vistar_capture/lhc1.png?0.768607892159133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447801"/>
            <a:ext cx="5203105" cy="390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657600" cy="4525963"/>
          </a:xfrm>
        </p:spPr>
        <p:txBody>
          <a:bodyPr/>
          <a:lstStyle/>
          <a:p>
            <a:r>
              <a:rPr lang="en-US" sz="2000" dirty="0" smtClean="0"/>
              <a:t>Fill #3121</a:t>
            </a:r>
          </a:p>
          <a:p>
            <a:r>
              <a:rPr lang="en-US" sz="2000" dirty="0" smtClean="0"/>
              <a:t>Good luminosities in spite of the reduced number of bunches, thanks to higher intensity (1.62x1011 at injection) and small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(Q20)</a:t>
            </a:r>
          </a:p>
          <a:p>
            <a:r>
              <a:rPr lang="en-US" sz="2000" dirty="0" smtClean="0"/>
              <a:t>00:38 STABLE BEAMS</a:t>
            </a:r>
          </a:p>
          <a:p>
            <a:r>
              <a:rPr lang="en-US" sz="2000" dirty="0" smtClean="0"/>
              <a:t>CMS solenoid up just in time!</a:t>
            </a:r>
          </a:p>
          <a:p>
            <a:r>
              <a:rPr lang="en-US" sz="2000" dirty="0" smtClean="0"/>
              <a:t>Problem with BRAN for IP8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7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257800" cy="5257800"/>
          </a:xfrm>
        </p:spPr>
        <p:txBody>
          <a:bodyPr/>
          <a:lstStyle/>
          <a:p>
            <a:r>
              <a:rPr lang="en-US" sz="2000" dirty="0" smtClean="0"/>
              <a:t>17:36 Ventilation </a:t>
            </a:r>
            <a:r>
              <a:rPr lang="en-US" sz="2000" dirty="0"/>
              <a:t>doors YCPV01-UJ32 and YCPV01-UL24 are seen open. We mask the interlocks in SIS for now. </a:t>
            </a:r>
            <a:br>
              <a:rPr lang="en-US" sz="2000" dirty="0"/>
            </a:br>
            <a:r>
              <a:rPr lang="en-US" sz="2000" dirty="0" smtClean="0"/>
              <a:t>We </a:t>
            </a:r>
            <a:r>
              <a:rPr lang="en-US" sz="2000" dirty="0"/>
              <a:t>later found that this is fake signal due to an update in progress on the LACS at </a:t>
            </a:r>
            <a:r>
              <a:rPr lang="en-US" sz="2000" dirty="0" smtClean="0"/>
              <a:t>P6.</a:t>
            </a:r>
            <a:endParaRPr lang="en-US" sz="2000" dirty="0"/>
          </a:p>
          <a:p>
            <a:r>
              <a:rPr lang="en-US" sz="2000" dirty="0"/>
              <a:t>A</a:t>
            </a:r>
            <a:r>
              <a:rPr lang="en-US" sz="2000" dirty="0" smtClean="0"/>
              <a:t>fter </a:t>
            </a:r>
            <a:r>
              <a:rPr lang="en-US" sz="2000" dirty="0"/>
              <a:t>further analysis by GS/ASE it was confirmed for sure that these two doors are indeed OPEN. </a:t>
            </a:r>
            <a:r>
              <a:rPr lang="en-US" sz="2000" dirty="0" smtClean="0"/>
              <a:t>Status information was </a:t>
            </a:r>
            <a:r>
              <a:rPr lang="en-US" sz="2000" dirty="0"/>
              <a:t>blocked since 24th September. </a:t>
            </a:r>
            <a:endParaRPr lang="en-US" sz="2000" dirty="0" smtClean="0"/>
          </a:p>
          <a:p>
            <a:r>
              <a:rPr lang="en-US" sz="2000" dirty="0" smtClean="0"/>
              <a:t>Door </a:t>
            </a:r>
            <a:r>
              <a:rPr lang="en-US" sz="2000" dirty="0"/>
              <a:t>YCPV01-UL24 should be closed at the next opportunity, </a:t>
            </a:r>
            <a:r>
              <a:rPr lang="en-US" sz="2000" dirty="0" err="1"/>
              <a:t>ie</a:t>
            </a:r>
            <a:r>
              <a:rPr lang="en-US" sz="2000" dirty="0"/>
              <a:t> after the next </a:t>
            </a:r>
            <a:r>
              <a:rPr lang="en-US" sz="2000" dirty="0" err="1"/>
              <a:t>rampdown</a:t>
            </a:r>
            <a:r>
              <a:rPr lang="en-US" sz="2000" dirty="0"/>
              <a:t> and before setting the magnets to injection </a:t>
            </a:r>
            <a:r>
              <a:rPr lang="en-US" sz="2000" dirty="0" smtClean="0"/>
              <a:t>level.</a:t>
            </a:r>
          </a:p>
          <a:p>
            <a:r>
              <a:rPr lang="en-US" sz="2000" dirty="0" smtClean="0"/>
              <a:t>Door </a:t>
            </a:r>
            <a:r>
              <a:rPr lang="en-US" sz="2000" dirty="0"/>
              <a:t>YCPV01-UJ32 should be closed at the next opportunity of access to sector 23.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2" t="11203" r="14309" b="5394"/>
          <a:stretch/>
        </p:blipFill>
        <p:spPr bwMode="auto">
          <a:xfrm>
            <a:off x="5524499" y="1809750"/>
            <a:ext cx="3619501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20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r>
              <a:rPr lang="en-US" sz="2400" dirty="0" smtClean="0"/>
              <a:t>Access for:</a:t>
            </a:r>
          </a:p>
          <a:p>
            <a:pPr lvl="1"/>
            <a:r>
              <a:rPr lang="en-US" sz="2000" dirty="0" smtClean="0"/>
              <a:t>TOTEM (1 hour)</a:t>
            </a:r>
          </a:p>
          <a:p>
            <a:pPr lvl="1"/>
            <a:r>
              <a:rPr lang="en-US" sz="2000" dirty="0" smtClean="0"/>
              <a:t>ATLAS (1 hour)</a:t>
            </a:r>
          </a:p>
          <a:p>
            <a:pPr lvl="1"/>
            <a:r>
              <a:rPr lang="en-US" sz="2000" smtClean="0"/>
              <a:t>BSRT (2 </a:t>
            </a:r>
            <a:r>
              <a:rPr lang="en-US" sz="2000" dirty="0" smtClean="0"/>
              <a:t>hour)</a:t>
            </a:r>
          </a:p>
          <a:p>
            <a:pPr lvl="1"/>
            <a:r>
              <a:rPr lang="en-US" sz="2000" dirty="0" smtClean="0"/>
              <a:t>Scope for Diamond detector in point 8 (1/2hour)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itchFamily="2" charset="2"/>
              </a:rPr>
              <a:t>13:52 trip of RF module </a:t>
            </a:r>
            <a:r>
              <a:rPr lang="en-GB" sz="2000" dirty="0"/>
              <a:t>M2B1 (crow-bar grid </a:t>
            </a:r>
            <a:r>
              <a:rPr lang="en-GB" sz="2000" dirty="0" smtClean="0"/>
              <a:t>current)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sz="1600" i="1" dirty="0" smtClean="0"/>
              <a:t>A </a:t>
            </a:r>
            <a:r>
              <a:rPr lang="en-US" sz="1600" i="1" dirty="0"/>
              <a:t>crowbar occurred on line 8B1 and tripped module M2B1. The RF piquet checked it and found that the old interlock system triggered as it was still active although a new protection system had been installed. They have disabled the old system now.</a:t>
            </a:r>
          </a:p>
          <a:p>
            <a:endParaRPr lang="en-US" sz="2000" dirty="0" smtClean="0"/>
          </a:p>
          <a:p>
            <a:r>
              <a:rPr lang="en-US" sz="2000" dirty="0" smtClean="0"/>
              <a:t>17:30 Damper setting-up completed for both beams and planes</a:t>
            </a:r>
          </a:p>
          <a:p>
            <a:endParaRPr lang="en-US" sz="2000" dirty="0" smtClean="0"/>
          </a:p>
          <a:p>
            <a:r>
              <a:rPr lang="en-US" sz="2000" dirty="0" smtClean="0"/>
              <a:t>18:45 </a:t>
            </a:r>
            <a:r>
              <a:rPr lang="en-US" sz="2000" dirty="0"/>
              <a:t>Beam 2: 72 bunches@25 ns injected with high chromaticity of ~12 in both planes</a:t>
            </a:r>
          </a:p>
          <a:p>
            <a:endParaRPr lang="en-US" sz="2000" dirty="0"/>
          </a:p>
          <a:p>
            <a:r>
              <a:rPr lang="en-US" sz="2000" dirty="0"/>
              <a:t>18:49 Beam dump when injecting beam 1 (the kicker fired but no beam from SPS). ALICE trigger </a:t>
            </a:r>
            <a:r>
              <a:rPr lang="en-US" sz="2000" dirty="0">
                <a:sym typeface="Wingdings" pitchFamily="2" charset="2"/>
              </a:rPr>
              <a:t> Likely satellites kicked by the rising edge of the kicker  to be followed up with injectors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19:30 Finally giving the OK to re-inject</a:t>
            </a:r>
            <a:endParaRPr lang="en-US" sz="2000" dirty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7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MKI8</a:t>
            </a:r>
            <a:endParaRPr lang="en-GB" dirty="0"/>
          </a:p>
        </p:txBody>
      </p:sp>
      <p:pic>
        <p:nvPicPr>
          <p:cNvPr id="2050" name="Picture 2" descr="\\cern.ch\dfs\Users\a\arduini\Documents\MKI8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" y="2667000"/>
            <a:ext cx="8823960" cy="363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71475" y="1032300"/>
            <a:ext cx="8534400" cy="1447801"/>
          </a:xfrm>
        </p:spPr>
        <p:txBody>
          <a:bodyPr/>
          <a:lstStyle/>
          <a:p>
            <a:r>
              <a:rPr lang="en-US" sz="2000" dirty="0" smtClean="0"/>
              <a:t>Hit (new) interlock on </a:t>
            </a:r>
            <a:r>
              <a:rPr lang="en-US" sz="2000" dirty="0" smtClean="0">
                <a:solidFill>
                  <a:srgbClr val="FFC000"/>
                </a:solidFill>
              </a:rPr>
              <a:t>interconnect pressure</a:t>
            </a:r>
            <a:r>
              <a:rPr lang="en-US" sz="2000" dirty="0" smtClean="0"/>
              <a:t> after 1 or 2 72 bunch injection. No significant decrease unless losses. No effect of </a:t>
            </a:r>
            <a:r>
              <a:rPr lang="en-US" sz="2000" dirty="0" smtClean="0">
                <a:solidFill>
                  <a:srgbClr val="0000FF"/>
                </a:solidFill>
              </a:rPr>
              <a:t>solenoid.</a:t>
            </a:r>
          </a:p>
          <a:p>
            <a:r>
              <a:rPr lang="en-US" sz="2000" dirty="0" smtClean="0"/>
              <a:t>Hit interlock on </a:t>
            </a:r>
            <a:r>
              <a:rPr lang="en-US" sz="2000" dirty="0" smtClean="0">
                <a:solidFill>
                  <a:srgbClr val="FF0000"/>
                </a:solidFill>
              </a:rPr>
              <a:t>MKID pressure </a:t>
            </a:r>
            <a:r>
              <a:rPr lang="en-US" sz="2000" dirty="0" smtClean="0"/>
              <a:t>when injecting B1 (444 bunches)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6200" y="2064603"/>
            <a:ext cx="3886200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I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B1</a:t>
            </a:r>
            <a:r>
              <a:rPr lang="en-US" sz="1600" b="1" baseline="-25000" dirty="0" smtClean="0">
                <a:solidFill>
                  <a:srgbClr val="FFC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FFFF99"/>
                </a:solidFill>
              </a:rPr>
              <a:t>I</a:t>
            </a:r>
            <a:r>
              <a:rPr lang="en-US" sz="1600" b="1" baseline="-25000" dirty="0" smtClean="0">
                <a:solidFill>
                  <a:srgbClr val="FFFF99"/>
                </a:solidFill>
              </a:rPr>
              <a:t>B2</a:t>
            </a:r>
            <a:r>
              <a:rPr lang="en-US" sz="1600" b="1" dirty="0">
                <a:solidFill>
                  <a:srgbClr val="FFFF99"/>
                </a:solidFill>
              </a:rPr>
              <a:t>	</a:t>
            </a:r>
            <a:endParaRPr lang="en-US" sz="1600" b="1" dirty="0" smtClean="0">
              <a:solidFill>
                <a:srgbClr val="FFFF99"/>
              </a:solidFill>
            </a:endParaRPr>
          </a:p>
          <a:p>
            <a:r>
              <a:rPr lang="en-US" sz="1600" b="1" dirty="0" smtClean="0">
                <a:solidFill>
                  <a:srgbClr val="FFC000"/>
                </a:solidFill>
              </a:rPr>
              <a:t>VGPB.192.5R8.R (</a:t>
            </a:r>
            <a:r>
              <a:rPr lang="en-US" sz="1600" b="1" dirty="0" err="1" smtClean="0">
                <a:solidFill>
                  <a:srgbClr val="FFC000"/>
                </a:solidFill>
              </a:rPr>
              <a:t>interconn</a:t>
            </a:r>
            <a:r>
              <a:rPr lang="en-US" sz="1600" b="1" dirty="0" smtClean="0">
                <a:solidFill>
                  <a:srgbClr val="FFC000"/>
                </a:solidFill>
              </a:rPr>
              <a:t>. to Q5)</a:t>
            </a:r>
            <a:r>
              <a:rPr lang="en-US" sz="1600" b="1" baseline="-25000" dirty="0" smtClean="0">
                <a:solidFill>
                  <a:srgbClr val="FFC000"/>
                </a:solidFill>
              </a:rPr>
              <a:t> </a:t>
            </a:r>
            <a:r>
              <a:rPr lang="en-US" sz="1600" b="1" baseline="-25000" dirty="0" smtClean="0">
                <a:solidFill>
                  <a:srgbClr val="FFFF99"/>
                </a:solidFill>
              </a:rPr>
              <a:t>	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MKID (tank) </a:t>
            </a:r>
            <a:r>
              <a:rPr lang="en-US" sz="1600" b="1" dirty="0" smtClean="0">
                <a:solidFill>
                  <a:srgbClr val="00B0F0"/>
                </a:solidFill>
              </a:rPr>
              <a:t>Solenoid </a:t>
            </a:r>
            <a:r>
              <a:rPr lang="en-US" sz="1600" b="1" dirty="0" err="1" smtClean="0">
                <a:solidFill>
                  <a:srgbClr val="00B0F0"/>
                </a:solidFill>
              </a:rPr>
              <a:t>curr</a:t>
            </a:r>
            <a:r>
              <a:rPr lang="en-US" sz="1600" b="1" dirty="0" smtClean="0">
                <a:solidFill>
                  <a:srgbClr val="00B0F0"/>
                </a:solidFill>
              </a:rPr>
              <a:t>. [A]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3072825"/>
            <a:ext cx="8382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12+72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3124200"/>
            <a:ext cx="10668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12+2x72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3072825"/>
            <a:ext cx="18288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12+72+144+216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12+2x72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6200" y="4953000"/>
            <a:ext cx="88392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2875" y="4533900"/>
            <a:ext cx="8839200" cy="0"/>
          </a:xfrm>
          <a:prstGeom prst="line">
            <a:avLst/>
          </a:prstGeom>
          <a:ln w="38100">
            <a:solidFill>
              <a:srgbClr val="FF99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45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a\arduini\Documents\MKI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2695575"/>
            <a:ext cx="8823960" cy="363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71475" y="1032301"/>
            <a:ext cx="8534400" cy="948900"/>
          </a:xfrm>
        </p:spPr>
        <p:txBody>
          <a:bodyPr/>
          <a:lstStyle/>
          <a:p>
            <a:r>
              <a:rPr lang="en-US" sz="2000" dirty="0" smtClean="0"/>
              <a:t>Hit interlock on </a:t>
            </a:r>
            <a:r>
              <a:rPr lang="en-US" sz="2000" dirty="0" smtClean="0">
                <a:solidFill>
                  <a:srgbClr val="FF0000"/>
                </a:solidFill>
              </a:rPr>
              <a:t>interconnect pressure </a:t>
            </a:r>
            <a:r>
              <a:rPr lang="en-US" sz="2000" dirty="0" smtClean="0"/>
              <a:t>after with 444 bunches on B1. Recently added interlock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66800" y="3072825"/>
            <a:ext cx="8382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12+72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3124200"/>
            <a:ext cx="10668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12+2x72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072825"/>
            <a:ext cx="18288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12+72+144+216</a:t>
            </a:r>
            <a:endParaRPr lang="en-US" sz="1600" b="1" baseline="-25000" dirty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FF99"/>
                </a:solidFill>
              </a:rPr>
              <a:t>12+2x72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" y="4572000"/>
            <a:ext cx="88392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2480846"/>
            <a:ext cx="4876800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I</a:t>
            </a:r>
            <a:r>
              <a:rPr lang="en-US" sz="1600" b="1" baseline="-25000" dirty="0" smtClean="0">
                <a:solidFill>
                  <a:srgbClr val="00B050"/>
                </a:solidFill>
              </a:rPr>
              <a:t>B1</a:t>
            </a:r>
            <a:r>
              <a:rPr lang="en-US" sz="1600" b="1" baseline="-25000" dirty="0" smtClean="0">
                <a:solidFill>
                  <a:srgbClr val="FFC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FFFF99"/>
                </a:solidFill>
              </a:rPr>
              <a:t>I</a:t>
            </a:r>
            <a:r>
              <a:rPr lang="en-US" sz="1600" b="1" baseline="-25000" dirty="0" smtClean="0">
                <a:solidFill>
                  <a:srgbClr val="FFFF99"/>
                </a:solidFill>
              </a:rPr>
              <a:t>B2</a:t>
            </a:r>
            <a:r>
              <a:rPr lang="en-US" sz="1600" b="1" dirty="0">
                <a:solidFill>
                  <a:srgbClr val="FFFF99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VGPB.4.5L2.B (interconnect)</a:t>
            </a:r>
            <a:endParaRPr lang="en-US" sz="1600" b="1" baseline="-25000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0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792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ADT setting-up (W. </a:t>
            </a:r>
            <a:r>
              <a:rPr lang="en-US" dirty="0" err="1" smtClean="0"/>
              <a:t>Höfle</a:t>
            </a:r>
            <a:r>
              <a:rPr lang="en-US" dirty="0" smtClean="0"/>
              <a:t>, G. </a:t>
            </a:r>
            <a:r>
              <a:rPr lang="en-US" dirty="0" err="1" smtClean="0"/>
              <a:t>Kozian</a:t>
            </a:r>
            <a:r>
              <a:rPr lang="en-US" dirty="0" smtClean="0"/>
              <a:t>, D. Valuch)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</a:t>
            </a:r>
            <a:r>
              <a:rPr lang="en-US" sz="2000" dirty="0" smtClean="0"/>
              <a:t>eam </a:t>
            </a:r>
            <a:r>
              <a:rPr lang="en-US" sz="2000" dirty="0"/>
              <a:t>transfer function was measured for all beams and planes. Only minor corrections of the one turn delay were needed. </a:t>
            </a:r>
            <a:r>
              <a:rPr lang="en-US" sz="2000" dirty="0">
                <a:solidFill>
                  <a:srgbClr val="FF0000"/>
                </a:solidFill>
              </a:rPr>
              <a:t>The damper is ready for 25ns operation. </a:t>
            </a:r>
            <a:endParaRPr lang="en-US" sz="2000" dirty="0"/>
          </a:p>
          <a:p>
            <a:r>
              <a:rPr lang="en-US" sz="2000" dirty="0" smtClean="0"/>
              <a:t>Tested </a:t>
            </a:r>
            <a:r>
              <a:rPr lang="en-US" sz="2000" dirty="0"/>
              <a:t>the new filter coefficients for enhanced frequency response (flat up to </a:t>
            </a:r>
            <a:r>
              <a:rPr lang="en-US" sz="2000" dirty="0" smtClean="0"/>
              <a:t>20MHz)</a:t>
            </a:r>
          </a:p>
          <a:p>
            <a:r>
              <a:rPr lang="en-US" sz="2000" dirty="0" smtClean="0"/>
              <a:t>Flat </a:t>
            </a:r>
            <a:r>
              <a:rPr lang="en-US" sz="2000" dirty="0"/>
              <a:t>frequency response means almost ideal bunch-by-bunch </a:t>
            </a:r>
            <a:r>
              <a:rPr lang="en-US" sz="2000" dirty="0" smtClean="0"/>
              <a:t>damper, the </a:t>
            </a:r>
            <a:r>
              <a:rPr lang="en-US" sz="2000" dirty="0"/>
              <a:t>signal edges are fast and bunches should not see each other through the impulse response.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believe the system works properly with enhanced frequency response, </a:t>
            </a:r>
            <a:r>
              <a:rPr lang="en-US" sz="2000" dirty="0" smtClean="0"/>
              <a:t>tested at injection </a:t>
            </a:r>
            <a:r>
              <a:rPr lang="en-US" sz="2000" dirty="0"/>
              <a:t>and with circulating </a:t>
            </a:r>
            <a:r>
              <a:rPr lang="en-US" sz="2000" dirty="0" smtClean="0"/>
              <a:t>beam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needs to be thoroughly tested through a complete cycle 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 setting-up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8" name="Picture 2" descr="http://elogbook.cern.ch/eLogbook/attach_reader?attach_id=129407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914400"/>
            <a:ext cx="5333334" cy="28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elogbook.cern.ch/eLogbook/attach_reader?attach_id=12940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66" y="3532228"/>
            <a:ext cx="5333334" cy="28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7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logbook.cern.ch/eLogbook/attach_reader?attach_id=129408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6200" y="914400"/>
            <a:ext cx="9142858" cy="526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6200" y="5791200"/>
            <a:ext cx="8991600" cy="533400"/>
          </a:xfrm>
        </p:spPr>
        <p:txBody>
          <a:bodyPr/>
          <a:lstStyle/>
          <a:p>
            <a:r>
              <a:rPr lang="en-US" sz="2400" dirty="0" err="1" smtClean="0"/>
              <a:t>Behaviour</a:t>
            </a:r>
            <a:r>
              <a:rPr lang="en-US" sz="2400" dirty="0" smtClean="0"/>
              <a:t> of some bunches (20-50) to be understood</a:t>
            </a: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2400" y="762000"/>
            <a:ext cx="11430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D. Valuch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1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Many thanks to the injectors for the quick setting-up of the 25 ns beam on Q20 (to be fine tuned): </a:t>
            </a:r>
            <a:r>
              <a:rPr lang="en-US" sz="2400" dirty="0" smtClean="0">
                <a:sym typeface="Wingdings" pitchFamily="2" charset="2"/>
              </a:rPr>
              <a:t>H. Bartosik, S. </a:t>
            </a:r>
            <a:r>
              <a:rPr lang="en-US" sz="2400" dirty="0" err="1" smtClean="0">
                <a:sym typeface="Wingdings" pitchFamily="2" charset="2"/>
              </a:rPr>
              <a:t>Cettour</a:t>
            </a:r>
            <a:r>
              <a:rPr lang="en-US" sz="2400" dirty="0" smtClean="0">
                <a:sym typeface="Wingdings" pitchFamily="2" charset="2"/>
              </a:rPr>
              <a:t>-Cave, Y. Papaphilippou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Damper team: W. </a:t>
            </a:r>
            <a:r>
              <a:rPr lang="en-US" sz="2400" dirty="0" err="1" smtClean="0"/>
              <a:t>Höfle</a:t>
            </a:r>
            <a:r>
              <a:rPr lang="en-US" sz="2400" dirty="0" smtClean="0"/>
              <a:t>, G. </a:t>
            </a:r>
            <a:r>
              <a:rPr lang="en-US" sz="2400" dirty="0" err="1" smtClean="0"/>
              <a:t>Kozian</a:t>
            </a:r>
            <a:r>
              <a:rPr lang="en-US" sz="2400" dirty="0" smtClean="0"/>
              <a:t>, D. Valuch</a:t>
            </a:r>
          </a:p>
          <a:p>
            <a:endParaRPr lang="en-US" sz="2400" dirty="0" smtClean="0"/>
          </a:p>
          <a:p>
            <a:r>
              <a:rPr lang="en-US" sz="2400" dirty="0" smtClean="0"/>
              <a:t>Injection team: W. Bartmann, C. Bracco, G. </a:t>
            </a:r>
            <a:r>
              <a:rPr lang="en-US" sz="2400" dirty="0" err="1" smtClean="0"/>
              <a:t>Vanbavinckhove</a:t>
            </a: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5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50 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90600"/>
            <a:ext cx="8686800" cy="914401"/>
          </a:xfrm>
        </p:spPr>
        <p:txBody>
          <a:bodyPr/>
          <a:lstStyle/>
          <a:p>
            <a:r>
              <a:rPr lang="en-US" sz="2400" dirty="0" smtClean="0"/>
              <a:t>Pressure rise at interconnect MKI8 preventing injection of last train of 144 bunches. Ramp with 1230 bunches per beam</a:t>
            </a: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146" name="Picture 2" descr="http://elogbook.cern.ch/eLogbook/attach_reader?attach_id=129419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33781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038900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28645</TotalTime>
  <Words>714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LHCpresentations</vt:lpstr>
      <vt:lpstr>Monday 1/10</vt:lpstr>
      <vt:lpstr>PowerPoint Presentation</vt:lpstr>
      <vt:lpstr>MKI8</vt:lpstr>
      <vt:lpstr>MKI2</vt:lpstr>
      <vt:lpstr>ADT setting-up (W. Höfle, G. Kozian, D. Valuch)</vt:lpstr>
      <vt:lpstr>Damper setting-up</vt:lpstr>
      <vt:lpstr>Damper</vt:lpstr>
      <vt:lpstr>PowerPoint Presentation</vt:lpstr>
      <vt:lpstr>Back to 50 ns</vt:lpstr>
      <vt:lpstr>PowerPoint Presentation</vt:lpstr>
      <vt:lpstr>Stable beam #3121</vt:lpstr>
      <vt:lpstr>Pending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2510</cp:revision>
  <dcterms:created xsi:type="dcterms:W3CDTF">2010-04-25T23:23:07Z</dcterms:created>
  <dcterms:modified xsi:type="dcterms:W3CDTF">2012-10-02T09:06:27Z</dcterms:modified>
</cp:coreProperties>
</file>