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223" r:id="rId2"/>
    <p:sldId id="1226" r:id="rId3"/>
    <p:sldId id="1227" r:id="rId4"/>
    <p:sldId id="1229" r:id="rId5"/>
    <p:sldId id="1228" r:id="rId6"/>
    <p:sldId id="1230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CC0066"/>
    <a:srgbClr val="008000"/>
    <a:srgbClr val="0000FF"/>
    <a:srgbClr val="FFCC99"/>
    <a:srgbClr val="FF5050"/>
    <a:srgbClr val="CC0000"/>
    <a:srgbClr val="FF3300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>
        <p:scale>
          <a:sx n="70" d="100"/>
          <a:sy n="70" d="100"/>
        </p:scale>
        <p:origin x="-1326" y="-174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9/29/2012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9/29/2012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9/29/2012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9/29/2012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9/29/2012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9/29/2012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9/29/2012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9/29/2012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9/29/2012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9/29/2012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9/29/2012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9/29/2012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9/29/2012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9/29/2012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9/29/2012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morning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2664370"/>
          </a:xfrm>
        </p:spPr>
        <p:txBody>
          <a:bodyPr/>
          <a:lstStyle/>
          <a:p>
            <a:r>
              <a:rPr lang="en-US" dirty="0" smtClean="0"/>
              <a:t>08:00 Stable beams with 840b.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Nice smooth cycle.</a:t>
            </a:r>
          </a:p>
          <a:p>
            <a:r>
              <a:rPr lang="en-US" dirty="0" smtClean="0"/>
              <a:t>08:15 Losing on non-colliding (and no LR) bunches when trimming down the </a:t>
            </a:r>
            <a:r>
              <a:rPr lang="en-US" dirty="0" err="1" smtClean="0"/>
              <a:t>octupoles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Had to back off in </a:t>
            </a:r>
            <a:r>
              <a:rPr lang="en-US" dirty="0" err="1" smtClean="0"/>
              <a:t>octupole</a:t>
            </a:r>
            <a:r>
              <a:rPr lang="en-US" dirty="0" smtClean="0"/>
              <a:t> current to stabilize.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9/29/2012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93197&amp;type=png&amp;fname=2012092808131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elogbook.cern.ch/eLogbook/attach_reader?attach_id=12931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2560" y="2852920"/>
            <a:ext cx="5580140" cy="353029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3410" y="3853537"/>
            <a:ext cx="3384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i="1" dirty="0" smtClean="0"/>
              <a:t>Sign that we should avoid bunches without head-on in IR1/5 in the filling schemes.</a:t>
            </a:r>
          </a:p>
        </p:txBody>
      </p:sp>
    </p:spTree>
    <p:extLst>
      <p:ext uri="{BB962C8B-B14F-4D97-AF65-F5344CB8AC3E}">
        <p14:creationId xmlns:p14="http://schemas.microsoft.com/office/powerpoint/2010/main" xmlns="" val="17736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660"/>
            <a:ext cx="8229600" cy="5111750"/>
          </a:xfrm>
        </p:spPr>
        <p:txBody>
          <a:bodyPr/>
          <a:lstStyle/>
          <a:p>
            <a:r>
              <a:rPr lang="en-US" dirty="0" smtClean="0"/>
              <a:t>09:40 Beam dump, trip of RCBXH3.R1.</a:t>
            </a:r>
          </a:p>
          <a:p>
            <a:pPr lvl="1"/>
            <a:r>
              <a:rPr lang="en-US" dirty="0" smtClean="0"/>
              <a:t>No faults, reset and go.</a:t>
            </a:r>
          </a:p>
          <a:p>
            <a:r>
              <a:rPr lang="en-US" dirty="0" smtClean="0"/>
              <a:t>10:20 Lost </a:t>
            </a:r>
            <a:r>
              <a:rPr lang="en-US" dirty="0" err="1" smtClean="0"/>
              <a:t>cryo</a:t>
            </a:r>
            <a:r>
              <a:rPr lang="en-US" dirty="0" smtClean="0"/>
              <a:t> in S78 due to DFB levels.</a:t>
            </a:r>
          </a:p>
          <a:p>
            <a:pPr lvl="1"/>
            <a:r>
              <a:rPr lang="en-US" dirty="0" smtClean="0"/>
              <a:t>Unfortunate error while reconnecting the distribution between heat shields. An interlock was left unmasked, and an interlock triggered, closing valves on the 4.5K distribution line. </a:t>
            </a:r>
          </a:p>
          <a:p>
            <a:pPr lvl="1">
              <a:buNone/>
            </a:pPr>
            <a:r>
              <a:rPr lang="en-US" dirty="0" smtClean="0"/>
              <a:t>	In the context of decoupling S78 and S81.</a:t>
            </a:r>
          </a:p>
          <a:p>
            <a:r>
              <a:rPr lang="en-US" dirty="0" smtClean="0"/>
              <a:t>Some accesses (</a:t>
            </a:r>
            <a:r>
              <a:rPr lang="en-US" dirty="0" err="1" smtClean="0"/>
              <a:t>LHCb</a:t>
            </a:r>
            <a:r>
              <a:rPr lang="en-US" dirty="0" smtClean="0"/>
              <a:t>, CMS) during </a:t>
            </a:r>
            <a:r>
              <a:rPr lang="en-US" dirty="0" err="1" smtClean="0"/>
              <a:t>cryo</a:t>
            </a:r>
            <a:r>
              <a:rPr lang="en-US" dirty="0" smtClean="0"/>
              <a:t> recovery.</a:t>
            </a:r>
          </a:p>
          <a:p>
            <a:r>
              <a:rPr lang="en-US" dirty="0" smtClean="0"/>
              <a:t>Collimator T sensor on TCSG_4R6_B1_TTRU with strange reading disabled (</a:t>
            </a:r>
            <a:r>
              <a:rPr lang="en-US" smtClean="0"/>
              <a:t>1 out of 4).</a:t>
            </a:r>
            <a:endParaRPr lang="en-US" dirty="0" smtClean="0"/>
          </a:p>
          <a:p>
            <a:r>
              <a:rPr lang="en-US" dirty="0" smtClean="0"/>
              <a:t>15:30 </a:t>
            </a:r>
            <a:r>
              <a:rPr lang="en-US" dirty="0" err="1" smtClean="0"/>
              <a:t>Cryo</a:t>
            </a:r>
            <a:r>
              <a:rPr lang="en-US" dirty="0" smtClean="0"/>
              <a:t> S78 is back.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9/29/2012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229600" cy="2160300"/>
          </a:xfrm>
        </p:spPr>
        <p:txBody>
          <a:bodyPr/>
          <a:lstStyle/>
          <a:p>
            <a:r>
              <a:rPr lang="en-US" dirty="0" smtClean="0"/>
              <a:t>17:00 Filling with standard schema, 1.4E11 p/b, as far as vacuum allows.</a:t>
            </a:r>
          </a:p>
          <a:p>
            <a:pPr lvl="1"/>
            <a:r>
              <a:rPr lang="en-US" dirty="0" smtClean="0"/>
              <a:t>Had to stop at </a:t>
            </a:r>
            <a:r>
              <a:rPr lang="en-US" u="sng" dirty="0" smtClean="0"/>
              <a:t>726 bunches</a:t>
            </a:r>
            <a:r>
              <a:rPr lang="en-US" dirty="0" smtClean="0"/>
              <a:t>, vacuum in interconnection &gt; 1E-8.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9/29/2012</a:t>
            </a:fld>
            <a:endParaRPr lang="en-US" dirty="0"/>
          </a:p>
        </p:txBody>
      </p:sp>
      <p:pic>
        <p:nvPicPr>
          <p:cNvPr id="1026" name="Picture 2" descr="http://elogbook.cern.ch/eLogbook/attach_reader?attach_id=12933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590" y="2132820"/>
            <a:ext cx="6408890" cy="4011284"/>
          </a:xfrm>
          <a:prstGeom prst="rect">
            <a:avLst/>
          </a:prstGeom>
          <a:noFill/>
        </p:spPr>
      </p:pic>
      <p:sp>
        <p:nvSpPr>
          <p:cNvPr id="7" name="Down Arrow 6"/>
          <p:cNvSpPr/>
          <p:nvPr/>
        </p:nvSpPr>
        <p:spPr bwMode="auto">
          <a:xfrm rot="19523224">
            <a:off x="4286216" y="3204031"/>
            <a:ext cx="248570" cy="462022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763610" y="3911794"/>
            <a:ext cx="4536630" cy="0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afternoon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764630"/>
            <a:ext cx="8229600" cy="2160300"/>
          </a:xfrm>
        </p:spPr>
        <p:txBody>
          <a:bodyPr/>
          <a:lstStyle/>
          <a:p>
            <a:r>
              <a:rPr lang="en-US" dirty="0" smtClean="0"/>
              <a:t>18:40 Stable beams, fill 3109, L ~3E33 cm-2s-1, 726b.</a:t>
            </a:r>
          </a:p>
          <a:p>
            <a:pPr lvl="1"/>
            <a:r>
              <a:rPr lang="en-US" dirty="0" smtClean="0"/>
              <a:t>Smooth, a few poor quality batches made it through (we had a some issues with PS bunch length) – reflected in losses.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21:40 Start of ATLAS </a:t>
            </a:r>
            <a:r>
              <a:rPr lang="en-US" dirty="0" err="1" smtClean="0"/>
              <a:t>VdM</a:t>
            </a:r>
            <a:r>
              <a:rPr lang="en-US" dirty="0" smtClean="0"/>
              <a:t> scans.</a:t>
            </a:r>
          </a:p>
          <a:p>
            <a:r>
              <a:rPr lang="en-US" dirty="0" smtClean="0"/>
              <a:t>23:10 Beam dump – lost </a:t>
            </a:r>
            <a:r>
              <a:rPr lang="en-US" dirty="0" err="1" smtClean="0"/>
              <a:t>cryo</a:t>
            </a:r>
            <a:r>
              <a:rPr lang="en-US" dirty="0" smtClean="0"/>
              <a:t> sector 78 due to communication with vacuum.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9/29/2012</a:t>
            </a:fld>
            <a:endParaRPr lang="en-US" dirty="0"/>
          </a:p>
        </p:txBody>
      </p:sp>
      <p:pic>
        <p:nvPicPr>
          <p:cNvPr id="6" name="Picture 2" descr="http://elogbook.cern.ch/eLogbook/attach_reader?attach_id=12934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10"/>
            <a:ext cx="8892600" cy="18588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363390" cy="2088005"/>
          </a:xfrm>
        </p:spPr>
        <p:txBody>
          <a:bodyPr/>
          <a:lstStyle/>
          <a:p>
            <a:r>
              <a:rPr lang="en-US" dirty="0" smtClean="0"/>
              <a:t>00:00++ Access </a:t>
            </a:r>
            <a:r>
              <a:rPr lang="en-US" dirty="0" err="1" smtClean="0"/>
              <a:t>LHCb</a:t>
            </a:r>
            <a:r>
              <a:rPr lang="en-US" dirty="0" smtClean="0"/>
              <a:t>. Followed by CMS. Then vacuum for PLC restart</a:t>
            </a:r>
            <a:r>
              <a:rPr lang="en-US" dirty="0" smtClean="0"/>
              <a:t>.</a:t>
            </a:r>
          </a:p>
          <a:p>
            <a:r>
              <a:rPr lang="en-US" dirty="0" smtClean="0"/>
              <a:t>00:50 No more logging of some systems (LHC BI) – server hardware failure.</a:t>
            </a:r>
            <a:endParaRPr lang="en-US" dirty="0" smtClean="0"/>
          </a:p>
          <a:p>
            <a:r>
              <a:rPr lang="en-US" dirty="0" smtClean="0"/>
              <a:t>03:30 End of access. Pre-cycle.</a:t>
            </a:r>
          </a:p>
          <a:p>
            <a:r>
              <a:rPr lang="en-US" dirty="0" smtClean="0"/>
              <a:t>04:30 Injection – 1374 bunches @ 1.4E11 !!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9/29/2012</a:t>
            </a:fld>
            <a:endParaRPr lang="en-US" dirty="0"/>
          </a:p>
        </p:txBody>
      </p:sp>
      <p:pic>
        <p:nvPicPr>
          <p:cNvPr id="2050" name="Picture 2" descr="http://elogbook.cern.ch/eLogbook/attach_reader?attach_id=12934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10" y="3573020"/>
            <a:ext cx="4610001" cy="4128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dirty="0" smtClean="0"/>
              <a:t>05:00 Server for logging repaired.</a:t>
            </a:r>
          </a:p>
          <a:p>
            <a:r>
              <a:rPr lang="en-US" dirty="0" smtClean="0"/>
              <a:t>05:40 </a:t>
            </a:r>
            <a:r>
              <a:rPr lang="en-US" dirty="0" smtClean="0"/>
              <a:t>Lost BCT information</a:t>
            </a:r>
            <a:r>
              <a:rPr lang="en-US" smtClean="0"/>
              <a:t>. </a:t>
            </a:r>
            <a:endParaRPr lang="en-US" dirty="0" smtClean="0"/>
          </a:p>
          <a:p>
            <a:r>
              <a:rPr lang="en-US" dirty="0" smtClean="0"/>
              <a:t>06:30 Stable beams fill 3110, L ~ 5.3E33 cm-2s-1.</a:t>
            </a:r>
          </a:p>
          <a:p>
            <a:pPr lvl="1"/>
            <a:r>
              <a:rPr lang="en-US" dirty="0" err="1" smtClean="0"/>
              <a:t>Lumi</a:t>
            </a:r>
            <a:r>
              <a:rPr lang="en-US" dirty="0" smtClean="0"/>
              <a:t> optimization by hand, as FBCT down (should not be like that…). </a:t>
            </a:r>
          </a:p>
          <a:p>
            <a:pPr lvl="1"/>
            <a:r>
              <a:rPr lang="en-US" dirty="0" err="1" smtClean="0"/>
              <a:t>LHCb</a:t>
            </a:r>
            <a:r>
              <a:rPr lang="en-US" dirty="0" smtClean="0"/>
              <a:t> leveling does not work as no Xing plane scan done </a:t>
            </a:r>
            <a:r>
              <a:rPr lang="en-US" dirty="0" smtClean="0">
                <a:sym typeface="Wingdings" pitchFamily="2" charset="2"/>
              </a:rPr>
              <a:t> manual forcing by Richard.</a:t>
            </a:r>
            <a:endParaRPr lang="en-US" dirty="0" smtClean="0"/>
          </a:p>
          <a:p>
            <a:r>
              <a:rPr lang="en-US" dirty="0" smtClean="0"/>
              <a:t>07:10 Beam dump – electrical glitch affecting S78 and S81. Apparently related to the UPS.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9/29/2012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48084</TotalTime>
  <Words>345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Friday morning</vt:lpstr>
      <vt:lpstr>Friday continued</vt:lpstr>
      <vt:lpstr>Friday afternoon</vt:lpstr>
      <vt:lpstr>Friday afternoon</vt:lpstr>
      <vt:lpstr>Evening</vt:lpstr>
      <vt:lpstr>Morning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4211</cp:revision>
  <dcterms:created xsi:type="dcterms:W3CDTF">2010-07-26T05:43:59Z</dcterms:created>
  <dcterms:modified xsi:type="dcterms:W3CDTF">2012-09-29T06:29:23Z</dcterms:modified>
</cp:coreProperties>
</file>