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0"/>
  </p:notesMasterIdLst>
  <p:sldIdLst>
    <p:sldId id="1118" r:id="rId2"/>
    <p:sldId id="1152" r:id="rId3"/>
    <p:sldId id="1157" r:id="rId4"/>
    <p:sldId id="1156" r:id="rId5"/>
    <p:sldId id="1153" r:id="rId6"/>
    <p:sldId id="1165" r:id="rId7"/>
    <p:sldId id="1161" r:id="rId8"/>
    <p:sldId id="1164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9900"/>
    <a:srgbClr val="9900FF"/>
    <a:srgbClr val="FF9900"/>
    <a:srgbClr val="66FF33"/>
    <a:srgbClr val="0000FF"/>
    <a:srgbClr val="000099"/>
    <a:srgbClr val="D60093"/>
    <a:srgbClr val="FF3300"/>
    <a:srgbClr val="960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706" autoAdjust="0"/>
  </p:normalViewPr>
  <p:slideViewPr>
    <p:cSldViewPr>
      <p:cViewPr>
        <p:scale>
          <a:sx n="100" d="100"/>
          <a:sy n="100" d="100"/>
        </p:scale>
        <p:origin x="-123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6C5952-2E06-4937-BCFB-9BD10462452F}" type="datetime1">
              <a:rPr lang="en-GB" smtClean="0"/>
              <a:t>02/09/2012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02/09/2012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02/09/2012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220B406-1E4A-42F1-B83D-6FBCF9BDF08F}" type="datetime1">
              <a:rPr lang="en-GB" smtClean="0"/>
              <a:t>02/09/2012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Sat </a:t>
            </a:r>
            <a:r>
              <a:rPr lang="en-US" dirty="0" smtClean="0"/>
              <a:t>01/09 – Sun 02/09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089572" cy="5257800"/>
          </a:xfrm>
        </p:spPr>
        <p:txBody>
          <a:bodyPr/>
          <a:lstStyle/>
          <a:p>
            <a:r>
              <a:rPr lang="en-US" sz="2400" dirty="0"/>
              <a:t>08:03 Operator </a:t>
            </a:r>
            <a:r>
              <a:rPr lang="en-US" sz="2400" dirty="0" smtClean="0"/>
              <a:t>dump Fill 3018. </a:t>
            </a:r>
            <a:r>
              <a:rPr lang="en-US" sz="2400" dirty="0" smtClean="0"/>
              <a:t>173 </a:t>
            </a:r>
            <a:r>
              <a:rPr lang="en-US" sz="2400" dirty="0"/>
              <a:t>pb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dirty="0" smtClean="0"/>
              <a:t>in 13 hours</a:t>
            </a:r>
            <a:endParaRPr lang="en-US" sz="2400" dirty="0" smtClean="0"/>
          </a:p>
          <a:p>
            <a:r>
              <a:rPr lang="en-US" sz="2400" dirty="0" smtClean="0"/>
              <a:t>09:00-10:00 </a:t>
            </a:r>
            <a:r>
              <a:rPr lang="en-US" sz="2400" dirty="0" smtClean="0"/>
              <a:t>Cycle IT.R1</a:t>
            </a:r>
            <a:r>
              <a:rPr lang="en-US" sz="2400" dirty="0"/>
              <a:t>. OK from PO piquet to </a:t>
            </a:r>
            <a:r>
              <a:rPr lang="en-US" sz="2400" dirty="0" smtClean="0"/>
              <a:t>continue.</a:t>
            </a:r>
            <a:endParaRPr lang="en-US" sz="2400" dirty="0"/>
          </a:p>
          <a:p>
            <a:r>
              <a:rPr lang="en-US" sz="2400" dirty="0"/>
              <a:t>11:35 STABLE BEAMS #3019. Initial </a:t>
            </a:r>
            <a:r>
              <a:rPr lang="en-US" sz="2400" dirty="0" err="1" smtClean="0"/>
              <a:t>lumi</a:t>
            </a:r>
            <a:r>
              <a:rPr lang="en-US" sz="2400" dirty="0"/>
              <a:t>  ~</a:t>
            </a:r>
            <a:r>
              <a:rPr lang="en-US" sz="2400" dirty="0" smtClean="0"/>
              <a:t>6.7x10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</a:t>
            </a:r>
            <a:r>
              <a:rPr lang="en-US" sz="2400" dirty="0"/>
              <a:t>cm</a:t>
            </a:r>
            <a:r>
              <a:rPr lang="en-US" sz="2400" baseline="30000" dirty="0"/>
              <a:t>-2</a:t>
            </a:r>
            <a:r>
              <a:rPr lang="en-US" sz="2400" dirty="0"/>
              <a:t>s</a:t>
            </a:r>
            <a:r>
              <a:rPr lang="en-US" sz="2400" baseline="30000" dirty="0"/>
              <a:t>-1</a:t>
            </a:r>
            <a:endParaRPr lang="en-US" sz="2400" dirty="0"/>
          </a:p>
          <a:p>
            <a:r>
              <a:rPr lang="en-US" sz="2400" dirty="0"/>
              <a:t>17:10 Trip of RQT13.R7B1 (QPS - likely SEU). ~92 pb-1 in 5.6 h</a:t>
            </a:r>
          </a:p>
          <a:p>
            <a:r>
              <a:rPr lang="en-US" sz="2400" dirty="0"/>
              <a:t>In parallel TCTVA.4R5.B2 problem.</a:t>
            </a:r>
          </a:p>
          <a:p>
            <a:r>
              <a:rPr lang="en-US" sz="2400" dirty="0"/>
              <a:t>21:13 After several attempts to reset the QPS controller for RQT13.R7B1 </a:t>
            </a:r>
            <a:r>
              <a:rPr lang="en-US" sz="2400" dirty="0" smtClean="0"/>
              <a:t>remotely, </a:t>
            </a:r>
            <a:r>
              <a:rPr lang="en-US" sz="2400" dirty="0"/>
              <a:t>access for QPS board </a:t>
            </a:r>
            <a:r>
              <a:rPr lang="en-US" sz="2400" dirty="0" smtClean="0"/>
              <a:t>replacement</a:t>
            </a:r>
          </a:p>
          <a:p>
            <a:r>
              <a:rPr lang="en-US" sz="2400" dirty="0"/>
              <a:t>22:17 access finished. </a:t>
            </a:r>
            <a:r>
              <a:rPr lang="en-US" sz="2400" dirty="0" err="1" smtClean="0"/>
              <a:t>Precycling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01:23 </a:t>
            </a:r>
            <a:r>
              <a:rPr lang="en-US" sz="2400" dirty="0"/>
              <a:t>STABLE BEAMS #3020. </a:t>
            </a:r>
            <a:r>
              <a:rPr lang="en-US" sz="2400" dirty="0" smtClean="0"/>
              <a:t>Initial </a:t>
            </a:r>
            <a:r>
              <a:rPr lang="en-US" sz="2400" dirty="0"/>
              <a:t>luminosity </a:t>
            </a:r>
            <a:r>
              <a:rPr lang="en-US" sz="2400" dirty="0" smtClean="0"/>
              <a:t>6.9x10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</a:t>
            </a:r>
            <a:r>
              <a:rPr lang="en-US" sz="2400" dirty="0"/>
              <a:t>cm</a:t>
            </a:r>
            <a:r>
              <a:rPr lang="en-US" sz="2400" baseline="30000" dirty="0"/>
              <a:t>-2</a:t>
            </a:r>
            <a:r>
              <a:rPr lang="en-US" sz="2400" dirty="0"/>
              <a:t>s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>
                <a:effectLst/>
              </a:rPr>
              <a:t>06:17 RQTL7.L7B2 trip (QPS – requiring QPS reset – SEU?). 87 pb</a:t>
            </a:r>
            <a:r>
              <a:rPr lang="en-US" sz="2400" baseline="30000" dirty="0" smtClean="0">
                <a:effectLst/>
              </a:rPr>
              <a:t>-1</a:t>
            </a:r>
            <a:r>
              <a:rPr lang="en-US" sz="2400" dirty="0" smtClean="0">
                <a:effectLst/>
              </a:rPr>
              <a:t> in ~5 h.</a:t>
            </a:r>
          </a:p>
          <a:p>
            <a:r>
              <a:rPr lang="en-US" sz="2400" dirty="0" smtClean="0"/>
              <a:t>07:13 Filling</a:t>
            </a:r>
            <a:endParaRPr lang="en-US" sz="24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4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Fill 3019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8784771" cy="5257800"/>
          </a:xfrm>
        </p:spPr>
        <p:txBody>
          <a:bodyPr/>
          <a:lstStyle/>
          <a:p>
            <a:r>
              <a:rPr lang="en-GB" sz="2400" dirty="0"/>
              <a:t>I</a:t>
            </a:r>
            <a:r>
              <a:rPr lang="en-GB" sz="2400" dirty="0" smtClean="0"/>
              <a:t>mprovement in the </a:t>
            </a:r>
            <a:r>
              <a:rPr lang="en-GB" sz="2400" dirty="0" smtClean="0"/>
              <a:t>H-</a:t>
            </a:r>
            <a:r>
              <a:rPr lang="en-GB" sz="2400" dirty="0" err="1" smtClean="0"/>
              <a:t>emittance</a:t>
            </a:r>
            <a:r>
              <a:rPr lang="en-GB" sz="2400" dirty="0" smtClean="0"/>
              <a:t> delivered </a:t>
            </a:r>
            <a:r>
              <a:rPr lang="en-GB" sz="2400" dirty="0" smtClean="0"/>
              <a:t>by the injectors </a:t>
            </a:r>
            <a:r>
              <a:rPr lang="en-GB" sz="2400" dirty="0" smtClean="0"/>
              <a:t>(V </a:t>
            </a:r>
            <a:r>
              <a:rPr lang="en-GB" sz="2400" dirty="0" smtClean="0"/>
              <a:t>– measurements performed yesterday in the horizontal plane were saturated</a:t>
            </a:r>
            <a:r>
              <a:rPr lang="en-GB" sz="2400" dirty="0" smtClean="0"/>
              <a:t>) although still some tails</a:t>
            </a:r>
            <a:endParaRPr lang="en-GB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31/8</a:t>
            </a:r>
            <a:r>
              <a:rPr lang="en-US" sz="2400" dirty="0" smtClean="0"/>
              <a:t>				</a:t>
            </a:r>
            <a:r>
              <a:rPr lang="en-US" sz="2000" b="1" dirty="0" smtClean="0">
                <a:solidFill>
                  <a:srgbClr val="FF0000"/>
                </a:solidFill>
              </a:rPr>
              <a:t>01/09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6" name="Picture 2" descr="http://elogbook.cern.ch/eLogbook/attach_reader?attach_id=1285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2616200"/>
            <a:ext cx="9201150" cy="1851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pic>
        <p:nvPicPr>
          <p:cNvPr id="1028" name="Picture 4" descr="http://elogbook.cern.ch/eLogbook/attach_reader?attach_id=12850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486910"/>
            <a:ext cx="9218295" cy="186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705600" y="2289256"/>
            <a:ext cx="1778000" cy="28412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E. Bravin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2590800"/>
            <a:ext cx="5334000" cy="279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Gaussian fit – </a:t>
            </a:r>
            <a:r>
              <a:rPr lang="en-US" b="1" dirty="0" smtClean="0">
                <a:solidFill>
                  <a:srgbClr val="66FF33"/>
                </a:solidFill>
              </a:rPr>
              <a:t>Gaussian fit (core up to 1.7 </a:t>
            </a:r>
            <a:r>
              <a:rPr lang="en-US" b="1" dirty="0" smtClean="0">
                <a:solidFill>
                  <a:srgbClr val="66FF33"/>
                </a:solidFill>
                <a:latin typeface="Symbol" pitchFamily="18" charset="2"/>
              </a:rPr>
              <a:t>s</a:t>
            </a:r>
            <a:r>
              <a:rPr lang="en-US" b="1" dirty="0" smtClean="0">
                <a:solidFill>
                  <a:srgbClr val="66FF33"/>
                </a:solidFill>
              </a:rPr>
              <a:t>)</a:t>
            </a:r>
            <a:endParaRPr lang="en-US" b="1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0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762000"/>
          </a:xfrm>
        </p:spPr>
        <p:txBody>
          <a:bodyPr/>
          <a:lstStyle/>
          <a:p>
            <a:r>
              <a:rPr lang="en-US" sz="2400" dirty="0" smtClean="0"/>
              <a:t>Clean ramp and squeeze </a:t>
            </a:r>
            <a:endParaRPr lang="en-US" sz="2400" dirty="0" smtClean="0"/>
          </a:p>
          <a:p>
            <a:r>
              <a:rPr lang="en-US" sz="2400" dirty="0" smtClean="0"/>
              <a:t>Losses </a:t>
            </a:r>
            <a:r>
              <a:rPr lang="en-US" sz="2400" dirty="0" smtClean="0"/>
              <a:t>in collision mostly on </a:t>
            </a:r>
            <a:r>
              <a:rPr lang="en-US" sz="2400" dirty="0" smtClean="0"/>
              <a:t>B2. Improved </a:t>
            </a:r>
            <a:r>
              <a:rPr lang="en-US" sz="2400" dirty="0" smtClean="0"/>
              <a:t>by increasing Q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. Corresponding reduction of bunch length (normally observed for B1)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2050" name="Picture 2" descr="http://elogbook.cern.ch/eLogbook/attach_reader?attach_id=12850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" y="3352800"/>
            <a:ext cx="8461058" cy="284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8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TCTVA.4.R5B2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081875"/>
            <a:ext cx="8610601" cy="746925"/>
          </a:xfrm>
        </p:spPr>
        <p:txBody>
          <a:bodyPr/>
          <a:lstStyle/>
          <a:p>
            <a:r>
              <a:rPr lang="en-US" sz="2000" dirty="0"/>
              <a:t>TCTVA.4R5.B2 </a:t>
            </a:r>
            <a:r>
              <a:rPr lang="en-US" sz="2000" dirty="0" smtClean="0"/>
              <a:t>giving </a:t>
            </a:r>
            <a:r>
              <a:rPr lang="en-US" sz="2000" dirty="0"/>
              <a:t>position </a:t>
            </a:r>
            <a:r>
              <a:rPr lang="en-US" sz="2000" dirty="0" smtClean="0"/>
              <a:t>error </a:t>
            </a:r>
            <a:r>
              <a:rPr lang="en-US" sz="2000" dirty="0"/>
              <a:t>after </a:t>
            </a:r>
            <a:r>
              <a:rPr lang="en-US" sz="2000" dirty="0" smtClean="0"/>
              <a:t>sending </a:t>
            </a:r>
            <a:r>
              <a:rPr lang="en-US" sz="2000" dirty="0"/>
              <a:t>injection </a:t>
            </a:r>
            <a:r>
              <a:rPr lang="en-US" sz="2000" dirty="0" smtClean="0"/>
              <a:t>settings. CMS saw </a:t>
            </a:r>
            <a:r>
              <a:rPr lang="en-US" sz="2000" dirty="0"/>
              <a:t>the same collimator moved by 1mm while in </a:t>
            </a:r>
            <a:r>
              <a:rPr lang="en-US" sz="2000" dirty="0" smtClean="0"/>
              <a:t>STABLE beams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6200" y="1874837"/>
            <a:ext cx="4038600" cy="4525963"/>
          </a:xfrm>
        </p:spPr>
        <p:txBody>
          <a:bodyPr/>
          <a:lstStyle/>
          <a:p>
            <a:r>
              <a:rPr lang="en-US" sz="2000" dirty="0"/>
              <a:t>After discussion with STI piquet, S. Redaelli, A. </a:t>
            </a:r>
            <a:r>
              <a:rPr lang="en-US" sz="2000" dirty="0" err="1"/>
              <a:t>Masi</a:t>
            </a:r>
            <a:r>
              <a:rPr lang="en-US" sz="2000" dirty="0"/>
              <a:t>: collimator moved by -0.6 mm at 15:35 but remained within tolerances. This is why the beam was not </a:t>
            </a:r>
            <a:r>
              <a:rPr lang="en-US" sz="2000" dirty="0" smtClean="0"/>
              <a:t>dumped.</a:t>
            </a:r>
          </a:p>
          <a:p>
            <a:r>
              <a:rPr lang="en-US" sz="2000" dirty="0" smtClean="0"/>
              <a:t>Warning appeared on the collimator display but was not noticed</a:t>
            </a:r>
            <a:endParaRPr lang="en-US" sz="2000" dirty="0"/>
          </a:p>
          <a:p>
            <a:r>
              <a:rPr lang="en-US" sz="2000" dirty="0"/>
              <a:t>Only Right Downstream motor moved </a:t>
            </a:r>
            <a:r>
              <a:rPr lang="en-US" sz="2000" dirty="0">
                <a:sym typeface="Wingdings" pitchFamily="2" charset="2"/>
              </a:rPr>
              <a:t> likely SEU. A power glitch would have likely determined a movement of all motors.</a:t>
            </a: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3971707" y="1828800"/>
            <a:ext cx="5248493" cy="3590915"/>
            <a:chOff x="1914307" y="2581285"/>
            <a:chExt cx="5248493" cy="3590915"/>
          </a:xfrm>
        </p:grpSpPr>
        <p:pic>
          <p:nvPicPr>
            <p:cNvPr id="7" name="Picture 2" descr="http://elogbook.cern.ch/eLogbook/attach_reader?attach_id=1285120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60" t="15105" b="3081"/>
            <a:stretch/>
          </p:blipFill>
          <p:spPr bwMode="auto">
            <a:xfrm>
              <a:off x="1914307" y="2581285"/>
              <a:ext cx="5248493" cy="3590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4800600" y="3454400"/>
              <a:ext cx="1981201" cy="279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00"/>
                  </a:solidFill>
                </a:rPr>
                <a:t>LVDT-Right Upstream</a:t>
              </a:r>
              <a:endParaRPr lang="en-US" sz="1400" b="1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4097342"/>
              <a:ext cx="2286000" cy="279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9900FF"/>
                  </a:solidFill>
                </a:rPr>
                <a:t>LVDT-Right Downstream</a:t>
              </a:r>
              <a:endParaRPr lang="en-US" sz="1400" b="1" dirty="0">
                <a:solidFill>
                  <a:srgbClr val="9900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62200" y="4495800"/>
              <a:ext cx="2286000" cy="279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C000"/>
                  </a:solidFill>
                </a:rPr>
                <a:t>Outer Warning level – RD</a:t>
              </a:r>
              <a:endParaRPr lang="en-US" sz="1400" b="1" dirty="0">
                <a:solidFill>
                  <a:srgbClr val="FFC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00300" y="5334000"/>
              <a:ext cx="2286000" cy="279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FFFFCC"/>
                  </a:solidFill>
                </a:rPr>
                <a:t>Outer Dump level – RD</a:t>
              </a:r>
              <a:endParaRPr lang="en-US" sz="1400" b="1" dirty="0">
                <a:solidFill>
                  <a:srgbClr val="FFFF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56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/>
              <a:t>TCTVA.4.R5B2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013372" cy="5257800"/>
          </a:xfrm>
        </p:spPr>
        <p:txBody>
          <a:bodyPr/>
          <a:lstStyle/>
          <a:p>
            <a:r>
              <a:rPr lang="en-US" sz="2400" dirty="0" smtClean="0"/>
              <a:t>No visible losses when moving collimator in point </a:t>
            </a:r>
            <a:r>
              <a:rPr lang="en-US" sz="2400" dirty="0" smtClean="0"/>
              <a:t>5</a:t>
            </a:r>
          </a:p>
          <a:p>
            <a:endParaRPr lang="en-US" sz="2400" dirty="0">
              <a:effectLst/>
            </a:endParaRPr>
          </a:p>
          <a:p>
            <a:endParaRPr lang="en-US" sz="2400" dirty="0" smtClean="0"/>
          </a:p>
          <a:p>
            <a:endParaRPr lang="en-US" sz="2400" dirty="0">
              <a:effectLst/>
            </a:endParaRPr>
          </a:p>
          <a:p>
            <a:endParaRPr lang="en-US" sz="2400" dirty="0" smtClean="0"/>
          </a:p>
          <a:p>
            <a:endParaRPr lang="en-US" sz="2400" dirty="0">
              <a:effectLst/>
            </a:endParaRPr>
          </a:p>
          <a:p>
            <a:endParaRPr lang="en-US" sz="2400" dirty="0" smtClean="0"/>
          </a:p>
          <a:p>
            <a:endParaRPr lang="en-US" sz="2400" dirty="0">
              <a:effectLst/>
            </a:endParaRPr>
          </a:p>
          <a:p>
            <a:endParaRPr lang="en-US" sz="2400" dirty="0" smtClean="0"/>
          </a:p>
          <a:p>
            <a:endParaRPr lang="en-US" sz="2400" dirty="0">
              <a:effectLst/>
            </a:endParaRPr>
          </a:p>
          <a:p>
            <a:r>
              <a:rPr lang="en-US" sz="2400" dirty="0" smtClean="0"/>
              <a:t>Tested collimator with several cycles during QPS intervention </a:t>
            </a:r>
            <a:r>
              <a:rPr lang="en-US" sz="2400" dirty="0" smtClean="0">
                <a:sym typeface="Wingdings" pitchFamily="2" charset="2"/>
              </a:rPr>
              <a:t> no problem observed. No intervention on the driver.</a:t>
            </a:r>
            <a:endParaRPr lang="en-US" sz="24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4098" name="Picture 2" descr="\\cern.ch\dfs\Users\a\arduini\Documents\TCT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" y="1447800"/>
            <a:ext cx="8823960" cy="363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6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#3020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1600200"/>
          </a:xfrm>
        </p:spPr>
        <p:txBody>
          <a:bodyPr/>
          <a:lstStyle/>
          <a:p>
            <a:r>
              <a:rPr lang="en-US" sz="2400" dirty="0" smtClean="0"/>
              <a:t>Slightly higher intensity (1.65x10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p/b at </a:t>
            </a:r>
            <a:r>
              <a:rPr lang="en-US" sz="2400" dirty="0" err="1" smtClean="0"/>
              <a:t>inection</a:t>
            </a:r>
            <a:r>
              <a:rPr lang="en-US" sz="2400" dirty="0" smtClean="0"/>
              <a:t>) but </a:t>
            </a:r>
            <a:r>
              <a:rPr lang="en-US" sz="2400" dirty="0" err="1" smtClean="0"/>
              <a:t>emittances</a:t>
            </a:r>
            <a:r>
              <a:rPr lang="en-US" sz="2400" dirty="0" smtClean="0"/>
              <a:t> on the higher side as compared to best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Higher losses on the squeeze (~5%) as compared to previous fill (~2-3 %) equally on all bunches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133600" cy="168275"/>
          </a:xfrm>
        </p:spPr>
        <p:txBody>
          <a:bodyPr/>
          <a:lstStyle/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667000" y="6553200"/>
            <a:ext cx="6477000" cy="152400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53200"/>
            <a:ext cx="2133600" cy="168275"/>
          </a:xfrm>
        </p:spPr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26" name="Picture 2" descr="http://elogbook.cern.ch/eLogbook/attach_reader?attach_id=128530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686800" cy="35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38200" y="2292512"/>
            <a:ext cx="762000" cy="28412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H-B1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2302851"/>
            <a:ext cx="762000" cy="28412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V-B1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962400"/>
            <a:ext cx="762000" cy="28412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V-B2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4123511"/>
            <a:ext cx="762000" cy="28412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H-B2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cleaning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02/09/2012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Regularly performed in stable beams every ~1/2 hour</a:t>
            </a:r>
          </a:p>
          <a:p>
            <a:r>
              <a:rPr lang="en-US" sz="2400" dirty="0" smtClean="0"/>
              <a:t>Daniel Valuch contacted to implement different settings for cleaning and monitoring </a:t>
            </a:r>
            <a:r>
              <a:rPr lang="en-US" sz="2400" dirty="0" smtClean="0">
                <a:sym typeface="Wingdings" pitchFamily="2" charset="2"/>
              </a:rPr>
              <a:t> presently away back and Tuesday. He will prepare the necessary modifications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191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569190" cy="5111750"/>
          </a:xfrm>
        </p:spPr>
        <p:txBody>
          <a:bodyPr/>
          <a:lstStyle/>
          <a:p>
            <a:r>
              <a:rPr lang="en-US" sz="2800" dirty="0" smtClean="0"/>
              <a:t>SPS </a:t>
            </a:r>
            <a:r>
              <a:rPr lang="en-US" sz="2800" dirty="0" smtClean="0"/>
              <a:t>EDF intervention</a:t>
            </a:r>
          </a:p>
          <a:p>
            <a:pPr lvl="1"/>
            <a:r>
              <a:rPr lang="en-US" sz="2400" dirty="0" smtClean="0"/>
              <a:t>Monday morning </a:t>
            </a:r>
            <a:r>
              <a:rPr lang="en-US" sz="2400" dirty="0" smtClean="0"/>
              <a:t>~9 </a:t>
            </a:r>
            <a:r>
              <a:rPr lang="en-US" sz="2400" dirty="0" smtClean="0"/>
              <a:t>h for about two </a:t>
            </a:r>
            <a:r>
              <a:rPr lang="en-US" sz="2400" dirty="0" smtClean="0"/>
              <a:t>hours with pilot beams during that time</a:t>
            </a:r>
            <a:endParaRPr lang="en-US" sz="2400" dirty="0" smtClean="0"/>
          </a:p>
          <a:p>
            <a:pPr lvl="2"/>
            <a:r>
              <a:rPr lang="en-US" sz="2000" dirty="0" smtClean="0"/>
              <a:t>triplet </a:t>
            </a:r>
            <a:r>
              <a:rPr lang="en-US" sz="2000" dirty="0" err="1" smtClean="0"/>
              <a:t>octupole</a:t>
            </a:r>
            <a:r>
              <a:rPr lang="en-US" sz="2000" dirty="0" smtClean="0"/>
              <a:t> correct circuit tests &amp; </a:t>
            </a:r>
            <a:r>
              <a:rPr lang="en-US" sz="2000" dirty="0" smtClean="0"/>
              <a:t>polarity</a:t>
            </a:r>
          </a:p>
          <a:p>
            <a:pPr lvl="2"/>
            <a:r>
              <a:rPr lang="en-US" sz="2000" dirty="0"/>
              <a:t>skew </a:t>
            </a:r>
            <a:r>
              <a:rPr lang="en-US" sz="2000" dirty="0" err="1"/>
              <a:t>sextupole</a:t>
            </a:r>
            <a:r>
              <a:rPr lang="en-US" sz="2000" dirty="0"/>
              <a:t> </a:t>
            </a:r>
            <a:r>
              <a:rPr lang="en-US" sz="2000" dirty="0" smtClean="0"/>
              <a:t>polarity</a:t>
            </a:r>
            <a:endParaRPr lang="en-GB" sz="2000" dirty="0" smtClean="0"/>
          </a:p>
          <a:p>
            <a:endParaRPr lang="en-GB" sz="2800" dirty="0" smtClean="0"/>
          </a:p>
          <a:p>
            <a:r>
              <a:rPr lang="en-GB" sz="2800" dirty="0" smtClean="0"/>
              <a:t>On </a:t>
            </a:r>
            <a:r>
              <a:rPr lang="en-GB" sz="2800" dirty="0" smtClean="0"/>
              <a:t>the waiting list</a:t>
            </a:r>
          </a:p>
          <a:p>
            <a:pPr lvl="1"/>
            <a:r>
              <a:rPr lang="en-GB" sz="2400" dirty="0" smtClean="0"/>
              <a:t>Totem in at end of fill</a:t>
            </a:r>
          </a:p>
          <a:p>
            <a:pPr lvl="1"/>
            <a:r>
              <a:rPr lang="en-GB" sz="2400" dirty="0" smtClean="0"/>
              <a:t>RF batch-by-batch blow-up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1/09/2012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25781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27957</TotalTime>
  <Words>433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Sat 01/09 – Sun 02/09</vt:lpstr>
      <vt:lpstr>Fill 3019</vt:lpstr>
      <vt:lpstr>Fill 3019</vt:lpstr>
      <vt:lpstr>TCTVA.4.R5B2</vt:lpstr>
      <vt:lpstr>TCTVA.4.R5B2</vt:lpstr>
      <vt:lpstr>Fill #3020</vt:lpstr>
      <vt:lpstr>Abort gap cleaning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2452</cp:revision>
  <dcterms:created xsi:type="dcterms:W3CDTF">2010-04-25T23:23:07Z</dcterms:created>
  <dcterms:modified xsi:type="dcterms:W3CDTF">2012-09-02T06:49:04Z</dcterms:modified>
</cp:coreProperties>
</file>