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965" r:id="rId2"/>
    <p:sldId id="954" r:id="rId3"/>
    <p:sldId id="955" r:id="rId4"/>
    <p:sldId id="967" r:id="rId5"/>
    <p:sldId id="968" r:id="rId6"/>
    <p:sldId id="969" r:id="rId7"/>
    <p:sldId id="970" r:id="rId8"/>
    <p:sldId id="971" r:id="rId9"/>
    <p:sldId id="97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0" autoAdjust="0"/>
    <p:restoredTop sz="94706" autoAdjust="0"/>
  </p:normalViewPr>
  <p:slideViewPr>
    <p:cSldViewPr>
      <p:cViewPr>
        <p:scale>
          <a:sx n="50" d="100"/>
          <a:sy n="50" d="100"/>
        </p:scale>
        <p:origin x="-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86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8/22/2012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22-Aug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1523" b="33219"/>
          <a:stretch>
            <a:fillRect/>
          </a:stretch>
        </p:blipFill>
        <p:spPr>
          <a:xfrm>
            <a:off x="152400" y="2514600"/>
            <a:ext cx="8763000" cy="24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08:24h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i="1" dirty="0" smtClean="0">
                <a:latin typeface="Times New Roman"/>
                <a:cs typeface="Times New Roman"/>
              </a:rPr>
              <a:t>Access needed for </a:t>
            </a:r>
            <a:r>
              <a:rPr lang="en-GB" sz="2000" i="1" dirty="0" err="1" smtClean="0">
                <a:latin typeface="Times New Roman"/>
                <a:cs typeface="Times New Roman"/>
              </a:rPr>
              <a:t>LHCb</a:t>
            </a:r>
            <a:r>
              <a:rPr lang="en-GB" sz="2000" i="1" dirty="0" smtClean="0">
                <a:latin typeface="Times New Roman"/>
                <a:cs typeface="Times New Roman"/>
              </a:rPr>
              <a:t> water leak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i="1" kern="0" dirty="0" err="1" smtClean="0">
                <a:latin typeface="Times New Roman"/>
                <a:cs typeface="Times New Roman"/>
              </a:rPr>
              <a:t>emittances</a:t>
            </a:r>
            <a:r>
              <a:rPr lang="en-GB" sz="2000" i="1" kern="0" dirty="0" smtClean="0">
                <a:latin typeface="Times New Roman"/>
                <a:cs typeface="Times New Roman"/>
              </a:rPr>
              <a:t> at fill end ...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kern="0" dirty="0" smtClean="0">
                <a:latin typeface="Times New Roman"/>
                <a:cs typeface="Times New Roman"/>
              </a:rPr>
              <a:t>access for ATLAS / CMS / RP ... in the shadow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LHC closed, restart 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11:51h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 beam 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	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4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0" y="2286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016000" imgH="254000" progId="Equation.3">
                  <p:embed/>
                </p:oleObj>
              </mc:Choice>
              <mc:Fallback>
                <p:oleObj name="Equation" r:id="rId3" imgW="10160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057400"/>
            <a:ext cx="4876800" cy="24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838200"/>
            <a:ext cx="8305800" cy="427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12:07h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SIS problem,</a:t>
            </a:r>
          </a:p>
          <a:p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/>
              <a:t>“See glitches on SIS, on squeeze factors, currents and states of PCs in different sectors etc etc.”</a:t>
            </a:r>
          </a:p>
          <a:p>
            <a:endParaRPr lang="en-US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200" dirty="0" smtClean="0"/>
              <a:t>Also the squeeze factor interlock came back - it'd have dumped, had we had </a:t>
            </a:r>
            <a:r>
              <a:rPr lang="en-US" sz="1200" dirty="0" err="1" smtClean="0"/>
              <a:t>beam.Example</a:t>
            </a:r>
            <a:r>
              <a:rPr lang="en-US" sz="1200" dirty="0" smtClean="0"/>
              <a:t> of exceptions:12:43:26 - 2012-08-21 12:43:25,706 [JapcExecutor-thread-11] ERROR </a:t>
            </a:r>
            <a:r>
              <a:rPr lang="en-US" sz="1200" dirty="0" err="1" smtClean="0"/>
              <a:t>JapcDispatcherImpl</a:t>
            </a:r>
            <a:r>
              <a:rPr lang="en-US" sz="1200" dirty="0" smtClean="0"/>
              <a:t> +==&gt; Exception </a:t>
            </a:r>
            <a:r>
              <a:rPr lang="en-US" sz="1200" dirty="0" err="1" smtClean="0"/>
              <a:t>occured</a:t>
            </a:r>
            <a:r>
              <a:rPr lang="en-US" sz="1200" dirty="0" smtClean="0"/>
              <a:t> for parameter id [RPHGA.RR13.RQ8.L1B1_DATA] name [RPHGA.RR13.RQ8.L1B1/SUB_51]asynchronous operation on RPHGA.RR13.RQ8.L1B1/SUB_51@ </a:t>
            </a:r>
            <a:r>
              <a:rPr lang="en-US" sz="1200" dirty="0" err="1" smtClean="0"/>
              <a:t>failedcern.japc.ParameterException</a:t>
            </a:r>
            <a:r>
              <a:rPr lang="en-US" sz="1200" dirty="0" smtClean="0"/>
              <a:t>: Lost-Updates: Server overloaded and not able to handle all new updates ==&gt; it will loose updates.        </a:t>
            </a:r>
          </a:p>
          <a:p>
            <a:r>
              <a:rPr lang="en-US" sz="1200" dirty="0" smtClean="0"/>
              <a:t>at cern.japc.ext.cmwrda.DataTranslator.createParameterException(DataTranslator.java:275)     </a:t>
            </a:r>
          </a:p>
          <a:p>
            <a:r>
              <a:rPr lang="en-US" sz="1200" dirty="0" smtClean="0"/>
              <a:t>at cern.japc.ext.cmwrda.RDAReplyHandler.handleError(RDAReplyHandler.java:115)        </a:t>
            </a:r>
          </a:p>
          <a:p>
            <a:r>
              <a:rPr lang="en-US" sz="1200" dirty="0" smtClean="0"/>
              <a:t>at cern.cmw.rda.client.ReplyAdapter.handleException(ReplyAdapter.java:103)        </a:t>
            </a:r>
          </a:p>
          <a:p>
            <a:r>
              <a:rPr lang="en-US" sz="1200" dirty="0" smtClean="0"/>
              <a:t>at </a:t>
            </a:r>
            <a:r>
              <a:rPr lang="en-US" sz="1200" dirty="0" err="1" smtClean="0"/>
              <a:t>cern.cmw.rda.client.ServerConnection.dispatchLostUpdates(ServerConnection.jav</a:t>
            </a:r>
            <a:endParaRPr lang="en-US" sz="1200" dirty="0" smtClean="0"/>
          </a:p>
          <a:p>
            <a:r>
              <a:rPr lang="en-US" sz="1200" dirty="0" smtClean="0"/>
              <a:t>a:2566)        </a:t>
            </a:r>
          </a:p>
          <a:p>
            <a:r>
              <a:rPr lang="en-US" sz="1200" dirty="0" smtClean="0"/>
              <a:t>at cern.cmw.rda.client.ServerConnection.handleReply(ServerConnection.java:2349)        </a:t>
            </a:r>
          </a:p>
          <a:p>
            <a:r>
              <a:rPr lang="en-US" sz="1200" dirty="0" smtClean="0"/>
              <a:t>at cern.cmw.corba.rda.ReplyHandlerPOA._invoke(ReplyHandlerPOA.java:45)        </a:t>
            </a:r>
          </a:p>
          <a:p>
            <a:r>
              <a:rPr lang="en-US" sz="1200" dirty="0" smtClean="0"/>
              <a:t>at org.jacorb.poa.RequestProcessor.invokeOperation(RequestProcessor.java:297)        </a:t>
            </a:r>
          </a:p>
          <a:p>
            <a:r>
              <a:rPr lang="en-US" sz="1200" dirty="0" smtClean="0"/>
              <a:t>at org.jacorb.poa.RequestProcessor.process(RequestProcessor.java:591)        </a:t>
            </a:r>
          </a:p>
          <a:p>
            <a:r>
              <a:rPr lang="en-US" sz="1200" dirty="0" smtClean="0"/>
              <a:t>at org.jacorb.poa.RequestProcessor.run(RequestProcessor.java:734)Caused by: </a:t>
            </a:r>
            <a:r>
              <a:rPr lang="en-US" sz="1200" dirty="0" err="1" smtClean="0"/>
              <a:t>cern.cmw.LostUpdates</a:t>
            </a:r>
            <a:r>
              <a:rPr lang="en-US" sz="1200" dirty="0" smtClean="0"/>
              <a:t>: Lost-Updates: Server overloaded and not able to handle all new updates ==&gt; it will loose updates.       </a:t>
            </a:r>
          </a:p>
          <a:p>
            <a:r>
              <a:rPr lang="en-US" sz="1200" dirty="0" smtClean="0"/>
              <a:t> at cern.cmw.rda.client.ServerConnection.dispatchLostUpdates(ServerConnection.java:2562)        ... 5 more</a:t>
            </a:r>
            <a:endParaRPr lang="en-GB" sz="12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86400"/>
            <a:ext cx="8433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my translation: </a:t>
            </a:r>
            <a:r>
              <a:rPr lang="en-GB" b="1" i="1" kern="0" dirty="0" smtClean="0">
                <a:latin typeface="Times New Roman"/>
                <a:cs typeface="Times New Roman"/>
              </a:rPr>
              <a:t>programs running in parasitically were blocking the operation servers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          some users caused delays and data packet losses.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latin typeface="Times New Roman"/>
                <a:cs typeface="Times New Roman"/>
              </a:rPr>
              <a:t>	</a:t>
            </a:r>
            <a:r>
              <a:rPr lang="en-GB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-&gt; users identified, processes stopped, SIS reset by the experts ... and ok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Tue Morning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6377067" cy="529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14:14h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...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CMS solenoid ramping down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</a:t>
            </a:r>
            <a:r>
              <a:rPr lang="en-GB" sz="2000" b="1" i="1" kern="0" smtClean="0">
                <a:solidFill>
                  <a:srgbClr val="000000"/>
                </a:solidFill>
                <a:latin typeface="Times New Roman"/>
                <a:cs typeface="Times New Roman"/>
              </a:rPr>
              <a:t>UPS</a:t>
            </a:r>
            <a:r>
              <a:rPr lang="en-GB" sz="2000" b="1" i="1" kern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       nice clean injection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15:16h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  without (?) problems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1336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Emittances</a:t>
            </a:r>
            <a:endParaRPr lang="en-US" dirty="0" smtClean="0"/>
          </a:p>
          <a:p>
            <a:r>
              <a:rPr lang="en-US" sz="1600" dirty="0" smtClean="0"/>
              <a:t>B2H = 1.86   B2V = 1.97		</a:t>
            </a:r>
          </a:p>
          <a:p>
            <a:r>
              <a:rPr lang="en-US" sz="1600" dirty="0" smtClean="0"/>
              <a:t>B1H = 1.94   B1V = 1.76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2800487" cy="179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16" y="4972050"/>
            <a:ext cx="6312484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7164908" cy="8340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15:35h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OFSU crashed </a:t>
            </a:r>
            <a:r>
              <a:rPr lang="en-US" sz="2000" b="1" i="1" dirty="0" smtClean="0">
                <a:latin typeface="Times New Roman"/>
                <a:cs typeface="Times New Roman"/>
              </a:rPr>
              <a:t>before launching the squeeze.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Need to fetch optics and re-calculate it.</a:t>
            </a:r>
          </a:p>
          <a:p>
            <a:pPr lvl="0"/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16:10h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    again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beams offset in ATLAS</a:t>
            </a:r>
            <a:r>
              <a:rPr lang="en-US" sz="2000" b="1" i="1" dirty="0" smtClean="0">
                <a:latin typeface="Times New Roman"/>
                <a:cs typeface="Times New Roman"/>
              </a:rPr>
              <a:t>, initial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: 2*10^33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lifetime down to 0.5h</a:t>
            </a:r>
            <a:r>
              <a:rPr lang="en-US" sz="2000" b="1" i="1" dirty="0" smtClean="0">
                <a:latin typeface="Times New Roman"/>
                <a:cs typeface="Times New Roman"/>
              </a:rPr>
              <a:t>, considerable intensity losses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    recovering after decent tuning of luminosity</a:t>
            </a:r>
            <a:endParaRPr lang="en-US" b="1" i="1" dirty="0" smtClean="0"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475" b="33634"/>
          <a:stretch>
            <a:fillRect/>
          </a:stretch>
        </p:blipFill>
        <p:spPr>
          <a:xfrm>
            <a:off x="3124200" y="3258216"/>
            <a:ext cx="5867400" cy="3142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Tue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7783692" cy="148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 	</a:t>
            </a:r>
            <a:r>
              <a:rPr lang="en-US" sz="2000" b="1" i="1" dirty="0" smtClean="0">
                <a:latin typeface="Times New Roman"/>
                <a:cs typeface="Times New Roman"/>
              </a:rPr>
              <a:t>not the easiest part  this time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cured by: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head on in ATLAS, reducing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chroma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(trim of  -3 H and -5 V), </a:t>
            </a:r>
          </a:p>
          <a:p>
            <a:pPr lvl="0"/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octupoles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at -1.7, slight global orbit correction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612" r="20112" b="12298"/>
          <a:stretch>
            <a:fillRect/>
          </a:stretch>
        </p:blipFill>
        <p:spPr>
          <a:xfrm>
            <a:off x="5638800" y="381000"/>
            <a:ext cx="3254378" cy="2604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828800"/>
            <a:ext cx="2051204" cy="1670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13188" b="53445"/>
          <a:stretch>
            <a:fillRect/>
          </a:stretch>
        </p:blipFill>
        <p:spPr>
          <a:xfrm>
            <a:off x="152400" y="3276600"/>
            <a:ext cx="3802388" cy="1148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76349"/>
          <a:stretch>
            <a:fillRect/>
          </a:stretch>
        </p:blipFill>
        <p:spPr>
          <a:xfrm>
            <a:off x="3804748" y="3886200"/>
            <a:ext cx="5339252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7294" y="2819400"/>
            <a:ext cx="14805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 losses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124200"/>
            <a:ext cx="749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038600"/>
            <a:ext cx="915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4648200"/>
            <a:ext cx="1904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bunch intensities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Tue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51524"/>
            <a:ext cx="6770695" cy="1234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22:52h 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due to thunderstorm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lost sector 12 ... et al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first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bilan</a:t>
            </a:r>
            <a:r>
              <a:rPr lang="en-US" sz="2000" b="1" i="1" dirty="0" smtClean="0">
                <a:latin typeface="Times New Roman"/>
                <a:cs typeface="Times New Roman"/>
              </a:rPr>
              <a:t>:	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* lost sector 12, 23, 34, 45 ,67 and 81,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   lost RD34LR7 and RD1LR5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* trip of ALICE and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latin typeface="Times New Roman"/>
                <a:cs typeface="Times New Roman"/>
              </a:rPr>
              <a:t> dipole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* lost 2 RF modules M2B1 and M2B2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* several collimators not going to parking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1523" b="33219"/>
          <a:stretch>
            <a:fillRect/>
          </a:stretch>
        </p:blipFill>
        <p:spPr>
          <a:xfrm>
            <a:off x="3733800" y="1828800"/>
            <a:ext cx="5181600" cy="145674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724400" y="1524000"/>
            <a:ext cx="2514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371600" y="24384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1016000" imgH="254000" progId="Equation.3">
                  <p:embed/>
                </p:oleObj>
              </mc:Choice>
              <mc:Fallback>
                <p:oleObj name="Equation" r:id="rId4" imgW="1016000" imgH="254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Tue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51524"/>
            <a:ext cx="4082710" cy="9879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04:07h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probes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04:28h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05:03h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adjust,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	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	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9223" r="20112" b="13835"/>
          <a:stretch>
            <a:fillRect/>
          </a:stretch>
        </p:blipFill>
        <p:spPr>
          <a:xfrm>
            <a:off x="5257800" y="685800"/>
            <a:ext cx="3648872" cy="2323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592" t="10668" r="19521" b="14478"/>
          <a:stretch>
            <a:fillRect/>
          </a:stretch>
        </p:blipFill>
        <p:spPr>
          <a:xfrm>
            <a:off x="5257800" y="3276600"/>
            <a:ext cx="3633007" cy="26425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3429000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4 %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5772" y="4931946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4 %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Tue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51524"/>
            <a:ext cx="2401185" cy="8956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04:07h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Luminosity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	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	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5475" b="38327"/>
          <a:stretch>
            <a:fillRect/>
          </a:stretch>
        </p:blipFill>
        <p:spPr>
          <a:xfrm>
            <a:off x="1524000" y="1828800"/>
            <a:ext cx="7276848" cy="35971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33800" y="2362200"/>
            <a:ext cx="1143000" cy="3810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35040</TotalTime>
  <Words>223</Words>
  <Application>Microsoft Office PowerPoint</Application>
  <PresentationFormat>On-screen Show (4:3)</PresentationFormat>
  <Paragraphs>297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LHCpresentations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2220</cp:revision>
  <dcterms:created xsi:type="dcterms:W3CDTF">2012-08-22T03:50:06Z</dcterms:created>
  <dcterms:modified xsi:type="dcterms:W3CDTF">2012-08-22T07:00:54Z</dcterms:modified>
</cp:coreProperties>
</file>