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9" r:id="rId1"/>
  </p:sldMasterIdLst>
  <p:notesMasterIdLst>
    <p:notesMasterId r:id="rId5"/>
  </p:notesMasterIdLst>
  <p:handoutMasterIdLst>
    <p:handoutMasterId r:id="rId6"/>
  </p:handoutMasterIdLst>
  <p:sldIdLst>
    <p:sldId id="1223" r:id="rId2"/>
    <p:sldId id="1224" r:id="rId3"/>
    <p:sldId id="1225" r:id="rId4"/>
  </p:sldIdLst>
  <p:sldSz cx="9144000" cy="6858000" type="screen4x3"/>
  <p:notesSz cx="7010400" cy="9296400"/>
  <p:defaultTextStyle>
    <a:defPPr>
      <a:defRPr lang="en-US"/>
    </a:defPPr>
    <a:lvl1pPr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CC0066"/>
    <a:srgbClr val="008000"/>
    <a:srgbClr val="0000FF"/>
    <a:srgbClr val="FFCC99"/>
    <a:srgbClr val="FF5050"/>
    <a:srgbClr val="CC0000"/>
    <a:srgbClr val="FF3300"/>
    <a:srgbClr val="FF0000"/>
    <a:srgbClr val="99FF9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7971" autoAdjust="0"/>
    <p:restoredTop sz="95262" autoAdjust="0"/>
  </p:normalViewPr>
  <p:slideViewPr>
    <p:cSldViewPr>
      <p:cViewPr>
        <p:scale>
          <a:sx n="80" d="100"/>
          <a:sy n="80" d="100"/>
        </p:scale>
        <p:origin x="-1026" y="-72"/>
      </p:cViewPr>
      <p:guideLst>
        <p:guide orient="horz" pos="2160"/>
        <p:guide pos="5103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68"/>
    </p:cViewPr>
  </p:sorterViewPr>
  <p:gridSpacing cx="73737788" cy="7373778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71544C-6647-7A44-A30B-40518DF4CE46}" type="datetimeFigureOut">
              <a:rPr lang="en-US" smtClean="0"/>
              <a:pPr/>
              <a:t>8/26/2012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1DEE20-7222-3F4B-902C-214D1A5332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7026950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17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0" y="4415790"/>
            <a:ext cx="5608320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fld id="{1EE94C69-A77A-4829-890D-081FF2A6740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4617313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60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25603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25604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 eaLnBrk="1" hangingPunct="1">
                <a:spcBef>
                  <a:spcPct val="0"/>
                </a:spcBef>
              </a:pPr>
              <a:endParaRPr lang="en-US" sz="240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grpSp>
          <p:nvGrpSpPr>
            <p:cNvPr id="25605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25606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7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8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9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0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1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2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3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4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5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</p:grpSp>
      </p:grpSp>
      <p:sp>
        <p:nvSpPr>
          <p:cNvPr id="25616" name="Rectangle 16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CBC8C70-8675-4D13-97D0-687AD0C3AA9D}" type="datetime1">
              <a:rPr lang="en-US" smtClean="0"/>
              <a:pPr/>
              <a:t>8/26/2012</a:t>
            </a:fld>
            <a:endParaRPr lang="en-US"/>
          </a:p>
        </p:txBody>
      </p:sp>
      <p:sp>
        <p:nvSpPr>
          <p:cNvPr id="25617" name="Rectangle 17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25618" name="Rectangle 18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 Black" pitchFamily="34" charset="0"/>
              </a:defRPr>
            </a:lvl1pPr>
          </a:lstStyle>
          <a:p>
            <a:fld id="{42080964-D815-4D51-9BE1-AC88875DFBA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5619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38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5620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600"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9DD70A9-BAE9-49B5-BB4A-4022358022C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43EDDED5-FBEA-43F1-B81D-C2ADA50BF04E}" type="datetime1">
              <a:rPr lang="en-US" smtClean="0"/>
              <a:pPr/>
              <a:t>8/26/2012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00850" y="25400"/>
            <a:ext cx="2112963" cy="62833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5400"/>
            <a:ext cx="6191250" cy="62833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E8FBF62-69F5-429E-9AEA-628EF2B2989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65F7DD46-46B8-4FC5-A800-CFEE7965FB39}" type="datetime1">
              <a:rPr lang="en-US" smtClean="0"/>
              <a:pPr/>
              <a:t>8/26/2012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25400"/>
            <a:ext cx="8229600" cy="523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196975"/>
            <a:ext cx="4038600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038600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902450" y="6632575"/>
            <a:ext cx="2133600" cy="252413"/>
          </a:xfrm>
        </p:spPr>
        <p:txBody>
          <a:bodyPr/>
          <a:lstStyle>
            <a:lvl1pPr>
              <a:defRPr/>
            </a:lvl1pPr>
          </a:lstStyle>
          <a:p>
            <a:fld id="{C49955D0-AFF1-4FD6-B1E6-F241286C4CD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>
            <a:lvl1pPr>
              <a:defRPr/>
            </a:lvl1pPr>
          </a:lstStyle>
          <a:p>
            <a:fld id="{9F5DCA5C-1D29-43FF-8DB8-3C9A00DC9AC3}" type="datetime1">
              <a:rPr lang="en-US" smtClean="0"/>
              <a:pPr/>
              <a:t>8/26/2012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25400"/>
            <a:ext cx="8229600" cy="523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196975"/>
            <a:ext cx="8229600" cy="511175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902450" y="6632575"/>
            <a:ext cx="2133600" cy="252413"/>
          </a:xfrm>
        </p:spPr>
        <p:txBody>
          <a:bodyPr/>
          <a:lstStyle>
            <a:lvl1pPr>
              <a:defRPr/>
            </a:lvl1pPr>
          </a:lstStyle>
          <a:p>
            <a:fld id="{4F3283CE-86ED-4A5A-9952-48D6A180EE0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>
            <a:lvl1pPr>
              <a:defRPr/>
            </a:lvl1pPr>
          </a:lstStyle>
          <a:p>
            <a:fld id="{D50C6430-D297-485E-B966-78A146B39569}" type="datetime1">
              <a:rPr lang="en-US" smtClean="0"/>
              <a:pPr/>
              <a:t>8/26/2012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newlhc logo1.gi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-681848" y="0"/>
            <a:ext cx="1357346" cy="1357346"/>
          </a:xfrm>
          <a:prstGeom prst="rect">
            <a:avLst/>
          </a:prstGeom>
          <a:effectLst>
            <a:glow rad="101600">
              <a:schemeClr val="accent1">
                <a:lumMod val="40000"/>
                <a:lumOff val="60000"/>
                <a:alpha val="40000"/>
              </a:schemeClr>
            </a:glow>
            <a:reflection blurRad="6350" stA="50000" endA="300" endPos="55000" dir="5400000" sy="-100000" algn="bl" rotWithShape="0"/>
            <a:softEdge rad="12700"/>
          </a:effectLst>
        </p:spPr>
      </p:pic>
      <p:sp>
        <p:nvSpPr>
          <p:cNvPr id="11" name="Text Placeholder 10"/>
          <p:cNvSpPr>
            <a:spLocks noGrp="1"/>
          </p:cNvSpPr>
          <p:nvPr>
            <p:ph type="body" sz="quarter" idx="10"/>
          </p:nvPr>
        </p:nvSpPr>
        <p:spPr>
          <a:xfrm>
            <a:off x="685800" y="1295400"/>
            <a:ext cx="8128000" cy="4597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6" name="Title Placeholder 1"/>
          <p:cNvSpPr>
            <a:spLocks noGrp="1"/>
          </p:cNvSpPr>
          <p:nvPr>
            <p:ph type="title"/>
          </p:nvPr>
        </p:nvSpPr>
        <p:spPr bwMode="auto">
          <a:xfrm>
            <a:off x="1600200" y="152400"/>
            <a:ext cx="73152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sz="3600"/>
            </a:lvl1pPr>
          </a:lstStyle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1"/>
          </p:nvPr>
        </p:nvSpPr>
        <p:spPr>
          <a:xfrm>
            <a:off x="204788" y="6553200"/>
            <a:ext cx="1199009" cy="198438"/>
          </a:xfrm>
        </p:spPr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B7DA5914-E663-454A-87E7-FFA9CE9E48E8}" type="datetime1">
              <a:rPr lang="en-US" smtClean="0"/>
              <a:pPr>
                <a:defRPr/>
              </a:pPr>
              <a:t>8/26/2012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1764402" y="6553200"/>
            <a:ext cx="5615189" cy="198438"/>
          </a:xfrm>
        </p:spPr>
        <p:txBody>
          <a:bodyPr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en-US" smtClean="0"/>
              <a:t>LHC 8:30 meeting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3"/>
          </p:nvPr>
        </p:nvSpPr>
        <p:spPr>
          <a:xfrm>
            <a:off x="8433851" y="6553200"/>
            <a:ext cx="495837" cy="198438"/>
          </a:xfrm>
        </p:spPr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F5548BC7-4E35-4494-AD1E-CD52997EA5E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7C3E7D3-E8A8-4E1B-881E-DBC7929F152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Footer Placeholder 3"/>
          <p:cNvSpPr>
            <a:spLocks noGrp="1"/>
          </p:cNvSpPr>
          <p:nvPr userDrawn="1"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8" name="Date Placeholder 4"/>
          <p:cNvSpPr>
            <a:spLocks noGrp="1"/>
          </p:cNvSpPr>
          <p:nvPr userDrawn="1"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/>
          <a:p>
            <a:fld id="{03DA86B3-7CAA-4832-AFD6-354CBE3B41A6}" type="datetime1">
              <a:rPr lang="en-US" smtClean="0"/>
              <a:pPr/>
              <a:t>8/26/2012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6E0ED20-7A76-4972-AE92-35B37E63204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37E951C3-4DE7-4C15-A4EB-44E1E934E29D}" type="datetime1">
              <a:rPr lang="en-US" smtClean="0"/>
              <a:pPr/>
              <a:t>8/26/2012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975"/>
            <a:ext cx="4038600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038600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8C3C834-58DF-41D7-88B7-80F9B44404A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09869CF0-2464-44BC-A522-1FFE37EC1AED}" type="datetime1">
              <a:rPr lang="en-US" smtClean="0"/>
              <a:pPr/>
              <a:t>8/26/2012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5E1D296-40C6-4194-BE1B-ED8CF69751C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7A6C5F3C-2A54-4A50-9148-40B41C2EEA30}" type="datetime1">
              <a:rPr lang="en-US" smtClean="0"/>
              <a:pPr/>
              <a:t>8/26/2012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0D66058-8582-419F-AA3B-A79C8D77E78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FAE08C82-B5FB-4BAF-8C20-F9A88E7C9452}" type="datetime1">
              <a:rPr lang="en-US" smtClean="0"/>
              <a:pPr/>
              <a:t>8/26/2012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5627ED7-E218-4887-B885-6131837B135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86497765-40F9-473F-9EEB-A6A20BB94607}" type="datetime1">
              <a:rPr lang="en-US" smtClean="0"/>
              <a:pPr/>
              <a:t>8/26/2012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55E8A60-F04D-4DB5-AB5E-D47017D00F3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8E6DFDE7-B080-49E4-B2B0-7C285D54B610}" type="datetime1">
              <a:rPr lang="en-US" smtClean="0"/>
              <a:pPr/>
              <a:t>8/26/2012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76E6735-74B0-4165-999F-8C826942DD7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68CB293C-B48B-47FD-AC3A-3C5B7201DA6C}" type="datetime1">
              <a:rPr lang="en-US" smtClean="0"/>
              <a:pPr/>
              <a:t>8/26/2012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632575"/>
            <a:ext cx="2895600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defRPr sz="1200"/>
            </a:lvl1pPr>
          </a:lstStyle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02450" y="6632575"/>
            <a:ext cx="2133600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000"/>
            </a:lvl1pPr>
          </a:lstStyle>
          <a:p>
            <a:fld id="{212BBE4B-11BF-433F-B4D5-C48334632EB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4590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684213" y="25400"/>
            <a:ext cx="8229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459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96975"/>
            <a:ext cx="8229600" cy="511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24592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925" y="6616700"/>
            <a:ext cx="2133600" cy="26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/>
            </a:lvl1pPr>
          </a:lstStyle>
          <a:p>
            <a:fld id="{95F9E222-69AD-4C86-9C76-3A8367C452D1}" type="datetime1">
              <a:rPr lang="en-US" smtClean="0"/>
              <a:pPr/>
              <a:t>8/26/2012</a:t>
            </a:fld>
            <a:endParaRPr lang="en-US" dirty="0"/>
          </a:p>
        </p:txBody>
      </p:sp>
      <p:sp>
        <p:nvSpPr>
          <p:cNvPr id="24593" name="Line 17"/>
          <p:cNvSpPr>
            <a:spLocks noChangeShapeType="1"/>
          </p:cNvSpPr>
          <p:nvPr/>
        </p:nvSpPr>
        <p:spPr bwMode="auto">
          <a:xfrm>
            <a:off x="684213" y="620713"/>
            <a:ext cx="8280400" cy="0"/>
          </a:xfrm>
          <a:prstGeom prst="line">
            <a:avLst/>
          </a:prstGeom>
          <a:noFill/>
          <a:ln w="25400" cap="sq">
            <a:solidFill>
              <a:schemeClr val="bg2"/>
            </a:solidFill>
            <a:round/>
            <a:headEnd/>
            <a:tailEnd type="non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24594" name="Picture 18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0" y="0"/>
            <a:ext cx="654050" cy="623888"/>
          </a:xfrm>
          <a:prstGeom prst="rect">
            <a:avLst/>
          </a:prstGeom>
          <a:noFill/>
          <a:ln w="12700" cap="sq" algn="ctr">
            <a:noFill/>
            <a:miter lim="800000"/>
            <a:headEnd/>
            <a:tailEnd type="none" w="lg" len="lg"/>
          </a:ln>
          <a:effectLst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</p:sldLayoutIdLst>
  <p:hf sldNum="0" hdr="0"/>
  <p:txStyles>
    <p:titleStyle>
      <a:lvl1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2400">
          <a:solidFill>
            <a:schemeClr val="bg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000">
          <a:solidFill>
            <a:srgbClr val="0000FF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16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Saturday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430" y="908650"/>
            <a:ext cx="8229600" cy="4752660"/>
          </a:xfrm>
        </p:spPr>
        <p:txBody>
          <a:bodyPr/>
          <a:lstStyle/>
          <a:p>
            <a:r>
              <a:rPr lang="en-US" dirty="0" smtClean="0"/>
              <a:t>09:30 Stable beams fill 3002, L ~7.2E33 cm-2s-1.</a:t>
            </a:r>
          </a:p>
          <a:p>
            <a:r>
              <a:rPr lang="en-US" dirty="0" smtClean="0"/>
              <a:t>22:12 Beam dumped, trip of Q4.L1 (#3), 178 pb-1.</a:t>
            </a:r>
          </a:p>
          <a:p>
            <a:pPr lvl="1"/>
            <a:r>
              <a:rPr lang="en-US" dirty="0" smtClean="0"/>
              <a:t>MKI temperature not too bad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Q4.L1 trip looks like previous ones.</a:t>
            </a:r>
            <a:endParaRPr lang="en-US" dirty="0" smtClean="0"/>
          </a:p>
          <a:p>
            <a:r>
              <a:rPr lang="en-US" dirty="0" smtClean="0"/>
              <a:t>00</a:t>
            </a:r>
            <a:r>
              <a:rPr lang="en-US" dirty="0" smtClean="0">
                <a:sym typeface="Wingdings" pitchFamily="2" charset="2"/>
              </a:rPr>
              <a:t>:00 Injecting.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High losses on fast RS for B2 (&gt; 30%) 72b.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RF phase noise warnings, but spectrum OK.</a:t>
            </a:r>
          </a:p>
          <a:p>
            <a:r>
              <a:rPr lang="en-US" dirty="0" smtClean="0"/>
              <a:t>01:50 </a:t>
            </a:r>
            <a:r>
              <a:rPr lang="en-US" dirty="0" smtClean="0"/>
              <a:t>Stable beams fill </a:t>
            </a:r>
            <a:r>
              <a:rPr lang="en-US" dirty="0" smtClean="0"/>
              <a:t>3003, </a:t>
            </a:r>
            <a:r>
              <a:rPr lang="en-US" dirty="0" smtClean="0"/>
              <a:t>L ~</a:t>
            </a:r>
            <a:r>
              <a:rPr lang="en-US" dirty="0" smtClean="0"/>
              <a:t>7.3E33 </a:t>
            </a:r>
            <a:r>
              <a:rPr lang="en-US" dirty="0" smtClean="0"/>
              <a:t>cm-2s-1.</a:t>
            </a:r>
          </a:p>
          <a:p>
            <a:r>
              <a:rPr lang="en-US" dirty="0" smtClean="0"/>
              <a:t>02:30 </a:t>
            </a:r>
            <a:r>
              <a:rPr lang="en-US" dirty="0" smtClean="0"/>
              <a:t>Beam dumped, </a:t>
            </a:r>
            <a:r>
              <a:rPr lang="en-US" dirty="0" smtClean="0"/>
              <a:t>B1 vac. valves closed in IR7.</a:t>
            </a:r>
          </a:p>
          <a:p>
            <a:r>
              <a:rPr lang="en-US" dirty="0" smtClean="0"/>
              <a:t>03:00 Piquet reopened valves, spike above 2E-6.</a:t>
            </a:r>
            <a:endParaRPr lang="en-US" dirty="0" smtClean="0"/>
          </a:p>
          <a:p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03DA86B3-7CAA-4832-AFD6-354CBE3B41A6}" type="datetime1">
              <a:rPr lang="en-US" smtClean="0"/>
              <a:pPr/>
              <a:t>8/26/2012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7736234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03DA86B3-7CAA-4832-AFD6-354CBE3B41A6}" type="datetime1">
              <a:rPr lang="en-US" smtClean="0"/>
              <a:pPr/>
              <a:t>8/26/2012</a:t>
            </a:fld>
            <a:endParaRPr lang="en-US" dirty="0"/>
          </a:p>
        </p:txBody>
      </p:sp>
      <p:pic>
        <p:nvPicPr>
          <p:cNvPr id="1026" name="Picture 2" descr="\\cern.ch\dfs\Users\j\jwenning\Desktop\20120826024735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5362" y="1196975"/>
            <a:ext cx="7433275" cy="51117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Sunday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08650"/>
            <a:ext cx="8229600" cy="5111750"/>
          </a:xfrm>
        </p:spPr>
        <p:txBody>
          <a:bodyPr/>
          <a:lstStyle/>
          <a:p>
            <a:r>
              <a:rPr lang="en-US" dirty="0" smtClean="0"/>
              <a:t>04:30 MKI’s ready for injection.</a:t>
            </a:r>
          </a:p>
          <a:p>
            <a:pPr lvl="1"/>
            <a:r>
              <a:rPr lang="en-US" dirty="0" smtClean="0"/>
              <a:t>RCBV24.B2R6 tripped again during ramp down (see Friday).</a:t>
            </a:r>
          </a:p>
          <a:p>
            <a:r>
              <a:rPr lang="en-US" dirty="0" smtClean="0"/>
              <a:t>Again noticeable fast ring losses at injection (IR7) for B2 72b injections.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Again RF phase noise warnings (4B1), but spectrum OK</a:t>
            </a:r>
            <a:r>
              <a:rPr lang="en-US" dirty="0" smtClean="0">
                <a:sym typeface="Wingdings" pitchFamily="2" charset="2"/>
              </a:rPr>
              <a:t>.</a:t>
            </a:r>
            <a:endParaRPr lang="en-US" dirty="0" smtClean="0"/>
          </a:p>
          <a:p>
            <a:r>
              <a:rPr lang="en-US" dirty="0" smtClean="0"/>
              <a:t>06:30 Dump during </a:t>
            </a:r>
            <a:r>
              <a:rPr lang="en-US" dirty="0" smtClean="0"/>
              <a:t>the squeeze, </a:t>
            </a:r>
            <a:r>
              <a:rPr lang="en-US" smtClean="0"/>
              <a:t>ROF.A56B2 trip (PIC).</a:t>
            </a:r>
            <a:endParaRPr lang="en-US" dirty="0" smtClean="0"/>
          </a:p>
          <a:p>
            <a:r>
              <a:rPr lang="en-US" dirty="0" smtClean="0"/>
              <a:t>07:30 Filling again.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Again RF </a:t>
            </a:r>
            <a:r>
              <a:rPr lang="en-US" dirty="0" smtClean="0">
                <a:sym typeface="Wingdings" pitchFamily="2" charset="2"/>
              </a:rPr>
              <a:t>phase noise </a:t>
            </a:r>
            <a:r>
              <a:rPr lang="en-US" dirty="0" smtClean="0">
                <a:sym typeface="Wingdings" pitchFamily="2" charset="2"/>
              </a:rPr>
              <a:t>warnings (4B1), </a:t>
            </a:r>
            <a:r>
              <a:rPr lang="en-US" dirty="0" smtClean="0">
                <a:sym typeface="Wingdings" pitchFamily="2" charset="2"/>
              </a:rPr>
              <a:t>but spectrum OK.</a:t>
            </a:r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03DA86B3-7CAA-4832-AFD6-354CBE3B41A6}" type="datetime1">
              <a:rPr lang="en-US" smtClean="0"/>
              <a:pPr/>
              <a:t>8/26/2012</a:t>
            </a:fld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47623</TotalTime>
  <Words>177</Words>
  <Application>Microsoft Office PowerPoint</Application>
  <PresentationFormat>On-screen Show (4:3)</PresentationFormat>
  <Paragraphs>25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Pixel</vt:lpstr>
      <vt:lpstr>Saturday</vt:lpstr>
      <vt:lpstr>Slide 2</vt:lpstr>
      <vt:lpstr>Sunday</vt:lpstr>
    </vt:vector>
  </TitlesOfParts>
  <Company>CERN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FGC Software Design Review</dc:title>
  <dc:creator>Quentin King</dc:creator>
  <cp:lastModifiedBy>jwenning</cp:lastModifiedBy>
  <cp:revision>3994</cp:revision>
  <dcterms:created xsi:type="dcterms:W3CDTF">2010-07-26T05:43:59Z</dcterms:created>
  <dcterms:modified xsi:type="dcterms:W3CDTF">2012-08-26T06:22:00Z</dcterms:modified>
</cp:coreProperties>
</file>