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10"/>
  </p:notesMasterIdLst>
  <p:sldIdLst>
    <p:sldId id="1118" r:id="rId2"/>
    <p:sldId id="1133" r:id="rId3"/>
    <p:sldId id="1132" r:id="rId4"/>
    <p:sldId id="1129" r:id="rId5"/>
    <p:sldId id="1134" r:id="rId6"/>
    <p:sldId id="1131" r:id="rId7"/>
    <p:sldId id="1135" r:id="rId8"/>
    <p:sldId id="993" r:id="rId9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3300"/>
    <a:srgbClr val="FF9900"/>
    <a:srgbClr val="960663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2" autoAdjust="0"/>
    <p:restoredTop sz="94706" autoAdjust="0"/>
  </p:normalViewPr>
  <p:slideViewPr>
    <p:cSldViewPr>
      <p:cViewPr>
        <p:scale>
          <a:sx n="100" d="100"/>
          <a:sy n="100" d="100"/>
        </p:scale>
        <p:origin x="-122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02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6C5952-2E06-4937-BCFB-9BD10462452F}" type="datetime1">
              <a:rPr lang="en-GB" smtClean="0"/>
              <a:t>16/08/2012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9C7B-9AA7-4C07-B83A-CCEB50E56FF7}" type="datetime1">
              <a:rPr lang="en-GB" smtClean="0"/>
              <a:t>16/08/2012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16A8-0D6A-4191-981A-8CE8CD981D6A}" type="datetime1">
              <a:rPr lang="en-GB" smtClean="0"/>
              <a:t>16/08/2012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A5A5DA-283C-41D4-88D9-605A735D0AA5}" type="datetime1">
              <a:rPr lang="en-GB" smtClean="0"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15F2-B5DC-4D70-8B9E-4287CA2479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A220B406-1E4A-42F1-B83D-6FBCF9BDF08F}" type="datetime1">
              <a:rPr lang="en-GB" smtClean="0"/>
              <a:t>16/08/2012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553201"/>
            <a:ext cx="6400800" cy="1523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792163"/>
          </a:xfrm>
        </p:spPr>
        <p:txBody>
          <a:bodyPr/>
          <a:lstStyle/>
          <a:p>
            <a:r>
              <a:rPr lang="en-US" dirty="0" smtClean="0"/>
              <a:t>TDI8 alignment check (Chiara, Wolfgang)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772" y="990600"/>
            <a:ext cx="8784771" cy="5257800"/>
          </a:xfrm>
        </p:spPr>
        <p:txBody>
          <a:bodyPr/>
          <a:lstStyle/>
          <a:p>
            <a:r>
              <a:rPr lang="en-US" sz="2400" dirty="0"/>
              <a:t>06:00-09:00 TDI8 alignment </a:t>
            </a:r>
            <a:r>
              <a:rPr lang="en-US" sz="2400" dirty="0" smtClean="0"/>
              <a:t>verification</a:t>
            </a:r>
          </a:p>
          <a:p>
            <a:r>
              <a:rPr lang="en-US" sz="2400" dirty="0" smtClean="0"/>
              <a:t>Angular alignment:</a:t>
            </a:r>
            <a:endParaRPr lang="en-US" sz="2400" dirty="0"/>
          </a:p>
          <a:p>
            <a:pPr lvl="1"/>
            <a:r>
              <a:rPr lang="en-US" sz="2000" dirty="0" smtClean="0"/>
              <a:t>tilt </a:t>
            </a:r>
            <a:r>
              <a:rPr lang="en-US" sz="2000" dirty="0"/>
              <a:t>both jaws to +/-1, +/-0.5 and 0 </a:t>
            </a:r>
            <a:r>
              <a:rPr lang="en-US" sz="2000" dirty="0" err="1"/>
              <a:t>mrad</a:t>
            </a:r>
            <a:r>
              <a:rPr lang="en-US" sz="2000" dirty="0"/>
              <a:t> and perform full beam scraping </a:t>
            </a:r>
          </a:p>
          <a:p>
            <a:pPr lvl="1"/>
            <a:r>
              <a:rPr lang="en-US" sz="2000" dirty="0" smtClean="0"/>
              <a:t>defines </a:t>
            </a:r>
            <a:r>
              <a:rPr lang="en-US" sz="2000" dirty="0"/>
              <a:t>beam </a:t>
            </a:r>
            <a:r>
              <a:rPr lang="en-US" sz="2000" dirty="0" err="1"/>
              <a:t>centre</a:t>
            </a:r>
            <a:r>
              <a:rPr lang="en-US" sz="2000" dirty="0"/>
              <a:t> and jaw </a:t>
            </a:r>
            <a:r>
              <a:rPr lang="en-US" sz="2000" dirty="0" smtClean="0"/>
              <a:t>angles</a:t>
            </a:r>
            <a:endParaRPr lang="en-US" sz="2000" dirty="0"/>
          </a:p>
          <a:p>
            <a:endParaRPr lang="en-US" sz="2400" dirty="0" smtClean="0"/>
          </a:p>
          <a:p>
            <a:r>
              <a:rPr lang="en-US" sz="2400" dirty="0" smtClean="0"/>
              <a:t>Measurement </a:t>
            </a:r>
            <a:r>
              <a:rPr lang="en-US" sz="2400" dirty="0"/>
              <a:t>to check retraction: </a:t>
            </a:r>
            <a:endParaRPr lang="en-US" sz="2400" dirty="0" smtClean="0"/>
          </a:p>
          <a:p>
            <a:pPr lvl="1"/>
            <a:r>
              <a:rPr lang="en-US" sz="2000" dirty="0" smtClean="0"/>
              <a:t>blow </a:t>
            </a:r>
            <a:r>
              <a:rPr lang="en-US" sz="2000" dirty="0"/>
              <a:t>up beam to nominal TCP </a:t>
            </a:r>
            <a:r>
              <a:rPr lang="en-US" sz="2000" dirty="0" smtClean="0"/>
              <a:t>setting</a:t>
            </a:r>
          </a:p>
          <a:p>
            <a:pPr lvl="1"/>
            <a:r>
              <a:rPr lang="en-US" sz="2000" dirty="0" smtClean="0"/>
              <a:t>open </a:t>
            </a:r>
            <a:r>
              <a:rPr lang="en-US" sz="2000" dirty="0"/>
              <a:t>both TCP jaws by 0.1 sig and blow up beam </a:t>
            </a:r>
            <a:r>
              <a:rPr lang="en-US" sz="2000" dirty="0" smtClean="0"/>
              <a:t>again</a:t>
            </a:r>
          </a:p>
          <a:p>
            <a:pPr lvl="1"/>
            <a:r>
              <a:rPr lang="en-US" sz="2000" dirty="0" smtClean="0"/>
              <a:t>record </a:t>
            </a:r>
            <a:r>
              <a:rPr lang="en-US" sz="2000" dirty="0"/>
              <a:t>when losses move from TCP to </a:t>
            </a:r>
            <a:r>
              <a:rPr lang="en-US" sz="2000" dirty="0" smtClean="0"/>
              <a:t>TDI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54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792163"/>
          </a:xfrm>
        </p:spPr>
        <p:txBody>
          <a:bodyPr/>
          <a:lstStyle/>
          <a:p>
            <a:r>
              <a:rPr lang="en-US" dirty="0" smtClean="0"/>
              <a:t>TDI8 alignment check (Chiara, Wolfgang)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771" y="990600"/>
            <a:ext cx="4419600" cy="5257800"/>
          </a:xfrm>
        </p:spPr>
        <p:txBody>
          <a:bodyPr/>
          <a:lstStyle/>
          <a:p>
            <a:r>
              <a:rPr lang="en-US" sz="2400" dirty="0" smtClean="0"/>
              <a:t>Angular alignment:</a:t>
            </a:r>
          </a:p>
          <a:p>
            <a:pPr lvl="1"/>
            <a:r>
              <a:rPr lang="en-US" sz="2000" dirty="0" smtClean="0"/>
              <a:t>No change as compared to last measurement's changes </a:t>
            </a:r>
            <a:r>
              <a:rPr lang="en-US" sz="2000" dirty="0"/>
              <a:t>by 10 </a:t>
            </a:r>
            <a:r>
              <a:rPr lang="en-US" sz="2000" dirty="0" err="1"/>
              <a:t>urad</a:t>
            </a:r>
            <a:r>
              <a:rPr lang="en-US" sz="2000" dirty="0"/>
              <a:t> for the lower </a:t>
            </a:r>
            <a:r>
              <a:rPr lang="en-US" sz="2000" dirty="0" smtClean="0"/>
              <a:t>jaw</a:t>
            </a:r>
          </a:p>
          <a:p>
            <a:pPr lvl="1"/>
            <a:r>
              <a:rPr lang="en-US" sz="2000" dirty="0" smtClean="0"/>
              <a:t>we </a:t>
            </a:r>
            <a:r>
              <a:rPr lang="en-US" sz="2000" dirty="0"/>
              <a:t>keep the same positions and angles as </a:t>
            </a:r>
            <a:r>
              <a:rPr lang="en-US" sz="2000" dirty="0" smtClean="0"/>
              <a:t>before</a:t>
            </a:r>
          </a:p>
          <a:p>
            <a:r>
              <a:rPr lang="en-US" sz="2400" dirty="0" smtClean="0"/>
              <a:t>Retraction measurement:</a:t>
            </a:r>
          </a:p>
          <a:p>
            <a:pPr lvl="1"/>
            <a:r>
              <a:rPr lang="en-US" sz="2000" dirty="0" smtClean="0"/>
              <a:t>Lower </a:t>
            </a:r>
            <a:r>
              <a:rPr lang="en-US" sz="2000" dirty="0"/>
              <a:t>TDI.P8 jaw at </a:t>
            </a:r>
            <a:r>
              <a:rPr lang="en-US" sz="2000" dirty="0" smtClean="0"/>
              <a:t>6.8 (6.6 previous)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dirty="0" smtClean="0"/>
              <a:t> </a:t>
            </a:r>
            <a:r>
              <a:rPr lang="en-US" sz="2000" dirty="0"/>
              <a:t>exactly at nominal setting, OK </a:t>
            </a:r>
            <a:br>
              <a:rPr lang="en-US" sz="2000" dirty="0"/>
            </a:br>
            <a:r>
              <a:rPr lang="en-US" sz="2000" dirty="0"/>
              <a:t>Upper jaw at 6.4 </a:t>
            </a:r>
            <a:r>
              <a:rPr lang="en-US" sz="2000" dirty="0" smtClean="0"/>
              <a:t>(6.4)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dirty="0" smtClean="0"/>
              <a:t>, </a:t>
            </a:r>
            <a:r>
              <a:rPr lang="en-US" sz="2000" dirty="0"/>
              <a:t>closer to the beam and therefore OK </a:t>
            </a:r>
            <a:br>
              <a:rPr lang="en-US" sz="2000" dirty="0"/>
            </a:b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1026" name="Picture 2" descr="http://elogbook.cern.ch/eLogbook/attach_reader?attach_id=12795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696" y="1676400"/>
            <a:ext cx="4791075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66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 15/8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09:00-10:49 Fill with 78 bunches for verification of the full cycle and collision optimization. </a:t>
            </a:r>
          </a:p>
          <a:p>
            <a:endParaRPr lang="en-US" sz="2400" dirty="0" smtClean="0"/>
          </a:p>
          <a:p>
            <a:r>
              <a:rPr lang="en-US" sz="2400" dirty="0" smtClean="0"/>
              <a:t>10:49–11:39 STABLE BEAMS #2974. 78 bunches. 0.8 pb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in 0.8 h. OP dump after </a:t>
            </a:r>
            <a:r>
              <a:rPr lang="en-US" sz="2400" dirty="0" err="1" smtClean="0"/>
              <a:t>lumi</a:t>
            </a:r>
            <a:r>
              <a:rPr lang="en-US" sz="2400" dirty="0" smtClean="0"/>
              <a:t> optimization.</a:t>
            </a:r>
          </a:p>
          <a:p>
            <a:endParaRPr lang="en-US" sz="2400" dirty="0" smtClean="0"/>
          </a:p>
          <a:p>
            <a:r>
              <a:rPr lang="en-US" sz="2400" dirty="0" smtClean="0"/>
              <a:t>16:00-16:31 STABLE BEAMS#2975. 480 bunches 4 pb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in 0.5 h. Trip of </a:t>
            </a:r>
            <a:r>
              <a:rPr lang="en-GB" sz="2400" dirty="0" smtClean="0"/>
              <a:t>RQTL9.R7B1. QPS trigger (SEU?)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93486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fill 2975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2050" name="Picture 2" descr="http://elogbook.cern.ch/eLogbook/attach_reader?attach_id=127973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20" y="990600"/>
            <a:ext cx="8237959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752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2976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6200" y="990600"/>
            <a:ext cx="3505200" cy="5257800"/>
          </a:xfrm>
        </p:spPr>
        <p:txBody>
          <a:bodyPr/>
          <a:lstStyle/>
          <a:p>
            <a:r>
              <a:rPr lang="en-US" sz="2000" dirty="0"/>
              <a:t>Had to wait sometime at injection for injectors to check beam quality. First train of 144 </a:t>
            </a:r>
            <a:r>
              <a:rPr lang="en-US" sz="2000" dirty="0" smtClean="0"/>
              <a:t>bunches circulating </a:t>
            </a:r>
            <a:r>
              <a:rPr lang="en-US" sz="2000" dirty="0"/>
              <a:t>for some </a:t>
            </a:r>
            <a:r>
              <a:rPr lang="en-US" sz="2000" dirty="0" smtClean="0"/>
              <a:t>time</a:t>
            </a:r>
          </a:p>
          <a:p>
            <a:endParaRPr lang="en-US" sz="2000" dirty="0" smtClean="0"/>
          </a:p>
          <a:p>
            <a:r>
              <a:rPr lang="en-US" sz="2000" dirty="0" smtClean="0"/>
              <a:t>Usual </a:t>
            </a:r>
            <a:r>
              <a:rPr lang="en-US" sz="2000" dirty="0" smtClean="0"/>
              <a:t>lifetime dips at the end of the ramp and </a:t>
            </a:r>
            <a:r>
              <a:rPr lang="en-US" sz="2000" dirty="0" smtClean="0">
                <a:latin typeface="Symbol" pitchFamily="18" charset="2"/>
              </a:rPr>
              <a:t>b</a:t>
            </a:r>
            <a:r>
              <a:rPr lang="en-US" sz="2000" dirty="0" smtClean="0"/>
              <a:t>*&lt;2m. ~3% loss for B2 through the cycle</a:t>
            </a:r>
          </a:p>
          <a:p>
            <a:endParaRPr lang="en-GB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9C7B-9AA7-4C07-B83A-CCEB50E56FF7}" type="datetime1">
              <a:rPr lang="en-GB" smtClean="0"/>
              <a:t>16/08/2012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122" name="Picture 2" descr="http://elogbook.cern.ch/eLogbook/attach_reader?attach_id=12797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143000"/>
            <a:ext cx="5705475" cy="44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962400" y="57912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SPS injection kicker timing to be </a:t>
            </a:r>
            <a:r>
              <a:rPr lang="en-US" dirty="0" smtClean="0"/>
              <a:t>adjusted </a:t>
            </a:r>
            <a:r>
              <a:rPr lang="en-US" dirty="0" smtClean="0">
                <a:sym typeface="Wingdings" pitchFamily="2" charset="2"/>
              </a:rPr>
              <a:t> Done over night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633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in business…..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52400" y="914400"/>
            <a:ext cx="4267200" cy="3951288"/>
          </a:xfrm>
        </p:spPr>
        <p:txBody>
          <a:bodyPr/>
          <a:lstStyle/>
          <a:p>
            <a:r>
              <a:rPr lang="en-US" dirty="0" smtClean="0"/>
              <a:t>19:47 STABLE BEAMS#2976. 1374 bunches. L~6x10</a:t>
            </a:r>
            <a:r>
              <a:rPr lang="en-US" baseline="30000" dirty="0" smtClean="0"/>
              <a:t>33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 and 1.44x10</a:t>
            </a:r>
            <a:r>
              <a:rPr lang="en-US" baseline="30000" dirty="0" smtClean="0"/>
              <a:t>11</a:t>
            </a:r>
            <a:r>
              <a:rPr lang="en-US" dirty="0" smtClean="0"/>
              <a:t> p/b</a:t>
            </a:r>
          </a:p>
          <a:p>
            <a:endParaRPr lang="en-US" dirty="0" smtClean="0"/>
          </a:p>
          <a:p>
            <a:r>
              <a:rPr lang="en-US" dirty="0" smtClean="0"/>
              <a:t>Reduction of </a:t>
            </a:r>
            <a:r>
              <a:rPr lang="en-US" dirty="0" err="1" smtClean="0"/>
              <a:t>octupole</a:t>
            </a:r>
            <a:r>
              <a:rPr lang="en-US" dirty="0" smtClean="0"/>
              <a:t> currents down to 200 A and chromaticity down to 5 (H) / 7 (V). No significant improvement in </a:t>
            </a:r>
            <a:r>
              <a:rPr lang="en-US" dirty="0" smtClean="0"/>
              <a:t>lifetime.</a:t>
            </a:r>
          </a:p>
          <a:p>
            <a:endParaRPr lang="en-US" dirty="0"/>
          </a:p>
          <a:p>
            <a:r>
              <a:rPr lang="en-US" dirty="0" smtClean="0"/>
              <a:t>07:07 </a:t>
            </a:r>
            <a:r>
              <a:rPr lang="en-US" dirty="0" smtClean="0"/>
              <a:t>End </a:t>
            </a:r>
            <a:r>
              <a:rPr lang="en-US" dirty="0"/>
              <a:t>of fill #2976. ~150 pb</a:t>
            </a:r>
            <a:r>
              <a:rPr lang="en-US" baseline="30000" dirty="0"/>
              <a:t>-1</a:t>
            </a:r>
            <a:r>
              <a:rPr lang="en-US" dirty="0"/>
              <a:t> in 11.3 hours. OP </a:t>
            </a:r>
            <a:r>
              <a:rPr lang="en-US" dirty="0" smtClean="0"/>
              <a:t>dump. </a:t>
            </a:r>
            <a:endParaRPr lang="en-US" dirty="0"/>
          </a:p>
          <a:p>
            <a:endParaRPr lang="en-GB" dirty="0"/>
          </a:p>
        </p:txBody>
      </p:sp>
      <p:pic>
        <p:nvPicPr>
          <p:cNvPr id="12" name="Picture 2" descr="http://elogbook.cern.ch/eLogbook/attach_reader?attach_id=127979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91025" y="1704975"/>
            <a:ext cx="4905375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38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Refill for physics. 1.55x1011 p/b at injection.</a:t>
            </a:r>
          </a:p>
          <a:p>
            <a:endParaRPr lang="en-US" sz="2400" dirty="0" smtClean="0"/>
          </a:p>
          <a:p>
            <a:r>
              <a:rPr lang="en-US" sz="2400" dirty="0" smtClean="0"/>
              <a:t>Intervention on 18 kV cable in the SPS this morning</a:t>
            </a:r>
          </a:p>
          <a:p>
            <a:endParaRPr lang="en-US" sz="2400" dirty="0"/>
          </a:p>
          <a:p>
            <a:r>
              <a:rPr lang="en-US" sz="2400" dirty="0" smtClean="0"/>
              <a:t>Tomorrow morning long (6 hours) intervention on PS 40 MHz cavity (power amplifier). Try to be in physics by that time.</a:t>
            </a:r>
            <a:endParaRPr lang="en-GB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9C7B-9AA7-4C07-B83A-CCEB50E56FF7}" type="datetime1">
              <a:rPr lang="en-GB" smtClean="0"/>
              <a:t>16/08/2012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92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F0F4-286B-47AD-9B76-DCDC94ED7F09}" type="datetime1">
              <a:rPr lang="en-GB" smtClean="0"/>
              <a:t>16/08/2012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Oscilloscope for diamond detector (during </a:t>
            </a:r>
            <a:r>
              <a:rPr lang="en-GB" sz="2400" dirty="0"/>
              <a:t>working hours, in UA87 for ~30 </a:t>
            </a:r>
            <a:r>
              <a:rPr lang="en-GB" sz="2400" dirty="0" smtClean="0"/>
              <a:t>min). C. </a:t>
            </a:r>
            <a:r>
              <a:rPr lang="en-GB" sz="2400" dirty="0" err="1" smtClean="0"/>
              <a:t>Zamantas</a:t>
            </a:r>
            <a:endParaRPr lang="en-GB" sz="2400" dirty="0" smtClean="0"/>
          </a:p>
          <a:p>
            <a:pPr marL="0" indent="0">
              <a:buNone/>
            </a:pP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Moving </a:t>
            </a:r>
            <a:r>
              <a:rPr lang="en-US" sz="2400" dirty="0">
                <a:sym typeface="Wingdings" pitchFamily="2" charset="2"/>
              </a:rPr>
              <a:t>of the spare MKD generator from gallery to the </a:t>
            </a:r>
            <a:r>
              <a:rPr lang="en-US" sz="2400" dirty="0" smtClean="0">
                <a:sym typeface="Wingdings" pitchFamily="2" charset="2"/>
              </a:rPr>
              <a:t>surface. N. </a:t>
            </a:r>
            <a:r>
              <a:rPr lang="en-US" sz="2400" dirty="0" err="1" smtClean="0">
                <a:sym typeface="Wingdings" pitchFamily="2" charset="2"/>
              </a:rPr>
              <a:t>Magnin</a:t>
            </a:r>
            <a:r>
              <a:rPr lang="en-US" sz="2400" dirty="0" smtClean="0">
                <a:sym typeface="Wingdings" pitchFamily="2" charset="2"/>
              </a:rPr>
              <a:t>.</a:t>
            </a:r>
            <a:endParaRPr lang="en-GB" sz="24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27109</TotalTime>
  <Words>449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LHCpresentations</vt:lpstr>
      <vt:lpstr>TDI8 alignment check (Chiara, Wolfgang)</vt:lpstr>
      <vt:lpstr>TDI8 alignment check (Chiara, Wolfgang)</vt:lpstr>
      <vt:lpstr>Wed 15/8</vt:lpstr>
      <vt:lpstr>PM fill 2975</vt:lpstr>
      <vt:lpstr>Fill 2976</vt:lpstr>
      <vt:lpstr>Back in business…..</vt:lpstr>
      <vt:lpstr>Plan</vt:lpstr>
      <vt:lpstr>Pending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2364</cp:revision>
  <dcterms:created xsi:type="dcterms:W3CDTF">2010-04-25T23:23:07Z</dcterms:created>
  <dcterms:modified xsi:type="dcterms:W3CDTF">2012-08-16T06:15:55Z</dcterms:modified>
</cp:coreProperties>
</file>