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7"/>
  </p:notesMasterIdLst>
  <p:sldIdLst>
    <p:sldId id="1132" r:id="rId2"/>
    <p:sldId id="1118" r:id="rId3"/>
    <p:sldId id="1129" r:id="rId4"/>
    <p:sldId id="1131" r:id="rId5"/>
    <p:sldId id="993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00"/>
    <a:srgbClr val="FF9900"/>
    <a:srgbClr val="960663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706" autoAdjust="0"/>
  </p:normalViewPr>
  <p:slideViewPr>
    <p:cSldViewPr>
      <p:cViewPr varScale="1">
        <p:scale>
          <a:sx n="87" d="100"/>
          <a:sy n="87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6C5952-2E06-4937-BCFB-9BD10462452F}" type="datetime1">
              <a:rPr lang="en-GB" smtClean="0"/>
              <a:t>14/08/2012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9C7B-9AA7-4C07-B83A-CCEB50E56FF7}" type="datetime1">
              <a:rPr lang="en-GB" smtClean="0"/>
              <a:t>14/08/2012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14/08/2012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A5A5DA-283C-41D4-88D9-605A735D0AA5}" type="datetime1">
              <a:rPr lang="en-GB" smtClean="0"/>
              <a:t>14/08/2012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A220B406-1E4A-42F1-B83D-6FBCF9BDF08F}" type="datetime1">
              <a:rPr lang="en-GB" smtClean="0"/>
              <a:t>14/08/2012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 13/8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09:50 Beams dumped by an interlock on TCTs in point 1. Integrated </a:t>
            </a:r>
            <a:r>
              <a:rPr lang="en-US" sz="2400" dirty="0" err="1"/>
              <a:t>lumi</a:t>
            </a:r>
            <a:r>
              <a:rPr lang="en-US" sz="2400" dirty="0"/>
              <a:t> 152 pb</a:t>
            </a:r>
            <a:r>
              <a:rPr lang="en-US" sz="2400" baseline="30000" dirty="0"/>
              <a:t>-1</a:t>
            </a:r>
            <a:r>
              <a:rPr lang="en-US" sz="2400" dirty="0"/>
              <a:t> in ~10 </a:t>
            </a:r>
            <a:r>
              <a:rPr lang="en-US" sz="2400" dirty="0" smtClean="0"/>
              <a:t>h</a:t>
            </a:r>
            <a:endParaRPr lang="en-US" sz="2400" b="1" dirty="0" smtClean="0"/>
          </a:p>
          <a:p>
            <a:r>
              <a:rPr lang="en-US" sz="2400" dirty="0" smtClean="0"/>
              <a:t>Filling </a:t>
            </a:r>
            <a:r>
              <a:rPr lang="en-US" sz="2400" dirty="0"/>
              <a:t>delayed by: BLM crate, QPS controller reset (main circuits in sector 45), RF cavity in the PS</a:t>
            </a:r>
          </a:p>
          <a:p>
            <a:r>
              <a:rPr lang="en-US" sz="2400" dirty="0" smtClean="0"/>
              <a:t>14:30 </a:t>
            </a:r>
            <a:r>
              <a:rPr lang="en-US" sz="2400" dirty="0"/>
              <a:t>Finally injected pilot and nominal bunch for orbit reference measurement</a:t>
            </a:r>
          </a:p>
          <a:p>
            <a:r>
              <a:rPr lang="en-US" sz="2400" dirty="0" smtClean="0"/>
              <a:t>14:50 </a:t>
            </a:r>
            <a:r>
              <a:rPr lang="en-US" sz="2400" dirty="0"/>
              <a:t>Ramp ALICE solenoid and </a:t>
            </a:r>
            <a:r>
              <a:rPr lang="en-US" sz="2400" dirty="0" smtClean="0"/>
              <a:t>dipole </a:t>
            </a:r>
            <a:r>
              <a:rPr lang="en-US" sz="2400" dirty="0"/>
              <a:t>down for polarity switch</a:t>
            </a:r>
          </a:p>
          <a:p>
            <a:r>
              <a:rPr lang="en-US" sz="2400" dirty="0" smtClean="0"/>
              <a:t>Problems </a:t>
            </a:r>
            <a:r>
              <a:rPr lang="en-US" sz="2400" dirty="0"/>
              <a:t>to switch the polarity of ALICE </a:t>
            </a:r>
            <a:r>
              <a:rPr lang="en-US" sz="2400" dirty="0" smtClean="0"/>
              <a:t>solenoid </a:t>
            </a:r>
            <a:r>
              <a:rPr lang="en-US" sz="2400" dirty="0" smtClean="0">
                <a:sym typeface="Wingdings" pitchFamily="2" charset="2"/>
              </a:rPr>
              <a:t> PO piquet intervention</a:t>
            </a:r>
            <a:endParaRPr lang="en-US" sz="2400" dirty="0"/>
          </a:p>
          <a:p>
            <a:r>
              <a:rPr lang="en-US" sz="2400" dirty="0" smtClean="0"/>
              <a:t>18:00 </a:t>
            </a:r>
            <a:r>
              <a:rPr lang="en-US" sz="2400" dirty="0"/>
              <a:t>ALICE solenoid and dipoles ramped at nominal current with NEGATIVE polarity</a:t>
            </a:r>
          </a:p>
          <a:p>
            <a:r>
              <a:rPr lang="en-US" sz="2400" dirty="0"/>
              <a:t>1</a:t>
            </a:r>
            <a:r>
              <a:rPr lang="en-US" sz="2400" dirty="0" smtClean="0"/>
              <a:t>8:00-20:00 </a:t>
            </a:r>
            <a:r>
              <a:rPr lang="en-US" sz="2400" dirty="0"/>
              <a:t>orbit measurement and correction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9348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 13/8 – Tue 14/8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20:00 – 02:00 Collimator alignment</a:t>
            </a:r>
            <a:r>
              <a:rPr lang="en-US" sz="2400" dirty="0"/>
              <a:t>: </a:t>
            </a:r>
            <a:endParaRPr lang="en-GB" sz="2400" dirty="0"/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450 </a:t>
            </a:r>
            <a:r>
              <a:rPr lang="en-US" sz="2400" dirty="0" err="1">
                <a:solidFill>
                  <a:srgbClr val="00B050"/>
                </a:solidFill>
              </a:rPr>
              <a:t>GeV</a:t>
            </a:r>
            <a:r>
              <a:rPr lang="en-US" sz="2400" dirty="0">
                <a:solidFill>
                  <a:srgbClr val="00B050"/>
                </a:solidFill>
              </a:rPr>
              <a:t>: TCTV  + </a:t>
            </a:r>
            <a:r>
              <a:rPr lang="en-US" sz="2400" dirty="0" smtClean="0">
                <a:solidFill>
                  <a:srgbClr val="00B050"/>
                </a:solidFill>
              </a:rPr>
              <a:t>TCTH</a:t>
            </a:r>
            <a:endParaRPr lang="en-GB" sz="2400" dirty="0">
              <a:solidFill>
                <a:srgbClr val="00B050"/>
              </a:solidFill>
            </a:endParaRP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Flat-top</a:t>
            </a:r>
            <a:r>
              <a:rPr lang="en-US" sz="2400" dirty="0">
                <a:solidFill>
                  <a:srgbClr val="00B050"/>
                </a:solidFill>
              </a:rPr>
              <a:t>: TCTV + </a:t>
            </a:r>
            <a:r>
              <a:rPr lang="en-US" sz="2400" dirty="0" smtClean="0">
                <a:solidFill>
                  <a:srgbClr val="00B050"/>
                </a:solidFill>
              </a:rPr>
              <a:t>TCTH</a:t>
            </a:r>
            <a:endParaRPr lang="en-GB" sz="2400" dirty="0">
              <a:solidFill>
                <a:srgbClr val="00B050"/>
              </a:solidFill>
            </a:endParaRP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Squeezed</a:t>
            </a:r>
            <a:r>
              <a:rPr lang="en-US" sz="2400" dirty="0">
                <a:solidFill>
                  <a:srgbClr val="00B050"/>
                </a:solidFill>
              </a:rPr>
              <a:t>, separated: TCTV  + </a:t>
            </a:r>
            <a:r>
              <a:rPr lang="en-US" sz="2400" dirty="0" smtClean="0">
                <a:solidFill>
                  <a:srgbClr val="00B050"/>
                </a:solidFill>
              </a:rPr>
              <a:t>TCTH</a:t>
            </a:r>
            <a:endParaRPr lang="en-GB" sz="2400" dirty="0">
              <a:solidFill>
                <a:srgbClr val="00B05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Colliding</a:t>
            </a:r>
            <a:r>
              <a:rPr lang="en-US" sz="2400" dirty="0">
                <a:solidFill>
                  <a:srgbClr val="FF0000"/>
                </a:solidFill>
              </a:rPr>
              <a:t>: TCTV + </a:t>
            </a:r>
            <a:r>
              <a:rPr lang="en-US" sz="2400" dirty="0" smtClean="0">
                <a:solidFill>
                  <a:srgbClr val="FF0000"/>
                </a:solidFill>
              </a:rPr>
              <a:t>TCTH (to be done)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02:00 – 03:30 Find collision</a:t>
            </a:r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14/08/2012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4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14/8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06:00 - ongoing Loss Maps: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err="1">
                <a:solidFill>
                  <a:srgbClr val="FF0000"/>
                </a:solidFill>
              </a:rPr>
              <a:t>GeV</a:t>
            </a:r>
            <a:r>
              <a:rPr lang="en-US" sz="2400" dirty="0">
                <a:solidFill>
                  <a:srgbClr val="FF0000"/>
                </a:solidFill>
              </a:rPr>
              <a:t>: injection protection IN and OUT + off-mom (+/-)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Flat-top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 err="1">
                <a:solidFill>
                  <a:srgbClr val="00B050"/>
                </a:solidFill>
              </a:rPr>
              <a:t>betatron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(done but to be checked – in particular V-plane)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Squeeze</a:t>
            </a:r>
            <a:r>
              <a:rPr lang="en-US" sz="2400" dirty="0">
                <a:solidFill>
                  <a:srgbClr val="00B050"/>
                </a:solidFill>
              </a:rPr>
              <a:t>, separated: </a:t>
            </a:r>
            <a:r>
              <a:rPr lang="en-US" sz="2400" dirty="0" err="1" smtClean="0">
                <a:solidFill>
                  <a:srgbClr val="00B050"/>
                </a:solidFill>
              </a:rPr>
              <a:t>betatron</a:t>
            </a:r>
            <a:r>
              <a:rPr lang="en-US" sz="2400" dirty="0" smtClean="0">
                <a:solidFill>
                  <a:srgbClr val="00B050"/>
                </a:solidFill>
              </a:rPr>
              <a:t> (done but to be checked  - in particular V)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Colliding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</a:rPr>
              <a:t>betatron</a:t>
            </a:r>
            <a:r>
              <a:rPr lang="en-US" sz="2400" dirty="0">
                <a:solidFill>
                  <a:srgbClr val="FF0000"/>
                </a:solidFill>
              </a:rPr>
              <a:t>, off-momentum - / + and synch </a:t>
            </a:r>
            <a:r>
              <a:rPr lang="en-US" sz="2400" dirty="0" smtClean="0">
                <a:solidFill>
                  <a:srgbClr val="FF0000"/>
                </a:solidFill>
              </a:rPr>
              <a:t>dump (with roman pots)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14/08/2012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75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08</a:t>
            </a:r>
            <a:r>
              <a:rPr lang="en-US" sz="2400" smtClean="0"/>
              <a:t>:30-17:00</a:t>
            </a:r>
            <a:endParaRPr lang="en-US" sz="2400" dirty="0" smtClean="0"/>
          </a:p>
          <a:p>
            <a:pPr lvl="1"/>
            <a:r>
              <a:rPr lang="en-US" sz="2000" dirty="0" smtClean="0"/>
              <a:t>Injection and injection protection setting-up in point 2</a:t>
            </a:r>
          </a:p>
          <a:p>
            <a:pPr lvl="1"/>
            <a:r>
              <a:rPr lang="en-US" sz="2000" dirty="0" smtClean="0"/>
              <a:t>Verification of TDI alignment in point 8</a:t>
            </a:r>
          </a:p>
          <a:p>
            <a:pPr lvl="1"/>
            <a:r>
              <a:rPr lang="en-US" sz="2000" dirty="0" smtClean="0"/>
              <a:t>In the shadow CMS solenoid ramp-up (from 10 AM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/>
              <a:t>Loss maps at injection (with injection </a:t>
            </a:r>
            <a:r>
              <a:rPr lang="en-US" sz="2000" dirty="0" smtClean="0"/>
              <a:t>protection in)</a:t>
            </a:r>
            <a:endParaRPr lang="en-US" sz="2000" dirty="0" smtClean="0"/>
          </a:p>
          <a:p>
            <a:r>
              <a:rPr lang="en-US" sz="2400" dirty="0" smtClean="0"/>
              <a:t>Evening – Night </a:t>
            </a:r>
          </a:p>
          <a:p>
            <a:pPr lvl="1"/>
            <a:r>
              <a:rPr lang="en-US" sz="2000" dirty="0" smtClean="0"/>
              <a:t>Alignment in collision </a:t>
            </a:r>
          </a:p>
          <a:p>
            <a:pPr lvl="1"/>
            <a:r>
              <a:rPr lang="en-US" sz="2000" dirty="0" smtClean="0"/>
              <a:t>Loss maps in collision with roman pots</a:t>
            </a:r>
          </a:p>
          <a:p>
            <a:r>
              <a:rPr lang="en-US" sz="2400" dirty="0" smtClean="0"/>
              <a:t>Night</a:t>
            </a:r>
            <a:endParaRPr lang="en-US" sz="2400" dirty="0" smtClean="0"/>
          </a:p>
          <a:p>
            <a:pPr lvl="1"/>
            <a:r>
              <a:rPr lang="en-US" sz="2000" dirty="0" smtClean="0"/>
              <a:t>Full cycle with low intensity (</a:t>
            </a:r>
            <a:r>
              <a:rPr lang="en-US" sz="2000" dirty="0" smtClean="0"/>
              <a:t>78/84 bunches) </a:t>
            </a:r>
            <a:r>
              <a:rPr lang="en-US" sz="2000" dirty="0" smtClean="0"/>
              <a:t>up to collision to verify quality of the </a:t>
            </a:r>
            <a:r>
              <a:rPr lang="en-US" sz="2000" dirty="0" smtClean="0"/>
              <a:t>orbit. </a:t>
            </a:r>
            <a:r>
              <a:rPr lang="en-US" sz="2000" dirty="0"/>
              <a:t>Orbit in the squeeze might have to be </a:t>
            </a:r>
            <a:r>
              <a:rPr lang="en-US" sz="2000" dirty="0" smtClean="0"/>
              <a:t>optimized with additional </a:t>
            </a:r>
            <a:r>
              <a:rPr lang="en-US" sz="2000" dirty="0" smtClean="0"/>
              <a:t>test ramp</a:t>
            </a:r>
            <a:endParaRPr lang="en-US" sz="2000" dirty="0" smtClean="0"/>
          </a:p>
          <a:p>
            <a:r>
              <a:rPr lang="en-US" sz="2400" dirty="0" smtClean="0"/>
              <a:t>Tomorrow: intensity ramp-up and stable beams </a:t>
            </a:r>
            <a:r>
              <a:rPr lang="en-US" sz="2400" dirty="0" smtClean="0">
                <a:solidFill>
                  <a:srgbClr val="FF0000"/>
                </a:solidFill>
              </a:rPr>
              <a:t>if everything </a:t>
            </a:r>
            <a:r>
              <a:rPr lang="en-US" sz="2400" dirty="0" smtClean="0">
                <a:solidFill>
                  <a:srgbClr val="FF0000"/>
                </a:solidFill>
              </a:rPr>
              <a:t>OK</a:t>
            </a:r>
            <a:r>
              <a:rPr lang="en-US" sz="2400" dirty="0" smtClean="0"/>
              <a:t> (480 bunches/1374 bunches)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14/08/2012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38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F0F4-286B-47AD-9B76-DCDC94ED7F09}" type="datetime1">
              <a:rPr lang="en-GB" smtClean="0"/>
              <a:t>14/08/2012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Oscilloscope for diamond detector (during </a:t>
            </a:r>
            <a:r>
              <a:rPr lang="en-GB" sz="2400" dirty="0"/>
              <a:t>working hours, in UA87 for ~30 </a:t>
            </a:r>
            <a:r>
              <a:rPr lang="en-GB" sz="2400" dirty="0" smtClean="0"/>
              <a:t>min). C. </a:t>
            </a:r>
            <a:r>
              <a:rPr lang="en-GB" sz="2400" dirty="0" err="1" smtClean="0"/>
              <a:t>Zamantas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Moving </a:t>
            </a:r>
            <a:r>
              <a:rPr lang="en-US" sz="2400" dirty="0">
                <a:sym typeface="Wingdings" pitchFamily="2" charset="2"/>
              </a:rPr>
              <a:t>of the spare MKD generator from gallery to </a:t>
            </a:r>
            <a:r>
              <a:rPr lang="en-US" sz="2400">
                <a:sym typeface="Wingdings" pitchFamily="2" charset="2"/>
              </a:rPr>
              <a:t>the </a:t>
            </a:r>
            <a:r>
              <a:rPr lang="en-US" sz="2400" smtClean="0">
                <a:sym typeface="Wingdings" pitchFamily="2" charset="2"/>
              </a:rPr>
              <a:t>surface. </a:t>
            </a:r>
            <a:r>
              <a:rPr lang="en-US" sz="2400" dirty="0" smtClean="0">
                <a:sym typeface="Wingdings" pitchFamily="2" charset="2"/>
              </a:rPr>
              <a:t>N. </a:t>
            </a:r>
            <a:r>
              <a:rPr lang="en-US" sz="2400" dirty="0" err="1" smtClean="0">
                <a:sym typeface="Wingdings" pitchFamily="2" charset="2"/>
              </a:rPr>
              <a:t>Magnin</a:t>
            </a:r>
            <a:endParaRPr lang="en-GB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27011</TotalTime>
  <Words>373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LHCpresentations</vt:lpstr>
      <vt:lpstr>Mon 13/8</vt:lpstr>
      <vt:lpstr>Mon 13/8 – Tue 14/8</vt:lpstr>
      <vt:lpstr>Tue 14/8</vt:lpstr>
      <vt:lpstr>Plan</vt:lpstr>
      <vt:lpstr>Pending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2346</cp:revision>
  <dcterms:created xsi:type="dcterms:W3CDTF">2010-04-25T23:23:07Z</dcterms:created>
  <dcterms:modified xsi:type="dcterms:W3CDTF">2012-08-14T06:24:28Z</dcterms:modified>
</cp:coreProperties>
</file>