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4"/>
  </p:notesMasterIdLst>
  <p:handoutMasterIdLst>
    <p:handoutMasterId r:id="rId15"/>
  </p:handoutMasterIdLst>
  <p:sldIdLst>
    <p:sldId id="562" r:id="rId2"/>
    <p:sldId id="568" r:id="rId3"/>
    <p:sldId id="569" r:id="rId4"/>
    <p:sldId id="571" r:id="rId5"/>
    <p:sldId id="572" r:id="rId6"/>
    <p:sldId id="574" r:id="rId7"/>
    <p:sldId id="573" r:id="rId8"/>
    <p:sldId id="563" r:id="rId9"/>
    <p:sldId id="564" r:id="rId10"/>
    <p:sldId id="565" r:id="rId11"/>
    <p:sldId id="566" r:id="rId12"/>
    <p:sldId id="567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FF9999"/>
    <a:srgbClr val="FFCC66"/>
    <a:srgbClr val="003399"/>
    <a:srgbClr val="B82300"/>
    <a:srgbClr val="FE8002"/>
    <a:srgbClr val="006600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99234" autoAdjust="0"/>
  </p:normalViewPr>
  <p:slideViewPr>
    <p:cSldViewPr snapToObjects="1">
      <p:cViewPr>
        <p:scale>
          <a:sx n="80" d="100"/>
          <a:sy n="80" d="100"/>
        </p:scale>
        <p:origin x="-202" y="-130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8/3/2012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2012-08-04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9:00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7:30 injection for </a:t>
            </a:r>
            <a:r>
              <a:rPr lang="en-US" dirty="0" smtClean="0">
                <a:solidFill>
                  <a:schemeClr val="accent2"/>
                </a:solidFill>
              </a:rPr>
              <a:t>fill 2908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Average bunch intensity 1.53E11</a:t>
            </a:r>
          </a:p>
          <a:p>
            <a:r>
              <a:rPr lang="en-US" dirty="0" smtClean="0"/>
              <a:t>Still rather large </a:t>
            </a:r>
            <a:r>
              <a:rPr lang="en-US" dirty="0" err="1" smtClean="0"/>
              <a:t>emittances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especially B2</a:t>
            </a:r>
          </a:p>
          <a:p>
            <a:r>
              <a:rPr lang="en-US" dirty="0"/>
              <a:t>L</a:t>
            </a:r>
            <a:r>
              <a:rPr lang="en-US" dirty="0" smtClean="0"/>
              <a:t>osses at the end of the </a:t>
            </a:r>
            <a:br>
              <a:rPr lang="en-US" dirty="0" smtClean="0"/>
            </a:br>
            <a:r>
              <a:rPr lang="en-US" dirty="0" smtClean="0"/>
              <a:t>ramp in IP7 (up to 32% of BLM </a:t>
            </a:r>
            <a:br>
              <a:rPr lang="en-US" dirty="0" smtClean="0"/>
            </a:br>
            <a:r>
              <a:rPr lang="en-US" dirty="0"/>
              <a:t>threshold); ~6% of B2 lost </a:t>
            </a:r>
            <a:r>
              <a:rPr lang="en-US" dirty="0" smtClean="0"/>
              <a:t>during</a:t>
            </a:r>
            <a:br>
              <a:rPr lang="en-US" dirty="0" smtClean="0"/>
            </a:br>
            <a:r>
              <a:rPr lang="en-US" dirty="0" smtClean="0"/>
              <a:t>the ramp</a:t>
            </a:r>
          </a:p>
          <a:p>
            <a:r>
              <a:rPr lang="en-US" dirty="0" smtClean="0"/>
              <a:t>Losses during squeeze (around </a:t>
            </a:r>
            <a:br>
              <a:rPr lang="en-US" dirty="0" smtClean="0"/>
            </a:br>
            <a:r>
              <a:rPr lang="en-US" dirty="0" smtClean="0"/>
              <a:t>1.5m and at the end of the squeeze), up to 36% of BLM threshold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9:17 stable </a:t>
            </a:r>
            <a:r>
              <a:rPr lang="en-US" dirty="0" smtClean="0">
                <a:solidFill>
                  <a:schemeClr val="accent2"/>
                </a:solidFill>
              </a:rPr>
              <a:t>beams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Initial L ~6.0E33 cm-2s-1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~10 </a:t>
            </a:r>
            <a:r>
              <a:rPr lang="en-US" dirty="0">
                <a:solidFill>
                  <a:schemeClr val="accent2"/>
                </a:solidFill>
              </a:rPr>
              <a:t>hours in stable beams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Integrated </a:t>
            </a:r>
            <a:r>
              <a:rPr lang="en-US" dirty="0" err="1">
                <a:solidFill>
                  <a:schemeClr val="accent2"/>
                </a:solidFill>
              </a:rPr>
              <a:t>lumi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~134 pb-1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</a:t>
            </a:r>
            <a:r>
              <a:rPr lang="en-US" dirty="0"/>
              <a:t>3</a:t>
            </a:r>
            <a:r>
              <a:rPr lang="en-US" dirty="0" smtClean="0"/>
              <a:t>.8. - Morning</a:t>
            </a:r>
            <a:endParaRPr lang="en-GB" dirty="0"/>
          </a:p>
        </p:txBody>
      </p:sp>
      <p:pic>
        <p:nvPicPr>
          <p:cNvPr id="1026" name="Picture 2" descr="C:\Users\eholzer\AppData\Local\Temp\201208030935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5"/>
          <a:stretch/>
        </p:blipFill>
        <p:spPr bwMode="auto">
          <a:xfrm>
            <a:off x="4572000" y="908720"/>
            <a:ext cx="4507201" cy="26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</a:t>
            </a:r>
            <a:r>
              <a:rPr lang="en-US" dirty="0" err="1"/>
              <a:t>emittance</a:t>
            </a:r>
            <a:r>
              <a:rPr lang="en-US" dirty="0"/>
              <a:t> – slides from R. </a:t>
            </a:r>
            <a:r>
              <a:rPr lang="en-US" dirty="0" err="1"/>
              <a:t>Steernberg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1" r="4245"/>
          <a:stretch/>
        </p:blipFill>
        <p:spPr bwMode="auto">
          <a:xfrm>
            <a:off x="317946" y="764704"/>
            <a:ext cx="8502526" cy="602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0506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92D050"/>
                </a:solidFill>
              </a:rPr>
              <a:t>Emittance</a:t>
            </a:r>
            <a:r>
              <a:rPr lang="en-US" sz="1800" b="1" dirty="0" smtClean="0">
                <a:solidFill>
                  <a:srgbClr val="92D050"/>
                </a:solidFill>
              </a:rPr>
              <a:t> H [mm </a:t>
            </a:r>
            <a:r>
              <a:rPr lang="en-US" sz="1800" b="1" dirty="0" err="1" smtClean="0">
                <a:solidFill>
                  <a:srgbClr val="92D050"/>
                </a:solidFill>
              </a:rPr>
              <a:t>mrad</a:t>
            </a:r>
            <a:r>
              <a:rPr lang="en-US" sz="1800" b="1" dirty="0" smtClean="0">
                <a:solidFill>
                  <a:srgbClr val="92D050"/>
                </a:solidFill>
              </a:rPr>
              <a:t>]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15746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92D050"/>
                </a:solidFill>
              </a:rPr>
              <a:t>Emittance</a:t>
            </a:r>
            <a:r>
              <a:rPr lang="en-US" sz="1800" b="1" dirty="0" smtClean="0">
                <a:solidFill>
                  <a:srgbClr val="92D050"/>
                </a:solidFill>
              </a:rPr>
              <a:t> V [mm </a:t>
            </a:r>
            <a:r>
              <a:rPr lang="en-US" sz="1800" b="1" dirty="0" err="1" smtClean="0">
                <a:solidFill>
                  <a:srgbClr val="92D050"/>
                </a:solidFill>
              </a:rPr>
              <a:t>mrad</a:t>
            </a:r>
            <a:r>
              <a:rPr lang="en-US" sz="1800" b="1" dirty="0" smtClean="0">
                <a:solidFill>
                  <a:srgbClr val="92D050"/>
                </a:solidFill>
              </a:rPr>
              <a:t>]</a:t>
            </a:r>
            <a:endParaRPr lang="en-GB" sz="1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8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</a:t>
            </a:r>
            <a:r>
              <a:rPr lang="en-US" dirty="0" err="1"/>
              <a:t>emittance</a:t>
            </a:r>
            <a:r>
              <a:rPr lang="en-US" dirty="0"/>
              <a:t> – slides from R. </a:t>
            </a:r>
            <a:r>
              <a:rPr lang="en-US" dirty="0" err="1"/>
              <a:t>Steernberg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4"/>
          <a:stretch/>
        </p:blipFill>
        <p:spPr bwMode="auto">
          <a:xfrm>
            <a:off x="180176" y="620688"/>
            <a:ext cx="8928328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00506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92D050"/>
                </a:solidFill>
              </a:rPr>
              <a:t>Emittance</a:t>
            </a:r>
            <a:r>
              <a:rPr lang="en-US" sz="1800" b="1" dirty="0" smtClean="0">
                <a:solidFill>
                  <a:srgbClr val="92D050"/>
                </a:solidFill>
              </a:rPr>
              <a:t> H [mm </a:t>
            </a:r>
            <a:r>
              <a:rPr lang="en-US" sz="1800" b="1" dirty="0" err="1" smtClean="0">
                <a:solidFill>
                  <a:srgbClr val="92D050"/>
                </a:solidFill>
              </a:rPr>
              <a:t>mrad</a:t>
            </a:r>
            <a:r>
              <a:rPr lang="en-US" sz="1800" b="1" dirty="0" smtClean="0">
                <a:solidFill>
                  <a:srgbClr val="92D050"/>
                </a:solidFill>
              </a:rPr>
              <a:t>]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15746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92D050"/>
                </a:solidFill>
              </a:rPr>
              <a:t>Emittance</a:t>
            </a:r>
            <a:r>
              <a:rPr lang="en-US" sz="1800" b="1" dirty="0" smtClean="0">
                <a:solidFill>
                  <a:srgbClr val="92D050"/>
                </a:solidFill>
              </a:rPr>
              <a:t> V [mm </a:t>
            </a:r>
            <a:r>
              <a:rPr lang="en-US" sz="1800" b="1" dirty="0" err="1" smtClean="0">
                <a:solidFill>
                  <a:srgbClr val="92D050"/>
                </a:solidFill>
              </a:rPr>
              <a:t>mrad</a:t>
            </a:r>
            <a:r>
              <a:rPr lang="en-US" sz="1800" b="1" dirty="0" smtClean="0">
                <a:solidFill>
                  <a:srgbClr val="92D050"/>
                </a:solidFill>
              </a:rPr>
              <a:t>]</a:t>
            </a:r>
            <a:endParaRPr lang="en-GB" sz="1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2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</a:t>
            </a:r>
            <a:r>
              <a:rPr lang="en-US" dirty="0" err="1"/>
              <a:t>emittance</a:t>
            </a:r>
            <a:r>
              <a:rPr lang="en-US" dirty="0"/>
              <a:t> – slides from R. </a:t>
            </a:r>
            <a:r>
              <a:rPr lang="en-US" dirty="0" err="1"/>
              <a:t>Steernberg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0428"/>
            <a:ext cx="8285305" cy="6035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reached</a:t>
            </a:r>
            <a:r>
              <a:rPr lang="en-US" dirty="0" smtClean="0"/>
              <a:t> </a:t>
            </a:r>
            <a:r>
              <a:rPr lang="en-US" dirty="0" smtClean="0"/>
              <a:t>1 fb-1 in 2012</a:t>
            </a:r>
            <a:endParaRPr lang="en-GB" dirty="0"/>
          </a:p>
        </p:txBody>
      </p:sp>
      <p:pic>
        <p:nvPicPr>
          <p:cNvPr id="1026" name="Picture 2" descr="C:\Users\eholzer\AppData\Local\Temp\LHC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36852"/>
          <a:stretch/>
        </p:blipFill>
        <p:spPr bwMode="auto">
          <a:xfrm>
            <a:off x="179512" y="1563340"/>
            <a:ext cx="8493882" cy="43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76256" y="1772816"/>
            <a:ext cx="2232248" cy="936104"/>
          </a:xfrm>
          <a:prstGeom prst="ellipse">
            <a:avLst/>
          </a:prstGeom>
          <a:noFill/>
          <a:ln w="152400" cap="flat" cmpd="sng" algn="ctr">
            <a:solidFill>
              <a:srgbClr val="FE80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19:12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GB" dirty="0"/>
              <a:t>dump after PC trip: RCBXV1.R5</a:t>
            </a:r>
          </a:p>
          <a:p>
            <a:pPr lvl="2"/>
            <a:r>
              <a:rPr lang="en-US" dirty="0">
                <a:sym typeface="Wingdings" pitchFamily="2" charset="2"/>
              </a:rPr>
              <a:t> access to </a:t>
            </a:r>
            <a:r>
              <a:rPr lang="en-US" dirty="0"/>
              <a:t>replace a power converter sub-module in </a:t>
            </a:r>
            <a:r>
              <a:rPr lang="en-US" dirty="0" smtClean="0"/>
              <a:t>UJ56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Changes for the next fill: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Add empty LHC cycle in PS and PSB before the active LHC cycles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Switch off chirping B2 H after 2 TeV (and switch feed-back off if it locks on a spurious line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21:35 intervention on </a:t>
            </a:r>
            <a:r>
              <a:rPr lang="en-GB" dirty="0" smtClean="0"/>
              <a:t>RCBXV1.R5 power module finished</a:t>
            </a:r>
          </a:p>
          <a:p>
            <a:r>
              <a:rPr lang="en-US" dirty="0" smtClean="0"/>
              <a:t>21:45 </a:t>
            </a:r>
            <a:r>
              <a:rPr lang="en-GB" dirty="0" smtClean="0"/>
              <a:t>RD.34.LR3 tripping repeatedly while going to STANDBY</a:t>
            </a:r>
          </a:p>
          <a:p>
            <a:r>
              <a:rPr lang="en-US" dirty="0" smtClean="0"/>
              <a:t>23:11 piquet re-set the fault, start pre-cycling</a:t>
            </a:r>
          </a:p>
          <a:p>
            <a:r>
              <a:rPr lang="en-US" dirty="0" smtClean="0"/>
              <a:t>23:54 start injecting</a:t>
            </a:r>
          </a:p>
          <a:p>
            <a:r>
              <a:rPr lang="en-US" dirty="0" smtClean="0"/>
              <a:t>0:45 </a:t>
            </a:r>
            <a:r>
              <a:rPr lang="en-US" dirty="0" smtClean="0">
                <a:solidFill>
                  <a:schemeClr val="accent2"/>
                </a:solidFill>
              </a:rPr>
              <a:t>dump during filling</a:t>
            </a:r>
            <a:r>
              <a:rPr lang="en-US" dirty="0" smtClean="0"/>
              <a:t>: ALICE dipole tripped (piquet checking)</a:t>
            </a:r>
          </a:p>
          <a:p>
            <a:r>
              <a:rPr lang="en-US" dirty="0" smtClean="0"/>
              <a:t>1:30 ALICE dipole re-set, injecting again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27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Emittance</a:t>
            </a:r>
            <a:r>
              <a:rPr lang="en-US" dirty="0"/>
              <a:t> of the 4 PS batches look rather similar now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1:56 </a:t>
            </a:r>
            <a:r>
              <a:rPr lang="en-US" dirty="0">
                <a:solidFill>
                  <a:schemeClr val="accent2"/>
                </a:solidFill>
              </a:rPr>
              <a:t>dump during filling</a:t>
            </a:r>
            <a:r>
              <a:rPr lang="en-US" dirty="0"/>
              <a:t>: </a:t>
            </a:r>
            <a:r>
              <a:rPr lang="en-US" dirty="0" smtClean="0"/>
              <a:t>LBDS self-trigger </a:t>
            </a:r>
            <a:r>
              <a:rPr lang="en-US" dirty="0"/>
              <a:t>(MKD B2 kicker </a:t>
            </a:r>
            <a:r>
              <a:rPr lang="en-US" dirty="0" smtClean="0"/>
              <a:t>in fault)</a:t>
            </a:r>
          </a:p>
          <a:p>
            <a:pPr lvl="1"/>
            <a:r>
              <a:rPr lang="en-US" dirty="0" smtClean="0"/>
              <a:t>Access needed: </a:t>
            </a:r>
            <a:r>
              <a:rPr lang="en-GB" dirty="0"/>
              <a:t>AUE </a:t>
            </a:r>
            <a:r>
              <a:rPr lang="en-GB" dirty="0" smtClean="0"/>
              <a:t>reset by piquet</a:t>
            </a:r>
          </a:p>
          <a:p>
            <a:r>
              <a:rPr lang="en-US" dirty="0" smtClean="0"/>
              <a:t>4:00 pre-cycle</a:t>
            </a:r>
          </a:p>
          <a:p>
            <a:r>
              <a:rPr lang="en-US" dirty="0" smtClean="0"/>
              <a:t>4:41 SPS main power converters down (earth fault)</a:t>
            </a:r>
          </a:p>
          <a:p>
            <a:r>
              <a:rPr lang="en-US" dirty="0" smtClean="0"/>
              <a:t>5:11 CMS detector partly down</a:t>
            </a:r>
          </a:p>
          <a:p>
            <a:r>
              <a:rPr lang="en-US" dirty="0" smtClean="0"/>
              <a:t>5:50 SPS back and CMS ready for injection – re-injecting for fill 2911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</a:t>
            </a:r>
            <a:endParaRPr lang="en-GB" dirty="0"/>
          </a:p>
        </p:txBody>
      </p:sp>
      <p:pic>
        <p:nvPicPr>
          <p:cNvPr id="4" name="Picture 2" descr="C:\Users\eholzer\AppData\Local\Temp\201208040143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6522"/>
            <a:ext cx="4329668" cy="20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holzer\AppData\Local\Temp\20120804014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2546"/>
            <a:ext cx="4636750" cy="21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1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Fill 2911: Average </a:t>
            </a:r>
            <a:r>
              <a:rPr lang="en-US" dirty="0">
                <a:solidFill>
                  <a:schemeClr val="accent2"/>
                </a:solidFill>
              </a:rPr>
              <a:t>bunch intensity </a:t>
            </a:r>
            <a:r>
              <a:rPr lang="en-US" dirty="0" smtClean="0">
                <a:solidFill>
                  <a:schemeClr val="accent2"/>
                </a:solidFill>
              </a:rPr>
              <a:t>1.53E11</a:t>
            </a:r>
          </a:p>
          <a:p>
            <a:r>
              <a:rPr lang="en-US" dirty="0" smtClean="0"/>
              <a:t>Prepare ramp: The </a:t>
            </a:r>
            <a:r>
              <a:rPr lang="en-US" dirty="0"/>
              <a:t>incorporation and regeneration tasks take very long </a:t>
            </a:r>
            <a:r>
              <a:rPr lang="en-US" dirty="0" smtClean="0"/>
              <a:t>time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Losses during ramp down again to 2-2.5%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B2 losses during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squeeze</a:t>
            </a:r>
            <a:endParaRPr lang="en-US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</a:t>
            </a:r>
            <a:endParaRPr lang="en-GB" dirty="0"/>
          </a:p>
        </p:txBody>
      </p:sp>
      <p:pic>
        <p:nvPicPr>
          <p:cNvPr id="4098" name="Picture 2" descr="C:\Users\eholzer\AppData\Local\Temp\20120804073944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 b="31428"/>
          <a:stretch/>
        </p:blipFill>
        <p:spPr bwMode="auto">
          <a:xfrm>
            <a:off x="3138010" y="2276872"/>
            <a:ext cx="5970494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holzer\AppData\Local\Temp\2012080407534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r="21047" b="15556"/>
          <a:stretch/>
        </p:blipFill>
        <p:spPr bwMode="auto">
          <a:xfrm>
            <a:off x="5004048" y="3747343"/>
            <a:ext cx="3950805" cy="29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holzer\AppData\Local\Temp\2012080407522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143" b="31428"/>
          <a:stretch/>
        </p:blipFill>
        <p:spPr bwMode="auto">
          <a:xfrm>
            <a:off x="2018801" y="3052979"/>
            <a:ext cx="2985247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holzer\AppData\Local\Temp\201208040754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6184" r="20214" b="18101"/>
          <a:stretch/>
        </p:blipFill>
        <p:spPr bwMode="auto">
          <a:xfrm>
            <a:off x="179512" y="4403182"/>
            <a:ext cx="3331912" cy="24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4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time very bad for both beams at the end of squeeze. (50% loss level on BLM TCTH point 5</a:t>
            </a:r>
            <a:r>
              <a:rPr lang="en-US" dirty="0" smtClean="0"/>
              <a:t>).</a:t>
            </a:r>
          </a:p>
          <a:p>
            <a:r>
              <a:rPr lang="en-US" dirty="0" smtClean="0"/>
              <a:t>7h38:52</a:t>
            </a:r>
            <a:r>
              <a:rPr lang="en-US" dirty="0"/>
              <a:t>: Before going in collisions </a:t>
            </a:r>
            <a:r>
              <a:rPr lang="en-US" dirty="0" smtClean="0"/>
              <a:t>(had </a:t>
            </a:r>
            <a:r>
              <a:rPr lang="en-US" dirty="0"/>
              <a:t>another 50% loss level!), we sent a trim of </a:t>
            </a:r>
            <a:r>
              <a:rPr lang="en-US" dirty="0">
                <a:solidFill>
                  <a:schemeClr val="accent2"/>
                </a:solidFill>
              </a:rPr>
              <a:t>+3 units </a:t>
            </a:r>
            <a:r>
              <a:rPr lang="en-US" dirty="0" err="1" smtClean="0">
                <a:solidFill>
                  <a:schemeClr val="accent2"/>
                </a:solidFill>
              </a:rPr>
              <a:t>chroma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both planes both beams (in step of 1 unit). </a:t>
            </a:r>
            <a:r>
              <a:rPr lang="en-US" dirty="0">
                <a:solidFill>
                  <a:schemeClr val="accent2"/>
                </a:solidFill>
              </a:rPr>
              <a:t>life time stabilized but still very </a:t>
            </a:r>
            <a:r>
              <a:rPr lang="en-US" dirty="0" smtClean="0">
                <a:solidFill>
                  <a:schemeClr val="accent2"/>
                </a:solidFill>
              </a:rPr>
              <a:t>low.</a:t>
            </a:r>
            <a:endParaRPr lang="en-US" dirty="0" smtClean="0"/>
          </a:p>
          <a:p>
            <a:r>
              <a:rPr lang="en-US" sz="1800" dirty="0" smtClean="0"/>
              <a:t>7h39:53 </a:t>
            </a:r>
            <a:r>
              <a:rPr lang="en-US" sz="1800" dirty="0"/>
              <a:t>We then sent again + 1 unit only beam 2 and removed it (seem to be worse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7h40:32 </a:t>
            </a:r>
            <a:r>
              <a:rPr lang="en-US" sz="1800" dirty="0"/>
              <a:t>We then send a trim of +0.003 on tune beam 2 H (steps of 0.001): very little improvement on life time. We tried a trim of +0.001 on tune beam 2 V. </a:t>
            </a:r>
            <a:endParaRPr lang="en-US" sz="1800" dirty="0" smtClean="0"/>
          </a:p>
          <a:p>
            <a:r>
              <a:rPr lang="en-US" dirty="0" smtClean="0"/>
              <a:t>7h48:03 </a:t>
            </a:r>
            <a:r>
              <a:rPr lang="en-US">
                <a:solidFill>
                  <a:schemeClr val="accent2"/>
                </a:solidFill>
              </a:rPr>
              <a:t>Add </a:t>
            </a:r>
            <a:r>
              <a:rPr lang="en-US" smtClean="0">
                <a:solidFill>
                  <a:schemeClr val="accent2"/>
                </a:solidFill>
              </a:rPr>
              <a:t>+2 </a:t>
            </a:r>
            <a:r>
              <a:rPr lang="en-US" dirty="0">
                <a:solidFill>
                  <a:schemeClr val="accent2"/>
                </a:solidFill>
              </a:rPr>
              <a:t>more units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to </a:t>
            </a:r>
            <a:r>
              <a:rPr lang="en-US" dirty="0" err="1" smtClean="0">
                <a:solidFill>
                  <a:schemeClr val="accent2"/>
                </a:solidFill>
              </a:rPr>
              <a:t>chroma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beam 2 both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planes</a:t>
            </a:r>
            <a:r>
              <a:rPr lang="en-US" dirty="0">
                <a:solidFill>
                  <a:schemeClr val="accent2"/>
                </a:solidFill>
              </a:rPr>
              <a:t>: finally life time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recovered.</a:t>
            </a:r>
            <a:endParaRPr lang="en-US" dirty="0" smtClean="0"/>
          </a:p>
          <a:p>
            <a:r>
              <a:rPr lang="en-US" dirty="0" smtClean="0"/>
              <a:t>Finally </a:t>
            </a:r>
            <a:r>
              <a:rPr lang="en-US" dirty="0"/>
              <a:t>removed the tune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trim </a:t>
            </a:r>
            <a:r>
              <a:rPr lang="en-US" dirty="0"/>
              <a:t>on beam 2 V.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of life-time by shift crew!</a:t>
            </a:r>
            <a:endParaRPr lang="en-GB" dirty="0"/>
          </a:p>
        </p:txBody>
      </p:sp>
      <p:pic>
        <p:nvPicPr>
          <p:cNvPr id="6146" name="Picture 2" descr="C:\Users\eholzer\AppData\Local\Temp\2012080408284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b="29815"/>
          <a:stretch/>
        </p:blipFill>
        <p:spPr bwMode="auto">
          <a:xfrm>
            <a:off x="3881110" y="4149080"/>
            <a:ext cx="52273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4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7:59 </a:t>
            </a:r>
            <a:r>
              <a:rPr lang="en-US" dirty="0" smtClean="0">
                <a:solidFill>
                  <a:schemeClr val="accent2"/>
                </a:solidFill>
              </a:rPr>
              <a:t>stable beams fills 2911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</a:t>
            </a:r>
            <a:endParaRPr lang="en-GB" dirty="0"/>
          </a:p>
        </p:txBody>
      </p:sp>
      <p:pic>
        <p:nvPicPr>
          <p:cNvPr id="5123" name="Picture 3" descr="C:\Users\eholzer\AppData\Local\Temp\201208040757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b="34861"/>
          <a:stretch/>
        </p:blipFill>
        <p:spPr bwMode="auto">
          <a:xfrm>
            <a:off x="673688" y="1700808"/>
            <a:ext cx="7796623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8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</a:t>
            </a:r>
            <a:r>
              <a:rPr lang="en-US" dirty="0" err="1" smtClean="0"/>
              <a:t>emittance</a:t>
            </a:r>
            <a:r>
              <a:rPr lang="en-US" dirty="0" smtClean="0"/>
              <a:t> – slides from R. </a:t>
            </a:r>
            <a:r>
              <a:rPr lang="en-US" dirty="0" err="1" smtClean="0"/>
              <a:t>Steernberg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4" y="980332"/>
            <a:ext cx="8820324" cy="5256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6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</a:t>
            </a:r>
            <a:r>
              <a:rPr lang="en-US" dirty="0" err="1"/>
              <a:t>emittance</a:t>
            </a:r>
            <a:r>
              <a:rPr lang="en-US" dirty="0"/>
              <a:t> – slides from R. </a:t>
            </a:r>
            <a:r>
              <a:rPr lang="en-US" dirty="0" err="1"/>
              <a:t>Steernberg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" y="764704"/>
            <a:ext cx="8994325" cy="607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512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Friday 3.8. - Morning</vt:lpstr>
      <vt:lpstr>LHCb reached 1 fb-1 in 2012</vt:lpstr>
      <vt:lpstr>Evening</vt:lpstr>
      <vt:lpstr>Night</vt:lpstr>
      <vt:lpstr>Morning </vt:lpstr>
      <vt:lpstr>Recovery of life-time by shift crew!</vt:lpstr>
      <vt:lpstr>Morning</vt:lpstr>
      <vt:lpstr>PS emittance – slides from R. Steernberg</vt:lpstr>
      <vt:lpstr>PS emittance – slides from R. Steernberg</vt:lpstr>
      <vt:lpstr>PS emittance – slides from R. Steernberg</vt:lpstr>
      <vt:lpstr>PS emittance – slides from R. Steernberg</vt:lpstr>
      <vt:lpstr>PS emittance – slides from R. Steernberg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2012-08-04T06:56:59Z</dcterms:modified>
</cp:coreProperties>
</file>