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8" r:id="rId1"/>
  </p:sldMasterIdLst>
  <p:notesMasterIdLst>
    <p:notesMasterId r:id="rId14"/>
  </p:notesMasterIdLst>
  <p:sldIdLst>
    <p:sldId id="1115" r:id="rId2"/>
    <p:sldId id="1116" r:id="rId3"/>
    <p:sldId id="1118" r:id="rId4"/>
    <p:sldId id="1121" r:id="rId5"/>
    <p:sldId id="1119" r:id="rId6"/>
    <p:sldId id="1122" r:id="rId7"/>
    <p:sldId id="1125" r:id="rId8"/>
    <p:sldId id="1124" r:id="rId9"/>
    <p:sldId id="1126" r:id="rId10"/>
    <p:sldId id="1127" r:id="rId11"/>
    <p:sldId id="1114" r:id="rId12"/>
    <p:sldId id="993" r:id="rId13"/>
  </p:sldIdLst>
  <p:sldSz cx="9144000" cy="6858000" type="screen4x3"/>
  <p:notesSz cx="6797675" cy="992822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0093"/>
    <a:srgbClr val="FF3300"/>
    <a:srgbClr val="FF9900"/>
    <a:srgbClr val="960663"/>
    <a:srgbClr val="FFFF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82" autoAdjust="0"/>
    <p:restoredTop sz="94706" autoAdjust="0"/>
  </p:normalViewPr>
  <p:slideViewPr>
    <p:cSldViewPr>
      <p:cViewPr>
        <p:scale>
          <a:sx n="100" d="100"/>
          <a:sy n="100" d="100"/>
        </p:scale>
        <p:origin x="-58" y="4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0" d="100"/>
          <a:sy n="90" d="100"/>
        </p:scale>
        <p:origin x="-3762" y="-102"/>
      </p:cViewPr>
      <p:guideLst>
        <p:guide orient="horz" pos="3128"/>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GB"/>
          </a:p>
        </p:txBody>
      </p:sp>
      <p:sp>
        <p:nvSpPr>
          <p:cNvPr id="8195" name="Rectangle 3"/>
          <p:cNvSpPr>
            <a:spLocks noGrp="1" noChangeArrowheads="1"/>
          </p:cNvSpPr>
          <p:nvPr>
            <p:ph type="dt" idx="1"/>
          </p:nvPr>
        </p:nvSpPr>
        <p:spPr bwMode="auto">
          <a:xfrm>
            <a:off x="3849862"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GB"/>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8198" name="Rectangle 6"/>
          <p:cNvSpPr>
            <a:spLocks noGrp="1" noChangeArrowheads="1"/>
          </p:cNvSpPr>
          <p:nvPr>
            <p:ph type="ftr" sz="quarter" idx="4"/>
          </p:nvPr>
        </p:nvSpPr>
        <p:spPr bwMode="auto">
          <a:xfrm>
            <a:off x="0"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GB"/>
          </a:p>
        </p:txBody>
      </p:sp>
      <p:sp>
        <p:nvSpPr>
          <p:cNvPr id="8199" name="Rectangle 7"/>
          <p:cNvSpPr>
            <a:spLocks noGrp="1" noChangeArrowheads="1"/>
          </p:cNvSpPr>
          <p:nvPr>
            <p:ph type="sldNum" sz="quarter" idx="5"/>
          </p:nvPr>
        </p:nvSpPr>
        <p:spPr bwMode="auto">
          <a:xfrm>
            <a:off x="3849862"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E9550DCE-C0F6-4BD3-85B0-042E7AADD9F5}" type="slidenum">
              <a:rPr lang="en-GB"/>
              <a:pPr>
                <a:defRPr/>
              </a:pPr>
              <a:t>‹#›</a:t>
            </a:fld>
            <a:endParaRPr lang="en-GB"/>
          </a:p>
        </p:txBody>
      </p:sp>
    </p:spTree>
    <p:extLst>
      <p:ext uri="{BB962C8B-B14F-4D97-AF65-F5344CB8AC3E}">
        <p14:creationId xmlns:p14="http://schemas.microsoft.com/office/powerpoint/2010/main" val="39734834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a:xfrm>
            <a:off x="1676400" y="6553201"/>
            <a:ext cx="6477000" cy="152399"/>
          </a:xfrm>
        </p:spPr>
        <p:txBody>
          <a:bodyPr/>
          <a:lstStyle>
            <a:lvl1pPr>
              <a:defRPr/>
            </a:lvl1pPr>
          </a:lstStyle>
          <a:p>
            <a:r>
              <a:rPr lang="en-US" smtClean="0"/>
              <a:t>LHC Morning Meeting - G. Arduini</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fld id="{FA6C5952-2E06-4937-BCFB-9BD10462452F}" type="datetime1">
              <a:rPr lang="en-GB" smtClean="0"/>
              <a:t>5.8.12</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DB9C7B-9AA7-4C07-B83A-CCEB50E56FF7}" type="datetime1">
              <a:rPr lang="en-GB" smtClean="0"/>
              <a:t>5.8.12</a:t>
            </a:fld>
            <a:endParaRPr lang="en-US"/>
          </a:p>
        </p:txBody>
      </p:sp>
      <p:sp>
        <p:nvSpPr>
          <p:cNvPr id="8" name="Footer Placeholder 7"/>
          <p:cNvSpPr>
            <a:spLocks noGrp="1"/>
          </p:cNvSpPr>
          <p:nvPr>
            <p:ph type="ftr" sz="quarter" idx="11"/>
          </p:nvPr>
        </p:nvSpPr>
        <p:spPr>
          <a:xfrm>
            <a:off x="1676400" y="6553201"/>
            <a:ext cx="6477000" cy="152399"/>
          </a:xfrm>
        </p:spPr>
        <p:txBody>
          <a:bodyPr/>
          <a:lstStyle/>
          <a:p>
            <a:r>
              <a:rPr lang="en-US" smtClean="0"/>
              <a:t>LHC Morning Meeting - G. Arduini</a:t>
            </a:r>
            <a:endParaRPr lang="en-US" dirty="0"/>
          </a:p>
        </p:txBody>
      </p:sp>
      <p:sp>
        <p:nvSpPr>
          <p:cNvPr id="9" name="Slide Number Placeholder 8"/>
          <p:cNvSpPr>
            <a:spLocks noGrp="1"/>
          </p:cNvSpPr>
          <p:nvPr>
            <p:ph type="sldNum" sz="quarter" idx="12"/>
          </p:nvPr>
        </p:nvSpPr>
        <p:spPr/>
        <p:txBody>
          <a:bodyPr/>
          <a:lstStyle/>
          <a:p>
            <a:fld id="{9E9C5516-24D6-497E-B20F-168204F9A8C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29A16A8-0D6A-4191-981A-8CE8CD981D6A}" type="datetime1">
              <a:rPr lang="en-GB" smtClean="0"/>
              <a:t>5.8.12</a:t>
            </a:fld>
            <a:endParaRPr lang="en-GB"/>
          </a:p>
        </p:txBody>
      </p:sp>
      <p:sp>
        <p:nvSpPr>
          <p:cNvPr id="6" name="Footer Placeholder 5"/>
          <p:cNvSpPr>
            <a:spLocks noGrp="1"/>
          </p:cNvSpPr>
          <p:nvPr>
            <p:ph type="ftr" sz="quarter" idx="11"/>
          </p:nvPr>
        </p:nvSpPr>
        <p:spPr>
          <a:xfrm>
            <a:off x="1676400" y="6553201"/>
            <a:ext cx="6477000" cy="152399"/>
          </a:xfrm>
        </p:spPr>
        <p:txBody>
          <a:bodyPr/>
          <a:lstStyle/>
          <a:p>
            <a:r>
              <a:rPr lang="en-US" smtClean="0"/>
              <a:t>LHC Morning Meeting - G. Arduini</a:t>
            </a:r>
            <a:endParaRPr lang="en-GB" dirty="0"/>
          </a:p>
        </p:txBody>
      </p:sp>
      <p:sp>
        <p:nvSpPr>
          <p:cNvPr id="7" name="Slide Number Placeholder 6"/>
          <p:cNvSpPr>
            <a:spLocks noGrp="1"/>
          </p:cNvSpPr>
          <p:nvPr>
            <p:ph type="sldNum" sz="quarter" idx="12"/>
          </p:nvPr>
        </p:nvSpPr>
        <p:spPr/>
        <p:txBody>
          <a:bodyPr/>
          <a:lstStyle/>
          <a:p>
            <a:fld id="{6BFDEA4C-89A7-439A-B75B-C919C7F639B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11A5A5DA-283C-41D4-88D9-605A735D0AA5}" type="datetime1">
              <a:rPr lang="en-GB" smtClean="0"/>
              <a:t>5.8.12</a:t>
            </a:fld>
            <a:endParaRPr lang="en-GB"/>
          </a:p>
        </p:txBody>
      </p:sp>
      <p:sp>
        <p:nvSpPr>
          <p:cNvPr id="5" name="Footer Placeholder 4"/>
          <p:cNvSpPr>
            <a:spLocks noGrp="1"/>
          </p:cNvSpPr>
          <p:nvPr>
            <p:ph type="ftr" sz="quarter" idx="11"/>
          </p:nvPr>
        </p:nvSpPr>
        <p:spPr>
          <a:xfrm>
            <a:off x="1676400" y="6553201"/>
            <a:ext cx="6477000" cy="152399"/>
          </a:xfrm>
        </p:spPr>
        <p:txBody>
          <a:bodyPr/>
          <a:lstStyle>
            <a:lvl1pPr>
              <a:defRPr/>
            </a:lvl1p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lvl1pPr>
              <a:defRPr/>
            </a:lvl1pPr>
          </a:lstStyle>
          <a:p>
            <a:fld id="{B2ED15F2-B5DC-4D70-8B9E-4287CA2479A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2 Content and Text">
    <p:spTree>
      <p:nvGrpSpPr>
        <p:cNvPr id="1" name=""/>
        <p:cNvGrpSpPr/>
        <p:nvPr/>
      </p:nvGrpSpPr>
      <p:grpSpPr>
        <a:xfrm>
          <a:off x="0" y="0"/>
          <a:ext cx="0" cy="0"/>
          <a:chOff x="0" y="0"/>
          <a:chExt cx="0" cy="0"/>
        </a:xfrm>
      </p:grpSpPr>
      <p:sp>
        <p:nvSpPr>
          <p:cNvPr id="5" name="Text Placeholder 4"/>
          <p:cNvSpPr>
            <a:spLocks noGrp="1"/>
          </p:cNvSpPr>
          <p:nvPr>
            <p:ph type="body" sz="half" idx="3"/>
          </p:nvPr>
        </p:nvSpPr>
        <p:spPr>
          <a:xfrm>
            <a:off x="46482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le 8"/>
          <p:cNvSpPr>
            <a:spLocks noGrp="1"/>
          </p:cNvSpPr>
          <p:nvPr>
            <p:ph type="title"/>
          </p:nvPr>
        </p:nvSpPr>
        <p:spPr/>
        <p:txBody>
          <a:bodyPr/>
          <a:lstStyle/>
          <a:p>
            <a:r>
              <a:rPr lang="en-US" smtClean="0"/>
              <a:t>Click to edit Master title style</a:t>
            </a:r>
            <a:endParaRPr lang="en-GB"/>
          </a:p>
        </p:txBody>
      </p:sp>
      <p:sp>
        <p:nvSpPr>
          <p:cNvPr id="6" name="Text Placeholder 4"/>
          <p:cNvSpPr>
            <a:spLocks noGrp="1"/>
          </p:cNvSpPr>
          <p:nvPr>
            <p:ph type="body" sz="half" idx="10"/>
          </p:nvPr>
        </p:nvSpPr>
        <p:spPr>
          <a:xfrm>
            <a:off x="1524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userDrawn="1"/>
        </p:nvCxnSpPr>
        <p:spPr>
          <a:xfrm>
            <a:off x="228600" y="914400"/>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228600" y="6399212"/>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0" name="Picture 9" descr="newlhc logo1.gif"/>
          <p:cNvPicPr>
            <a:picLocks noChangeAspect="1"/>
          </p:cNvPicPr>
          <p:nvPr userDrawn="1"/>
        </p:nvPicPr>
        <p:blipFill>
          <a:blip r:embed="rId8"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pic>
        <p:nvPicPr>
          <p:cNvPr id="11" name="Picture 3" descr="newlhc logo1.gif"/>
          <p:cNvPicPr>
            <a:picLocks noChangeAspect="1"/>
          </p:cNvPicPr>
          <p:nvPr userDrawn="1"/>
        </p:nvPicPr>
        <p:blipFill>
          <a:blip r:embed="rId8"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030"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228600" y="990600"/>
            <a:ext cx="86868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 name="Date Placeholder 3"/>
          <p:cNvSpPr>
            <a:spLocks noGrp="1"/>
          </p:cNvSpPr>
          <p:nvPr>
            <p:ph type="dt" sz="half" idx="2"/>
          </p:nvPr>
        </p:nvSpPr>
        <p:spPr>
          <a:xfrm>
            <a:off x="457200" y="6553200"/>
            <a:ext cx="2133600" cy="1682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j-lt"/>
              </a:defRPr>
            </a:lvl1pPr>
          </a:lstStyle>
          <a:p>
            <a:pPr>
              <a:defRPr/>
            </a:pPr>
            <a:fld id="{A220B406-1E4A-42F1-B83D-6FBCF9BDF08F}" type="datetime1">
              <a:rPr lang="en-GB" smtClean="0"/>
              <a:t>5.8.12</a:t>
            </a:fld>
            <a:endParaRPr lang="en-US"/>
          </a:p>
        </p:txBody>
      </p:sp>
      <p:sp>
        <p:nvSpPr>
          <p:cNvPr id="13" name="Footer Placeholder 4"/>
          <p:cNvSpPr>
            <a:spLocks noGrp="1"/>
          </p:cNvSpPr>
          <p:nvPr>
            <p:ph type="ftr" sz="quarter" idx="3"/>
          </p:nvPr>
        </p:nvSpPr>
        <p:spPr>
          <a:xfrm>
            <a:off x="1676400" y="6553201"/>
            <a:ext cx="6400800" cy="152399"/>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mn-lt"/>
              </a:defRPr>
            </a:lvl1pPr>
          </a:lstStyle>
          <a:p>
            <a:pPr>
              <a:defRPr/>
            </a:pPr>
            <a:r>
              <a:rPr lang="en-US" smtClean="0"/>
              <a:t>LHC Morning Meeting - G. Arduini</a:t>
            </a:r>
            <a:endParaRPr lang="en-US" dirty="0"/>
          </a:p>
        </p:txBody>
      </p:sp>
      <p:sp>
        <p:nvSpPr>
          <p:cNvPr id="14" name="Slide Number Placeholder 5"/>
          <p:cNvSpPr>
            <a:spLocks noGrp="1"/>
          </p:cNvSpPr>
          <p:nvPr>
            <p:ph type="sldNum" sz="quarter" idx="4"/>
          </p:nvPr>
        </p:nvSpPr>
        <p:spPr>
          <a:xfrm>
            <a:off x="6553200" y="6553200"/>
            <a:ext cx="2133600" cy="1682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j-lt"/>
              </a:defRPr>
            </a:lvl1pPr>
          </a:lstStyle>
          <a:p>
            <a:pPr>
              <a:defRPr/>
            </a:pPr>
            <a:fld id="{1A8F772A-8CCA-4885-87BF-DE56416A220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Lst>
  <p:hf hdr="0"/>
  <p:txStyles>
    <p:titleStyle>
      <a:lvl1pPr algn="r" rtl="0" eaLnBrk="0" fontAlgn="base" hangingPunct="0">
        <a:spcBef>
          <a:spcPct val="0"/>
        </a:spcBef>
        <a:spcAft>
          <a:spcPct val="0"/>
        </a:spcAft>
        <a:defRPr sz="3200">
          <a:solidFill>
            <a:schemeClr val="tx2"/>
          </a:solidFill>
          <a:latin typeface="+mj-lt"/>
          <a:ea typeface="+mj-ea"/>
          <a:cs typeface="+mj-cs"/>
        </a:defRPr>
      </a:lvl1pPr>
      <a:lvl2pPr algn="r" rtl="0" eaLnBrk="0" fontAlgn="base" hangingPunct="0">
        <a:spcBef>
          <a:spcPct val="0"/>
        </a:spcBef>
        <a:spcAft>
          <a:spcPct val="0"/>
        </a:spcAft>
        <a:defRPr sz="3200">
          <a:solidFill>
            <a:schemeClr val="tx2"/>
          </a:solidFill>
          <a:latin typeface="Trebuchet MS" pitchFamily="34" charset="0"/>
        </a:defRPr>
      </a:lvl2pPr>
      <a:lvl3pPr algn="r" rtl="0" eaLnBrk="0" fontAlgn="base" hangingPunct="0">
        <a:spcBef>
          <a:spcPct val="0"/>
        </a:spcBef>
        <a:spcAft>
          <a:spcPct val="0"/>
        </a:spcAft>
        <a:defRPr sz="3200">
          <a:solidFill>
            <a:schemeClr val="tx2"/>
          </a:solidFill>
          <a:latin typeface="Trebuchet MS" pitchFamily="34" charset="0"/>
        </a:defRPr>
      </a:lvl3pPr>
      <a:lvl4pPr algn="r" rtl="0" eaLnBrk="0" fontAlgn="base" hangingPunct="0">
        <a:spcBef>
          <a:spcPct val="0"/>
        </a:spcBef>
        <a:spcAft>
          <a:spcPct val="0"/>
        </a:spcAft>
        <a:defRPr sz="3200">
          <a:solidFill>
            <a:schemeClr val="tx2"/>
          </a:solidFill>
          <a:latin typeface="Trebuchet MS" pitchFamily="34" charset="0"/>
        </a:defRPr>
      </a:lvl4pPr>
      <a:lvl5pPr algn="r" rtl="0" eaLnBrk="0" fontAlgn="base" hangingPunct="0">
        <a:spcBef>
          <a:spcPct val="0"/>
        </a:spcBef>
        <a:spcAft>
          <a:spcPct val="0"/>
        </a:spcAft>
        <a:defRPr sz="3200">
          <a:solidFill>
            <a:schemeClr val="tx2"/>
          </a:solidFill>
          <a:latin typeface="Trebuchet MS" pitchFamily="34" charset="0"/>
        </a:defRPr>
      </a:lvl5pPr>
      <a:lvl6pPr marL="457200" algn="r" rtl="0" eaLnBrk="0" fontAlgn="base" hangingPunct="0">
        <a:spcBef>
          <a:spcPct val="0"/>
        </a:spcBef>
        <a:spcAft>
          <a:spcPct val="0"/>
        </a:spcAft>
        <a:defRPr sz="3200">
          <a:solidFill>
            <a:schemeClr val="tx2"/>
          </a:solidFill>
          <a:latin typeface="Trebuchet MS" pitchFamily="34" charset="0"/>
        </a:defRPr>
      </a:lvl6pPr>
      <a:lvl7pPr marL="914400" algn="r" rtl="0" eaLnBrk="0" fontAlgn="base" hangingPunct="0">
        <a:spcBef>
          <a:spcPct val="0"/>
        </a:spcBef>
        <a:spcAft>
          <a:spcPct val="0"/>
        </a:spcAft>
        <a:defRPr sz="3200">
          <a:solidFill>
            <a:schemeClr val="tx2"/>
          </a:solidFill>
          <a:latin typeface="Trebuchet MS" pitchFamily="34" charset="0"/>
        </a:defRPr>
      </a:lvl7pPr>
      <a:lvl8pPr marL="1371600" algn="r" rtl="0" eaLnBrk="0" fontAlgn="base" hangingPunct="0">
        <a:spcBef>
          <a:spcPct val="0"/>
        </a:spcBef>
        <a:spcAft>
          <a:spcPct val="0"/>
        </a:spcAft>
        <a:defRPr sz="3200">
          <a:solidFill>
            <a:schemeClr val="tx2"/>
          </a:solidFill>
          <a:latin typeface="Trebuchet MS" pitchFamily="34" charset="0"/>
        </a:defRPr>
      </a:lvl8pPr>
      <a:lvl9pPr marL="1828800" algn="r" rtl="0" eaLnBrk="0" fontAlgn="base" hangingPunct="0">
        <a:spcBef>
          <a:spcPct val="0"/>
        </a:spcBef>
        <a:spcAft>
          <a:spcPct val="0"/>
        </a:spcAft>
        <a:defRPr sz="3200">
          <a:solidFill>
            <a:schemeClr val="tx2"/>
          </a:solidFill>
          <a:latin typeface="Trebuchet MS"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2"/>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2"/>
          </a:solidFill>
          <a:latin typeface="+mn-lt"/>
        </a:defRPr>
      </a:lvl2pPr>
      <a:lvl3pPr marL="1143000" indent="-228600" algn="l" rtl="0" eaLnBrk="0" fontAlgn="base" hangingPunct="0">
        <a:spcBef>
          <a:spcPct val="20000"/>
        </a:spcBef>
        <a:spcAft>
          <a:spcPct val="0"/>
        </a:spcAft>
        <a:buFont typeface="Arial" charset="0"/>
        <a:buChar char="•"/>
        <a:defRPr sz="2400">
          <a:solidFill>
            <a:schemeClr val="tx2"/>
          </a:solidFill>
          <a:latin typeface="+mn-lt"/>
        </a:defRPr>
      </a:lvl3pPr>
      <a:lvl4pPr marL="1600200" indent="-228600" algn="l" rtl="0" eaLnBrk="0" fontAlgn="base" hangingPunct="0">
        <a:spcBef>
          <a:spcPct val="20000"/>
        </a:spcBef>
        <a:spcAft>
          <a:spcPct val="0"/>
        </a:spcAft>
        <a:buFont typeface="Arial" charset="0"/>
        <a:buChar char="–"/>
        <a:defRPr sz="2000">
          <a:solidFill>
            <a:schemeClr val="tx2"/>
          </a:solidFill>
          <a:latin typeface="+mn-lt"/>
        </a:defRPr>
      </a:lvl4pPr>
      <a:lvl5pPr marL="2057400" indent="-228600" algn="l" rtl="0" eaLnBrk="0" fontAlgn="base" hangingPunct="0">
        <a:spcBef>
          <a:spcPct val="20000"/>
        </a:spcBef>
        <a:spcAft>
          <a:spcPct val="0"/>
        </a:spcAft>
        <a:buFont typeface="Arial" charset="0"/>
        <a:buChar char="»"/>
        <a:defRPr sz="2000">
          <a:solidFill>
            <a:schemeClr val="tx2"/>
          </a:solidFill>
          <a:latin typeface="+mn-lt"/>
        </a:defRPr>
      </a:lvl5pPr>
      <a:lvl6pPr marL="2514600" indent="-228600" algn="l" rtl="0" eaLnBrk="0" fontAlgn="base" hangingPunct="0">
        <a:spcBef>
          <a:spcPct val="20000"/>
        </a:spcBef>
        <a:spcAft>
          <a:spcPct val="0"/>
        </a:spcAft>
        <a:buFont typeface="Arial" charset="0"/>
        <a:buChar char="»"/>
        <a:defRPr sz="2000">
          <a:solidFill>
            <a:schemeClr val="tx2"/>
          </a:solidFill>
          <a:latin typeface="+mn-lt"/>
        </a:defRPr>
      </a:lvl6pPr>
      <a:lvl7pPr marL="2971800" indent="-228600" algn="l" rtl="0" eaLnBrk="0" fontAlgn="base" hangingPunct="0">
        <a:spcBef>
          <a:spcPct val="20000"/>
        </a:spcBef>
        <a:spcAft>
          <a:spcPct val="0"/>
        </a:spcAft>
        <a:buFont typeface="Arial" charset="0"/>
        <a:buChar char="»"/>
        <a:defRPr sz="2000">
          <a:solidFill>
            <a:schemeClr val="tx2"/>
          </a:solidFill>
          <a:latin typeface="+mn-lt"/>
        </a:defRPr>
      </a:lvl7pPr>
      <a:lvl8pPr marL="3429000" indent="-228600" algn="l" rtl="0" eaLnBrk="0" fontAlgn="base" hangingPunct="0">
        <a:spcBef>
          <a:spcPct val="20000"/>
        </a:spcBef>
        <a:spcAft>
          <a:spcPct val="0"/>
        </a:spcAft>
        <a:buFont typeface="Arial" charset="0"/>
        <a:buChar char="»"/>
        <a:defRPr sz="2000">
          <a:solidFill>
            <a:schemeClr val="tx2"/>
          </a:solidFill>
          <a:latin typeface="+mn-lt"/>
        </a:defRPr>
      </a:lvl8pPr>
      <a:lvl9pPr marL="3886200" indent="-228600" algn="l" rtl="0" eaLnBrk="0" fontAlgn="base" hangingPunct="0">
        <a:spcBef>
          <a:spcPct val="20000"/>
        </a:spcBef>
        <a:spcAft>
          <a:spcPct val="0"/>
        </a:spcAft>
        <a:buFont typeface="Arial" charset="0"/>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Chromaticity can make a difference…</a:t>
            </a:r>
            <a:endParaRPr lang="en-GB" dirty="0"/>
          </a:p>
        </p:txBody>
      </p:sp>
      <p:sp>
        <p:nvSpPr>
          <p:cNvPr id="5" name="Date Placeholder 4"/>
          <p:cNvSpPr>
            <a:spLocks noGrp="1"/>
          </p:cNvSpPr>
          <p:nvPr>
            <p:ph type="dt" sz="half" idx="10"/>
          </p:nvPr>
        </p:nvSpPr>
        <p:spPr/>
        <p:txBody>
          <a:bodyPr/>
          <a:lstStyle/>
          <a:p>
            <a:fld id="{529A16A8-0D6A-4191-981A-8CE8CD981D6A}" type="datetime1">
              <a:rPr lang="en-GB" smtClean="0"/>
              <a:t>5.8.12</a:t>
            </a:fld>
            <a:endParaRPr lang="en-GB"/>
          </a:p>
        </p:txBody>
      </p:sp>
      <p:sp>
        <p:nvSpPr>
          <p:cNvPr id="6" name="Footer Placeholder 5"/>
          <p:cNvSpPr>
            <a:spLocks noGrp="1"/>
          </p:cNvSpPr>
          <p:nvPr>
            <p:ph type="ftr" sz="quarter" idx="11"/>
          </p:nvPr>
        </p:nvSpPr>
        <p:spPr/>
        <p:txBody>
          <a:bodyPr/>
          <a:lstStyle/>
          <a:p>
            <a:r>
              <a:rPr lang="en-US" smtClean="0"/>
              <a:t>LHC Morning Meeting - G. Arduini</a:t>
            </a:r>
            <a:endParaRPr lang="en-GB" dirty="0"/>
          </a:p>
        </p:txBody>
      </p:sp>
      <p:sp>
        <p:nvSpPr>
          <p:cNvPr id="7" name="Slide Number Placeholder 6"/>
          <p:cNvSpPr>
            <a:spLocks noGrp="1"/>
          </p:cNvSpPr>
          <p:nvPr>
            <p:ph type="sldNum" sz="quarter" idx="12"/>
          </p:nvPr>
        </p:nvSpPr>
        <p:spPr/>
        <p:txBody>
          <a:bodyPr/>
          <a:lstStyle/>
          <a:p>
            <a:fld id="{6BFDEA4C-89A7-439A-B75B-C919C7F639B4}" type="slidenum">
              <a:rPr lang="en-GB" smtClean="0"/>
              <a:pPr/>
              <a:t>1</a:t>
            </a:fld>
            <a:endParaRPr lang="en-GB"/>
          </a:p>
        </p:txBody>
      </p:sp>
      <p:pic>
        <p:nvPicPr>
          <p:cNvPr id="1026" name="Picture 2" descr="http://cs-ccr-www3.cern.ch/vistar_capture/lhc1.png?0.979920948944555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66800" y="990600"/>
            <a:ext cx="7010399" cy="525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1098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en-GB"/>
          </a:p>
        </p:txBody>
      </p:sp>
      <p:sp>
        <p:nvSpPr>
          <p:cNvPr id="5" name="Date Placeholder 4"/>
          <p:cNvSpPr>
            <a:spLocks noGrp="1"/>
          </p:cNvSpPr>
          <p:nvPr>
            <p:ph type="dt" sz="half" idx="10"/>
          </p:nvPr>
        </p:nvSpPr>
        <p:spPr/>
        <p:txBody>
          <a:bodyPr/>
          <a:lstStyle/>
          <a:p>
            <a:fld id="{529A16A8-0D6A-4191-981A-8CE8CD981D6A}" type="datetime1">
              <a:rPr lang="en-GB" smtClean="0"/>
              <a:t>5.8.12</a:t>
            </a:fld>
            <a:endParaRPr lang="en-GB"/>
          </a:p>
        </p:txBody>
      </p:sp>
      <p:sp>
        <p:nvSpPr>
          <p:cNvPr id="6" name="Footer Placeholder 5"/>
          <p:cNvSpPr>
            <a:spLocks noGrp="1"/>
          </p:cNvSpPr>
          <p:nvPr>
            <p:ph type="ftr" sz="quarter" idx="11"/>
          </p:nvPr>
        </p:nvSpPr>
        <p:spPr/>
        <p:txBody>
          <a:bodyPr/>
          <a:lstStyle/>
          <a:p>
            <a:r>
              <a:rPr lang="en-US" smtClean="0"/>
              <a:t>LHC Morning Meeting - G. Arduini</a:t>
            </a:r>
            <a:endParaRPr lang="en-GB" dirty="0"/>
          </a:p>
        </p:txBody>
      </p:sp>
      <p:sp>
        <p:nvSpPr>
          <p:cNvPr id="7" name="Slide Number Placeholder 6"/>
          <p:cNvSpPr>
            <a:spLocks noGrp="1"/>
          </p:cNvSpPr>
          <p:nvPr>
            <p:ph type="sldNum" sz="quarter" idx="12"/>
          </p:nvPr>
        </p:nvSpPr>
        <p:spPr/>
        <p:txBody>
          <a:bodyPr/>
          <a:lstStyle/>
          <a:p>
            <a:fld id="{6BFDEA4C-89A7-439A-B75B-C919C7F639B4}" type="slidenum">
              <a:rPr lang="en-GB" smtClean="0"/>
              <a:pPr/>
              <a:t>10</a:t>
            </a:fld>
            <a:endParaRPr lang="en-GB"/>
          </a:p>
        </p:txBody>
      </p:sp>
      <p:pic>
        <p:nvPicPr>
          <p:cNvPr id="2050" name="Picture 2" descr="\\cern.ch\dfs\Users\a\arduini\Documents\fill2912.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1830379"/>
            <a:ext cx="8686800" cy="35782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4606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Plans</a:t>
            </a:r>
            <a:endParaRPr lang="en-GB" dirty="0"/>
          </a:p>
        </p:txBody>
      </p:sp>
      <p:sp>
        <p:nvSpPr>
          <p:cNvPr id="9" name="Content Placeholder 8"/>
          <p:cNvSpPr>
            <a:spLocks noGrp="1"/>
          </p:cNvSpPr>
          <p:nvPr>
            <p:ph idx="1"/>
          </p:nvPr>
        </p:nvSpPr>
        <p:spPr/>
        <p:txBody>
          <a:bodyPr/>
          <a:lstStyle/>
          <a:p>
            <a:r>
              <a:rPr lang="en-US" dirty="0" smtClean="0"/>
              <a:t>Recovery expected by the end of the afternoon</a:t>
            </a:r>
          </a:p>
          <a:p>
            <a:endParaRPr lang="en-US" dirty="0"/>
          </a:p>
          <a:p>
            <a:r>
              <a:rPr lang="en-US" dirty="0" smtClean="0"/>
              <a:t>Fill for physics</a:t>
            </a:r>
          </a:p>
          <a:p>
            <a:pPr marL="0" indent="0">
              <a:buNone/>
            </a:pPr>
            <a:endParaRPr lang="en-US" dirty="0" smtClean="0"/>
          </a:p>
        </p:txBody>
      </p:sp>
      <p:sp>
        <p:nvSpPr>
          <p:cNvPr id="5" name="Date Placeholder 4"/>
          <p:cNvSpPr>
            <a:spLocks noGrp="1"/>
          </p:cNvSpPr>
          <p:nvPr>
            <p:ph type="dt" sz="half" idx="10"/>
          </p:nvPr>
        </p:nvSpPr>
        <p:spPr/>
        <p:txBody>
          <a:bodyPr/>
          <a:lstStyle/>
          <a:p>
            <a:fld id="{529A16A8-0D6A-4191-981A-8CE8CD981D6A}" type="datetime1">
              <a:rPr lang="en-GB" smtClean="0"/>
              <a:t>5.8.12</a:t>
            </a:fld>
            <a:endParaRPr lang="en-GB"/>
          </a:p>
        </p:txBody>
      </p:sp>
      <p:sp>
        <p:nvSpPr>
          <p:cNvPr id="6" name="Footer Placeholder 5"/>
          <p:cNvSpPr>
            <a:spLocks noGrp="1"/>
          </p:cNvSpPr>
          <p:nvPr>
            <p:ph type="ftr" sz="quarter" idx="11"/>
          </p:nvPr>
        </p:nvSpPr>
        <p:spPr/>
        <p:txBody>
          <a:bodyPr/>
          <a:lstStyle/>
          <a:p>
            <a:r>
              <a:rPr lang="en-US" smtClean="0"/>
              <a:t>LHC Morning Meeting - G. Arduini</a:t>
            </a:r>
            <a:endParaRPr lang="en-GB" dirty="0"/>
          </a:p>
        </p:txBody>
      </p:sp>
      <p:sp>
        <p:nvSpPr>
          <p:cNvPr id="7" name="Slide Number Placeholder 6"/>
          <p:cNvSpPr>
            <a:spLocks noGrp="1"/>
          </p:cNvSpPr>
          <p:nvPr>
            <p:ph type="sldNum" sz="quarter" idx="12"/>
          </p:nvPr>
        </p:nvSpPr>
        <p:spPr/>
        <p:txBody>
          <a:bodyPr/>
          <a:lstStyle/>
          <a:p>
            <a:fld id="{6BFDEA4C-89A7-439A-B75B-C919C7F639B4}" type="slidenum">
              <a:rPr lang="en-GB" smtClean="0"/>
              <a:pPr/>
              <a:t>11</a:t>
            </a:fld>
            <a:endParaRPr lang="en-GB"/>
          </a:p>
        </p:txBody>
      </p:sp>
    </p:spTree>
    <p:extLst>
      <p:ext uri="{BB962C8B-B14F-4D97-AF65-F5344CB8AC3E}">
        <p14:creationId xmlns:p14="http://schemas.microsoft.com/office/powerpoint/2010/main" val="1578161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Pending</a:t>
            </a:r>
            <a:endParaRPr lang="en-US" dirty="0"/>
          </a:p>
        </p:txBody>
      </p:sp>
      <p:sp>
        <p:nvSpPr>
          <p:cNvPr id="3" name="Date Placeholder 2"/>
          <p:cNvSpPr>
            <a:spLocks noGrp="1"/>
          </p:cNvSpPr>
          <p:nvPr>
            <p:ph type="dt" sz="half" idx="10"/>
          </p:nvPr>
        </p:nvSpPr>
        <p:spPr/>
        <p:txBody>
          <a:bodyPr/>
          <a:lstStyle/>
          <a:p>
            <a:fld id="{F6AFF0F4-286B-47AD-9B76-DCDC94ED7F09}" type="datetime1">
              <a:rPr lang="en-GB" smtClean="0"/>
              <a:t>5.8.12</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7" name="Slide Number Placeholder 6"/>
          <p:cNvSpPr>
            <a:spLocks noGrp="1"/>
          </p:cNvSpPr>
          <p:nvPr>
            <p:ph type="sldNum" sz="quarter" idx="12"/>
          </p:nvPr>
        </p:nvSpPr>
        <p:spPr/>
        <p:txBody>
          <a:bodyPr/>
          <a:lstStyle/>
          <a:p>
            <a:fld id="{B2ED15F2-B5DC-4D70-8B9E-4287CA2479A2}" type="slidenum">
              <a:rPr lang="en-GB" smtClean="0"/>
              <a:pPr/>
              <a:t>12</a:t>
            </a:fld>
            <a:endParaRPr lang="en-GB"/>
          </a:p>
        </p:txBody>
      </p:sp>
      <p:sp>
        <p:nvSpPr>
          <p:cNvPr id="4" name="Content Placeholder 3"/>
          <p:cNvSpPr>
            <a:spLocks noGrp="1"/>
          </p:cNvSpPr>
          <p:nvPr>
            <p:ph idx="1"/>
          </p:nvPr>
        </p:nvSpPr>
        <p:spPr/>
        <p:txBody>
          <a:bodyPr/>
          <a:lstStyle/>
          <a:p>
            <a:r>
              <a:rPr lang="en-GB" sz="2400" dirty="0" smtClean="0"/>
              <a:t>Change </a:t>
            </a:r>
            <a:r>
              <a:rPr lang="en-GB" sz="2400" dirty="0"/>
              <a:t>CTRV cards on TSU FECs for </a:t>
            </a:r>
            <a:r>
              <a:rPr lang="en-GB" sz="2400" dirty="0" smtClean="0"/>
              <a:t>LBDS </a:t>
            </a:r>
            <a:r>
              <a:rPr lang="en-GB" sz="2400" dirty="0" smtClean="0">
                <a:sym typeface="Wingdings" pitchFamily="2" charset="2"/>
              </a:rPr>
              <a:t> N. </a:t>
            </a:r>
            <a:r>
              <a:rPr lang="en-GB" sz="2400" dirty="0" err="1" smtClean="0">
                <a:sym typeface="Wingdings" pitchFamily="2" charset="2"/>
              </a:rPr>
              <a:t>Magnin</a:t>
            </a:r>
            <a:r>
              <a:rPr lang="en-GB" sz="2400" dirty="0" smtClean="0">
                <a:sym typeface="Wingdings" pitchFamily="2" charset="2"/>
              </a:rPr>
              <a:t> (2 h)</a:t>
            </a:r>
          </a:p>
          <a:p>
            <a:r>
              <a:rPr lang="en-US" sz="2400" dirty="0">
                <a:sym typeface="Wingdings" pitchFamily="2" charset="2"/>
              </a:rPr>
              <a:t>Moving of the spare MKD generator from gallery to the surface</a:t>
            </a:r>
            <a:endParaRPr lang="en-GB" sz="2400" dirty="0" smtClean="0">
              <a:sym typeface="Wingdings" pitchFamily="2" charset="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Sat 4/8</a:t>
            </a:r>
            <a:endParaRPr lang="en-GB" dirty="0"/>
          </a:p>
        </p:txBody>
      </p:sp>
      <p:sp>
        <p:nvSpPr>
          <p:cNvPr id="9" name="Content Placeholder 8"/>
          <p:cNvSpPr>
            <a:spLocks noGrp="1"/>
          </p:cNvSpPr>
          <p:nvPr>
            <p:ph idx="1"/>
          </p:nvPr>
        </p:nvSpPr>
        <p:spPr/>
        <p:txBody>
          <a:bodyPr/>
          <a:lstStyle/>
          <a:p>
            <a:r>
              <a:rPr lang="en-US" sz="2000" dirty="0" smtClean="0"/>
              <a:t>After the losses observed during the ramp increased chromaticity by 5 units in the second half of the ramp and throughout the rest of the cycle as proposed by Elias and Alexey in case of instabilities until we do not manage to reduce significantly the transverse damper gain</a:t>
            </a:r>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r>
              <a:rPr lang="en-US" sz="2000" dirty="0" smtClean="0"/>
              <a:t>In the mean time PSB working on beam quality: improvement of the transverse </a:t>
            </a:r>
            <a:r>
              <a:rPr lang="en-US" sz="2000" dirty="0" err="1" smtClean="0"/>
              <a:t>emittance</a:t>
            </a:r>
            <a:r>
              <a:rPr lang="en-US" sz="2000" dirty="0" smtClean="0"/>
              <a:t> by 10 % measured at PSB output</a:t>
            </a:r>
          </a:p>
          <a:p>
            <a:endParaRPr lang="en-US" sz="2400" dirty="0" smtClean="0"/>
          </a:p>
          <a:p>
            <a:pPr marL="0" indent="0">
              <a:buNone/>
            </a:pPr>
            <a:endParaRPr lang="en-US" sz="2400" dirty="0"/>
          </a:p>
        </p:txBody>
      </p:sp>
      <p:sp>
        <p:nvSpPr>
          <p:cNvPr id="5" name="Date Placeholder 4"/>
          <p:cNvSpPr>
            <a:spLocks noGrp="1"/>
          </p:cNvSpPr>
          <p:nvPr>
            <p:ph type="dt" sz="half" idx="10"/>
          </p:nvPr>
        </p:nvSpPr>
        <p:spPr/>
        <p:txBody>
          <a:bodyPr/>
          <a:lstStyle/>
          <a:p>
            <a:fld id="{529A16A8-0D6A-4191-981A-8CE8CD981D6A}" type="datetime1">
              <a:rPr lang="en-GB" smtClean="0"/>
              <a:t>5.8.12</a:t>
            </a:fld>
            <a:endParaRPr lang="en-GB"/>
          </a:p>
        </p:txBody>
      </p:sp>
      <p:sp>
        <p:nvSpPr>
          <p:cNvPr id="6" name="Footer Placeholder 5"/>
          <p:cNvSpPr>
            <a:spLocks noGrp="1"/>
          </p:cNvSpPr>
          <p:nvPr>
            <p:ph type="ftr" sz="quarter" idx="11"/>
          </p:nvPr>
        </p:nvSpPr>
        <p:spPr/>
        <p:txBody>
          <a:bodyPr/>
          <a:lstStyle/>
          <a:p>
            <a:r>
              <a:rPr lang="en-US" smtClean="0"/>
              <a:t>LHC Morning Meeting - G. Arduini</a:t>
            </a:r>
            <a:endParaRPr lang="en-GB" dirty="0"/>
          </a:p>
        </p:txBody>
      </p:sp>
      <p:sp>
        <p:nvSpPr>
          <p:cNvPr id="7" name="Slide Number Placeholder 6"/>
          <p:cNvSpPr>
            <a:spLocks noGrp="1"/>
          </p:cNvSpPr>
          <p:nvPr>
            <p:ph type="sldNum" sz="quarter" idx="12"/>
          </p:nvPr>
        </p:nvSpPr>
        <p:spPr/>
        <p:txBody>
          <a:bodyPr/>
          <a:lstStyle/>
          <a:p>
            <a:fld id="{6BFDEA4C-89A7-439A-B75B-C919C7F639B4}" type="slidenum">
              <a:rPr lang="en-GB" smtClean="0"/>
              <a:pPr/>
              <a:t>2</a:t>
            </a:fld>
            <a:endParaRPr lang="en-GB"/>
          </a:p>
        </p:txBody>
      </p:sp>
      <p:pic>
        <p:nvPicPr>
          <p:cNvPr id="2050" name="Picture 2" descr="http://elogbook.cern.ch/eLogbook/attach_reader?attach_id=1274626"/>
          <p:cNvPicPr>
            <a:picLocks noChangeAspect="1" noChangeArrowheads="1"/>
          </p:cNvPicPr>
          <p:nvPr/>
        </p:nvPicPr>
        <p:blipFill rotWithShape="1">
          <a:blip r:embed="rId2">
            <a:extLst>
              <a:ext uri="{28A0092B-C50C-407E-A947-70E740481C1C}">
                <a14:useLocalDpi xmlns:a14="http://schemas.microsoft.com/office/drawing/2010/main" val="0"/>
              </a:ext>
            </a:extLst>
          </a:blip>
          <a:srcRect t="43429" r="19838" b="4762"/>
          <a:stretch/>
        </p:blipFill>
        <p:spPr bwMode="auto">
          <a:xfrm>
            <a:off x="2667000" y="2438400"/>
            <a:ext cx="3817711" cy="2220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6066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sz="2400" dirty="0"/>
              <a:t>12:43 Injectors ready </a:t>
            </a:r>
            <a:r>
              <a:rPr lang="en-US" sz="2400" dirty="0">
                <a:sym typeface="Wingdings" pitchFamily="2" charset="2"/>
              </a:rPr>
              <a:t> decided to dump and refill with fresh beams and new settings in the LHC. </a:t>
            </a:r>
            <a:endParaRPr lang="en-US" sz="2400" dirty="0" smtClean="0">
              <a:sym typeface="Wingdings" pitchFamily="2" charset="2"/>
            </a:endParaRPr>
          </a:p>
          <a:p>
            <a:r>
              <a:rPr lang="en-US" sz="2400" dirty="0" smtClean="0">
                <a:sym typeface="Wingdings" pitchFamily="2" charset="2"/>
              </a:rPr>
              <a:t>End of fill #2911 (61 pb</a:t>
            </a:r>
            <a:r>
              <a:rPr lang="en-US" sz="2400" baseline="30000" dirty="0" smtClean="0">
                <a:sym typeface="Wingdings" pitchFamily="2" charset="2"/>
              </a:rPr>
              <a:t>-1</a:t>
            </a:r>
            <a:r>
              <a:rPr lang="en-US" sz="2400" dirty="0" smtClean="0">
                <a:sym typeface="Wingdings" pitchFamily="2" charset="2"/>
              </a:rPr>
              <a:t> in 4.8 h). </a:t>
            </a:r>
            <a:endParaRPr lang="en-US" sz="2800" dirty="0">
              <a:solidFill>
                <a:srgbClr val="FF0000"/>
              </a:solidFill>
            </a:endParaRPr>
          </a:p>
          <a:p>
            <a:r>
              <a:rPr lang="en-US" sz="2400" dirty="0" smtClean="0"/>
              <a:t>Filling slowed down by frequent losses at injection in the SPS (under investigation)</a:t>
            </a:r>
          </a:p>
          <a:p>
            <a:endParaRPr lang="en-GB" sz="2400" dirty="0"/>
          </a:p>
        </p:txBody>
      </p:sp>
      <p:sp>
        <p:nvSpPr>
          <p:cNvPr id="4" name="Date Placeholder 3"/>
          <p:cNvSpPr>
            <a:spLocks noGrp="1"/>
          </p:cNvSpPr>
          <p:nvPr>
            <p:ph type="dt" sz="half" idx="10"/>
          </p:nvPr>
        </p:nvSpPr>
        <p:spPr/>
        <p:txBody>
          <a:bodyPr/>
          <a:lstStyle/>
          <a:p>
            <a:fld id="{11A5A5DA-283C-41D4-88D9-605A735D0AA5}" type="datetime1">
              <a:rPr lang="en-GB" smtClean="0"/>
              <a:t>5.8.12</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3</a:t>
            </a:fld>
            <a:endParaRPr lang="en-GB"/>
          </a:p>
        </p:txBody>
      </p:sp>
    </p:spTree>
    <p:extLst>
      <p:ext uri="{BB962C8B-B14F-4D97-AF65-F5344CB8AC3E}">
        <p14:creationId xmlns:p14="http://schemas.microsoft.com/office/powerpoint/2010/main" val="2709548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elogbook.cern.ch/eLogbook/attach_reader?attach_id=1274679"/>
          <p:cNvPicPr>
            <a:picLocks noChangeAspect="1" noChangeArrowheads="1"/>
          </p:cNvPicPr>
          <p:nvPr/>
        </p:nvPicPr>
        <p:blipFill rotWithShape="1">
          <a:blip r:embed="rId2">
            <a:extLst>
              <a:ext uri="{28A0092B-C50C-407E-A947-70E740481C1C}">
                <a14:useLocalDpi xmlns:a14="http://schemas.microsoft.com/office/drawing/2010/main" val="0"/>
              </a:ext>
            </a:extLst>
          </a:blip>
          <a:srcRect l="28906" t="52216" r="8594" b="10019"/>
          <a:stretch/>
        </p:blipFill>
        <p:spPr bwMode="auto">
          <a:xfrm>
            <a:off x="0" y="949929"/>
            <a:ext cx="4572000" cy="18669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elogbook.cern.ch/eLogbook/attach_reader?attach_id=1274680"/>
          <p:cNvPicPr>
            <a:picLocks noChangeAspect="1" noChangeArrowheads="1"/>
          </p:cNvPicPr>
          <p:nvPr/>
        </p:nvPicPr>
        <p:blipFill rotWithShape="1">
          <a:blip r:embed="rId3">
            <a:extLst>
              <a:ext uri="{28A0092B-C50C-407E-A947-70E740481C1C}">
                <a14:useLocalDpi xmlns:a14="http://schemas.microsoft.com/office/drawing/2010/main" val="0"/>
              </a:ext>
            </a:extLst>
          </a:blip>
          <a:srcRect l="28559" t="52363" r="8420" b="10450"/>
          <a:stretch/>
        </p:blipFill>
        <p:spPr bwMode="auto">
          <a:xfrm>
            <a:off x="4572000" y="978504"/>
            <a:ext cx="4610100" cy="1838325"/>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descr="http://elogbook.cern.ch/eLogbook/attach_reader?attach_id=127405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 y="2849880"/>
            <a:ext cx="4640580" cy="187452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8" descr="http://elogbook.cern.ch/eLogbook/attach_reader?attach_id=127405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2849880"/>
            <a:ext cx="4629150" cy="185737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Beam quality</a:t>
            </a:r>
            <a:endParaRPr lang="en-GB" dirty="0"/>
          </a:p>
        </p:txBody>
      </p:sp>
      <p:sp>
        <p:nvSpPr>
          <p:cNvPr id="8" name="Content Placeholder 7"/>
          <p:cNvSpPr>
            <a:spLocks noGrp="1"/>
          </p:cNvSpPr>
          <p:nvPr>
            <p:ph sz="half" idx="2"/>
          </p:nvPr>
        </p:nvSpPr>
        <p:spPr>
          <a:xfrm>
            <a:off x="457200" y="4846637"/>
            <a:ext cx="8229600" cy="1477963"/>
          </a:xfrm>
        </p:spPr>
        <p:txBody>
          <a:bodyPr/>
          <a:lstStyle/>
          <a:p>
            <a:r>
              <a:rPr lang="en-US" sz="2400" dirty="0" smtClean="0"/>
              <a:t>On average some improvement although with some differences inside the trains. No difference between PS trains (still running with dummy LHC cycle in PSB PS)</a:t>
            </a:r>
            <a:endParaRPr lang="en-US" sz="2400" dirty="0"/>
          </a:p>
          <a:p>
            <a:endParaRPr lang="en-GB" dirty="0"/>
          </a:p>
        </p:txBody>
      </p:sp>
      <p:sp>
        <p:nvSpPr>
          <p:cNvPr id="4" name="Date Placeholder 3"/>
          <p:cNvSpPr>
            <a:spLocks noGrp="1"/>
          </p:cNvSpPr>
          <p:nvPr>
            <p:ph type="dt" sz="half" idx="10"/>
          </p:nvPr>
        </p:nvSpPr>
        <p:spPr/>
        <p:txBody>
          <a:bodyPr/>
          <a:lstStyle/>
          <a:p>
            <a:fld id="{11A5A5DA-283C-41D4-88D9-605A735D0AA5}" type="datetime1">
              <a:rPr lang="en-GB" smtClean="0"/>
              <a:t>5.8.12</a:t>
            </a:fld>
            <a:endParaRPr lang="en-GB"/>
          </a:p>
        </p:txBody>
      </p:sp>
      <p:sp>
        <p:nvSpPr>
          <p:cNvPr id="5" name="Footer Placeholder 4"/>
          <p:cNvSpPr>
            <a:spLocks noGrp="1"/>
          </p:cNvSpPr>
          <p:nvPr>
            <p:ph type="ftr" sz="quarter" idx="11"/>
          </p:nvPr>
        </p:nvSpPr>
        <p:spPr/>
        <p:txBody>
          <a:bodyPr/>
          <a:lstStyle/>
          <a:p>
            <a:r>
              <a:rPr lang="en-US" dirty="0" smtClean="0"/>
              <a:t>LHC Morning Meeting - G. </a:t>
            </a:r>
            <a:r>
              <a:rPr lang="en-US" dirty="0" err="1" smtClean="0"/>
              <a:t>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4</a:t>
            </a:fld>
            <a:endParaRPr lang="en-GB"/>
          </a:p>
        </p:txBody>
      </p:sp>
      <p:sp>
        <p:nvSpPr>
          <p:cNvPr id="13" name="Rectangle 12"/>
          <p:cNvSpPr/>
          <p:nvPr/>
        </p:nvSpPr>
        <p:spPr>
          <a:xfrm>
            <a:off x="5410200" y="1236000"/>
            <a:ext cx="1132350" cy="288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00"/>
                </a:solidFill>
              </a:rPr>
              <a:t>B2V</a:t>
            </a:r>
            <a:endParaRPr lang="en-US" sz="1600" b="1" dirty="0">
              <a:solidFill>
                <a:srgbClr val="FFFF00"/>
              </a:solidFill>
            </a:endParaRPr>
          </a:p>
        </p:txBody>
      </p:sp>
      <p:sp>
        <p:nvSpPr>
          <p:cNvPr id="16" name="Rectangle 15"/>
          <p:cNvSpPr/>
          <p:nvPr/>
        </p:nvSpPr>
        <p:spPr>
          <a:xfrm>
            <a:off x="1447800" y="1236000"/>
            <a:ext cx="1132350" cy="288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00"/>
                </a:solidFill>
              </a:rPr>
              <a:t>B2H</a:t>
            </a:r>
            <a:endParaRPr lang="en-US" sz="1600" b="1" dirty="0">
              <a:solidFill>
                <a:srgbClr val="FFFF00"/>
              </a:solidFill>
            </a:endParaRPr>
          </a:p>
        </p:txBody>
      </p:sp>
    </p:spTree>
    <p:extLst>
      <p:ext uri="{BB962C8B-B14F-4D97-AF65-F5344CB8AC3E}">
        <p14:creationId xmlns:p14="http://schemas.microsoft.com/office/powerpoint/2010/main" val="2845109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228600" y="990600"/>
            <a:ext cx="8382000" cy="1600200"/>
          </a:xfrm>
        </p:spPr>
        <p:txBody>
          <a:bodyPr/>
          <a:lstStyle/>
          <a:p>
            <a:r>
              <a:rPr lang="en-US" sz="2400" dirty="0" smtClean="0"/>
              <a:t>Very clean ramp and squeeze.</a:t>
            </a:r>
          </a:p>
          <a:p>
            <a:r>
              <a:rPr lang="en-US" sz="2400" dirty="0" smtClean="0"/>
              <a:t>Lifetime dip when going in collision</a:t>
            </a:r>
          </a:p>
          <a:p>
            <a:r>
              <a:rPr lang="en-US" sz="2400" dirty="0" smtClean="0"/>
              <a:t>15:28 STABLE </a:t>
            </a:r>
            <a:r>
              <a:rPr lang="en-US" sz="2400" dirty="0"/>
              <a:t>BEAMS #2912. Initial luminosity </a:t>
            </a:r>
            <a:r>
              <a:rPr lang="en-US" sz="2400" dirty="0" smtClean="0">
                <a:solidFill>
                  <a:srgbClr val="FF0000"/>
                </a:solidFill>
              </a:rPr>
              <a:t>6.4x10</a:t>
            </a:r>
            <a:r>
              <a:rPr lang="en-US" sz="2400" baseline="30000" dirty="0" smtClean="0">
                <a:solidFill>
                  <a:srgbClr val="FF0000"/>
                </a:solidFill>
              </a:rPr>
              <a:t>33</a:t>
            </a:r>
            <a:r>
              <a:rPr lang="en-US" sz="2400" dirty="0" smtClean="0">
                <a:solidFill>
                  <a:srgbClr val="FF0000"/>
                </a:solidFill>
              </a:rPr>
              <a:t> </a:t>
            </a:r>
            <a:r>
              <a:rPr lang="en-US" sz="2400" dirty="0">
                <a:solidFill>
                  <a:srgbClr val="FF0000"/>
                </a:solidFill>
              </a:rPr>
              <a:t>cm</a:t>
            </a:r>
            <a:r>
              <a:rPr lang="en-US" sz="2400" baseline="30000" dirty="0">
                <a:solidFill>
                  <a:srgbClr val="FF0000"/>
                </a:solidFill>
              </a:rPr>
              <a:t>-2</a:t>
            </a:r>
            <a:r>
              <a:rPr lang="en-US" sz="2400" dirty="0">
                <a:solidFill>
                  <a:srgbClr val="FF0000"/>
                </a:solidFill>
              </a:rPr>
              <a:t> s</a:t>
            </a:r>
            <a:r>
              <a:rPr lang="en-US" sz="2400" baseline="30000" dirty="0">
                <a:solidFill>
                  <a:srgbClr val="FF0000"/>
                </a:solidFill>
              </a:rPr>
              <a:t>-1</a:t>
            </a:r>
            <a:r>
              <a:rPr lang="en-US" sz="2400" dirty="0"/>
              <a:t> </a:t>
            </a:r>
          </a:p>
          <a:p>
            <a:endParaRPr lang="en-GB" sz="2400" dirty="0"/>
          </a:p>
        </p:txBody>
      </p:sp>
      <p:sp>
        <p:nvSpPr>
          <p:cNvPr id="4" name="Date Placeholder 3"/>
          <p:cNvSpPr>
            <a:spLocks noGrp="1"/>
          </p:cNvSpPr>
          <p:nvPr>
            <p:ph type="dt" sz="half" idx="10"/>
          </p:nvPr>
        </p:nvSpPr>
        <p:spPr/>
        <p:txBody>
          <a:bodyPr/>
          <a:lstStyle/>
          <a:p>
            <a:fld id="{11A5A5DA-283C-41D4-88D9-605A735D0AA5}" type="datetime1">
              <a:rPr lang="en-GB" smtClean="0"/>
              <a:t>5.8.12</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5</a:t>
            </a:fld>
            <a:endParaRPr lang="en-GB"/>
          </a:p>
        </p:txBody>
      </p:sp>
      <p:pic>
        <p:nvPicPr>
          <p:cNvPr id="7" name="Picture 2" descr="http://elogbook.cern.ch/eLogbook/attach_reader?attach_id=1274709"/>
          <p:cNvPicPr>
            <a:picLocks noChangeAspect="1" noChangeArrowheads="1"/>
          </p:cNvPicPr>
          <p:nvPr/>
        </p:nvPicPr>
        <p:blipFill rotWithShape="1">
          <a:blip r:embed="rId2">
            <a:extLst>
              <a:ext uri="{28A0092B-C50C-407E-A947-70E740481C1C}">
                <a14:useLocalDpi xmlns:a14="http://schemas.microsoft.com/office/drawing/2010/main" val="0"/>
              </a:ext>
            </a:extLst>
          </a:blip>
          <a:srcRect t="10599" b="58194"/>
          <a:stretch/>
        </p:blipFill>
        <p:spPr bwMode="auto">
          <a:xfrm>
            <a:off x="152400" y="2667000"/>
            <a:ext cx="8382000" cy="151447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5410200" y="4207800"/>
            <a:ext cx="914400" cy="288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00"/>
                </a:solidFill>
              </a:rPr>
              <a:t>Ramp</a:t>
            </a:r>
            <a:endParaRPr lang="en-US" sz="1600" b="1" dirty="0">
              <a:solidFill>
                <a:srgbClr val="FFFF00"/>
              </a:solidFill>
            </a:endParaRPr>
          </a:p>
        </p:txBody>
      </p:sp>
      <p:sp>
        <p:nvSpPr>
          <p:cNvPr id="10" name="Rectangle 9"/>
          <p:cNvSpPr/>
          <p:nvPr/>
        </p:nvSpPr>
        <p:spPr>
          <a:xfrm>
            <a:off x="6343650" y="4207800"/>
            <a:ext cx="1352550" cy="288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00"/>
                </a:solidFill>
              </a:rPr>
              <a:t>Squeeze</a:t>
            </a:r>
            <a:endParaRPr lang="en-US" sz="1600" b="1" dirty="0">
              <a:solidFill>
                <a:srgbClr val="FFFF00"/>
              </a:solidFill>
            </a:endParaRPr>
          </a:p>
        </p:txBody>
      </p:sp>
      <p:sp>
        <p:nvSpPr>
          <p:cNvPr id="12" name="Rectangle 11"/>
          <p:cNvSpPr/>
          <p:nvPr/>
        </p:nvSpPr>
        <p:spPr>
          <a:xfrm>
            <a:off x="7696200" y="4205550"/>
            <a:ext cx="914400" cy="288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00"/>
                </a:solidFill>
              </a:rPr>
              <a:t>Adjust</a:t>
            </a:r>
            <a:endParaRPr lang="en-US" sz="1600" b="1" dirty="0">
              <a:solidFill>
                <a:srgbClr val="FFFF00"/>
              </a:solidFill>
            </a:endParaRPr>
          </a:p>
        </p:txBody>
      </p:sp>
      <p:pic>
        <p:nvPicPr>
          <p:cNvPr id="3076" name="Picture 4" descr="http://elogbook.cern.ch/eLogbook/attach_reader?attach_id=1274709"/>
          <p:cNvPicPr>
            <a:picLocks noChangeAspect="1" noChangeArrowheads="1"/>
          </p:cNvPicPr>
          <p:nvPr/>
        </p:nvPicPr>
        <p:blipFill rotWithShape="1">
          <a:blip r:embed="rId2">
            <a:extLst>
              <a:ext uri="{28A0092B-C50C-407E-A947-70E740481C1C}">
                <a14:useLocalDpi xmlns:a14="http://schemas.microsoft.com/office/drawing/2010/main" val="0"/>
              </a:ext>
            </a:extLst>
          </a:blip>
          <a:srcRect t="75270"/>
          <a:stretch/>
        </p:blipFill>
        <p:spPr bwMode="auto">
          <a:xfrm>
            <a:off x="434340" y="4514850"/>
            <a:ext cx="7818120" cy="1920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4588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sz="2000" dirty="0" err="1" smtClean="0"/>
              <a:t>LHCb</a:t>
            </a:r>
            <a:r>
              <a:rPr lang="en-US" sz="2000" dirty="0" smtClean="0"/>
              <a:t> exceeding 4x10</a:t>
            </a:r>
            <a:r>
              <a:rPr lang="en-US" sz="2000" baseline="30000" dirty="0" smtClean="0"/>
              <a:t>32</a:t>
            </a:r>
            <a:r>
              <a:rPr lang="en-US" sz="2000" dirty="0" smtClean="0"/>
              <a:t> cm</a:t>
            </a:r>
            <a:r>
              <a:rPr lang="en-US" sz="2000" baseline="30000" dirty="0" smtClean="0"/>
              <a:t>-2</a:t>
            </a:r>
            <a:r>
              <a:rPr lang="en-US" sz="2000" dirty="0" smtClean="0"/>
              <a:t>s</a:t>
            </a:r>
            <a:r>
              <a:rPr lang="en-US" sz="2000" baseline="30000" dirty="0" smtClean="0"/>
              <a:t>-1</a:t>
            </a:r>
            <a:r>
              <a:rPr lang="en-US" sz="2000" dirty="0" smtClean="0"/>
              <a:t> when optimizing in the crossing plane. Incorporated </a:t>
            </a:r>
            <a:r>
              <a:rPr lang="en-US" sz="2000" dirty="0"/>
              <a:t>a</a:t>
            </a:r>
            <a:r>
              <a:rPr lang="en-US" sz="2000" dirty="0" smtClean="0"/>
              <a:t>dditional separation in the </a:t>
            </a:r>
            <a:r>
              <a:rPr lang="en-US" sz="2000" dirty="0" err="1" smtClean="0"/>
              <a:t>levelling</a:t>
            </a:r>
            <a:r>
              <a:rPr lang="en-US" sz="2000" dirty="0" smtClean="0"/>
              <a:t> plane to avoid that next time</a:t>
            </a:r>
            <a:endParaRPr lang="en-GB" sz="2000" dirty="0"/>
          </a:p>
        </p:txBody>
      </p:sp>
      <p:sp>
        <p:nvSpPr>
          <p:cNvPr id="4" name="Date Placeholder 3"/>
          <p:cNvSpPr>
            <a:spLocks noGrp="1"/>
          </p:cNvSpPr>
          <p:nvPr>
            <p:ph type="dt" sz="half" idx="10"/>
          </p:nvPr>
        </p:nvSpPr>
        <p:spPr/>
        <p:txBody>
          <a:bodyPr/>
          <a:lstStyle/>
          <a:p>
            <a:fld id="{11A5A5DA-283C-41D4-88D9-605A735D0AA5}" type="datetime1">
              <a:rPr lang="en-GB" smtClean="0"/>
              <a:t>5.8.12</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6</a:t>
            </a:fld>
            <a:endParaRPr lang="en-GB"/>
          </a:p>
        </p:txBody>
      </p:sp>
      <p:pic>
        <p:nvPicPr>
          <p:cNvPr id="1026" name="Picture 2" descr="http://elogbook.cern.ch/eLogbook/attach_reader?attach_id=1274703"/>
          <p:cNvPicPr>
            <a:picLocks noChangeAspect="1" noChangeArrowheads="1"/>
          </p:cNvPicPr>
          <p:nvPr/>
        </p:nvPicPr>
        <p:blipFill rotWithShape="1">
          <a:blip r:embed="rId2">
            <a:extLst>
              <a:ext uri="{28A0092B-C50C-407E-A947-70E740481C1C}">
                <a14:useLocalDpi xmlns:a14="http://schemas.microsoft.com/office/drawing/2010/main" val="0"/>
              </a:ext>
            </a:extLst>
          </a:blip>
          <a:srcRect t="5519" b="34547"/>
          <a:stretch/>
        </p:blipFill>
        <p:spPr bwMode="auto">
          <a:xfrm>
            <a:off x="914400" y="2475534"/>
            <a:ext cx="6847523" cy="36204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6138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Delivered 10 fb</a:t>
            </a:r>
            <a:r>
              <a:rPr lang="en-US" baseline="30000" dirty="0" smtClean="0"/>
              <a:t>-1</a:t>
            </a:r>
            <a:endParaRPr lang="en-GB" baseline="30000" dirty="0"/>
          </a:p>
        </p:txBody>
      </p:sp>
      <p:sp>
        <p:nvSpPr>
          <p:cNvPr id="4" name="Date Placeholder 3"/>
          <p:cNvSpPr>
            <a:spLocks noGrp="1"/>
          </p:cNvSpPr>
          <p:nvPr>
            <p:ph type="dt" sz="half" idx="10"/>
          </p:nvPr>
        </p:nvSpPr>
        <p:spPr/>
        <p:txBody>
          <a:bodyPr/>
          <a:lstStyle/>
          <a:p>
            <a:fld id="{11A5A5DA-283C-41D4-88D9-605A735D0AA5}" type="datetime1">
              <a:rPr lang="en-GB" smtClean="0"/>
              <a:t>5.8.12</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7</a:t>
            </a:fld>
            <a:endParaRPr lang="en-GB"/>
          </a:p>
        </p:txBody>
      </p:sp>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905000"/>
            <a:ext cx="4549140" cy="3268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1065" y="2133600"/>
            <a:ext cx="3977640" cy="2697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0337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sz="2000" dirty="0" smtClean="0"/>
              <a:t>23:12 FMCM trigger (RD1 in 5). Electrical perturbation because of the thunderstorms</a:t>
            </a:r>
          </a:p>
          <a:p>
            <a:endParaRPr lang="en-US" sz="1400" dirty="0" smtClean="0"/>
          </a:p>
          <a:p>
            <a:r>
              <a:rPr lang="en-US" sz="2000" dirty="0" smtClean="0"/>
              <a:t>23:44 trip of RQF.A45 during pre-cycle (QPS) followed by trips in 5 other sectors. 120 pb</a:t>
            </a:r>
            <a:r>
              <a:rPr lang="en-US" sz="2000" baseline="30000" dirty="0" smtClean="0"/>
              <a:t>-1</a:t>
            </a:r>
            <a:r>
              <a:rPr lang="en-US" sz="2000" dirty="0" smtClean="0"/>
              <a:t> in 7.6 hours</a:t>
            </a:r>
          </a:p>
          <a:p>
            <a:endParaRPr lang="en-US" sz="1400" dirty="0" smtClean="0"/>
          </a:p>
          <a:p>
            <a:r>
              <a:rPr lang="en-US" sz="2000" dirty="0" smtClean="0"/>
              <a:t>01:34 ready for powering after intervention of the power piquet (remote resets)</a:t>
            </a:r>
          </a:p>
          <a:p>
            <a:endParaRPr lang="en-US" sz="1400" dirty="0" smtClean="0"/>
          </a:p>
          <a:p>
            <a:r>
              <a:rPr lang="en-US" sz="2000" dirty="0" smtClean="0"/>
              <a:t>In the mean time the SPS is also down because of the thunderstorms</a:t>
            </a:r>
          </a:p>
          <a:p>
            <a:endParaRPr lang="en-US" sz="1400" dirty="0" smtClean="0"/>
          </a:p>
          <a:p>
            <a:r>
              <a:rPr lang="en-US" sz="2000" dirty="0" smtClean="0"/>
              <a:t>03:47 SPS ready – filling. </a:t>
            </a:r>
            <a:r>
              <a:rPr lang="en-US" sz="2000" dirty="0" err="1" smtClean="0"/>
              <a:t>Emittances</a:t>
            </a:r>
            <a:r>
              <a:rPr lang="en-US" sz="2000" dirty="0" smtClean="0"/>
              <a:t> as in previous filling</a:t>
            </a:r>
          </a:p>
          <a:p>
            <a:endParaRPr lang="en-US" sz="1400" dirty="0" smtClean="0"/>
          </a:p>
          <a:p>
            <a:r>
              <a:rPr lang="en-US" sz="2000" dirty="0" smtClean="0"/>
              <a:t>Good ramp and squeeze (we had reduced gain of the damper)</a:t>
            </a:r>
          </a:p>
          <a:p>
            <a:endParaRPr lang="en-US" sz="1400" dirty="0" smtClean="0"/>
          </a:p>
          <a:p>
            <a:r>
              <a:rPr lang="en-US" sz="2000" dirty="0" smtClean="0"/>
              <a:t>05:17 cold compressor lost. Before ramping down go through the adjust process </a:t>
            </a:r>
            <a:r>
              <a:rPr lang="en-US" sz="2000" dirty="0" smtClean="0">
                <a:sym typeface="Wingdings" pitchFamily="2" charset="2"/>
              </a:rPr>
              <a:t> Beam dump due to BLM in point 7 </a:t>
            </a:r>
            <a:endParaRPr lang="en-GB" sz="2000" dirty="0"/>
          </a:p>
        </p:txBody>
      </p:sp>
      <p:sp>
        <p:nvSpPr>
          <p:cNvPr id="4" name="Date Placeholder 3"/>
          <p:cNvSpPr>
            <a:spLocks noGrp="1"/>
          </p:cNvSpPr>
          <p:nvPr>
            <p:ph type="dt" sz="half" idx="10"/>
          </p:nvPr>
        </p:nvSpPr>
        <p:spPr/>
        <p:txBody>
          <a:bodyPr/>
          <a:lstStyle/>
          <a:p>
            <a:fld id="{11A5A5DA-283C-41D4-88D9-605A735D0AA5}" type="datetime1">
              <a:rPr lang="en-GB" smtClean="0"/>
              <a:t>5.8.12</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8</a:t>
            </a:fld>
            <a:endParaRPr lang="en-GB"/>
          </a:p>
        </p:txBody>
      </p:sp>
    </p:spTree>
    <p:extLst>
      <p:ext uri="{BB962C8B-B14F-4D97-AF65-F5344CB8AC3E}">
        <p14:creationId xmlns:p14="http://schemas.microsoft.com/office/powerpoint/2010/main" val="2903857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en-GB"/>
          </a:p>
        </p:txBody>
      </p:sp>
      <p:pic>
        <p:nvPicPr>
          <p:cNvPr id="1026" name="Picture 2" descr="http://elogbook.cern.ch/eLogbook/attach_reader?attach_id=1275080"/>
          <p:cNvPicPr>
            <a:picLocks noGrp="1" noChangeAspect="1" noChangeArrowheads="1"/>
          </p:cNvPicPr>
          <p:nvPr>
            <p:ph sz="half" idx="1"/>
          </p:nvPr>
        </p:nvPicPr>
        <p:blipFill rotWithShape="1">
          <a:blip r:embed="rId2">
            <a:extLst>
              <a:ext uri="{28A0092B-C50C-407E-A947-70E740481C1C}">
                <a14:useLocalDpi xmlns:a14="http://schemas.microsoft.com/office/drawing/2010/main" val="0"/>
              </a:ext>
            </a:extLst>
          </a:blip>
          <a:srcRect b="43572"/>
          <a:stretch/>
        </p:blipFill>
        <p:spPr bwMode="auto">
          <a:xfrm>
            <a:off x="533400" y="2971800"/>
            <a:ext cx="8229600" cy="3308236"/>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8"/>
          <p:cNvSpPr>
            <a:spLocks noGrp="1"/>
          </p:cNvSpPr>
          <p:nvPr>
            <p:ph sz="half" idx="2"/>
          </p:nvPr>
        </p:nvSpPr>
        <p:spPr>
          <a:xfrm>
            <a:off x="533400" y="1066800"/>
            <a:ext cx="8229600" cy="1524000"/>
          </a:xfrm>
        </p:spPr>
        <p:txBody>
          <a:bodyPr/>
          <a:lstStyle/>
          <a:p>
            <a:r>
              <a:rPr lang="en-US" sz="2400" dirty="0" smtClean="0"/>
              <a:t>Fast beam instability B2H on some of the bunches in the first step of the reduction of the separation in point 1 and 5. Signature of loss of Landau damping due to relative sign of </a:t>
            </a:r>
            <a:r>
              <a:rPr lang="en-US" sz="2400" dirty="0" err="1" smtClean="0"/>
              <a:t>octupoles</a:t>
            </a:r>
            <a:endParaRPr lang="en-GB" sz="2400" dirty="0"/>
          </a:p>
        </p:txBody>
      </p:sp>
      <p:sp>
        <p:nvSpPr>
          <p:cNvPr id="4" name="Date Placeholder 3"/>
          <p:cNvSpPr>
            <a:spLocks noGrp="1"/>
          </p:cNvSpPr>
          <p:nvPr>
            <p:ph type="dt" sz="half" idx="10"/>
          </p:nvPr>
        </p:nvSpPr>
        <p:spPr/>
        <p:txBody>
          <a:bodyPr/>
          <a:lstStyle/>
          <a:p>
            <a:fld id="{11A5A5DA-283C-41D4-88D9-605A735D0AA5}" type="datetime1">
              <a:rPr lang="en-GB" smtClean="0"/>
              <a:t>5.8.12</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9</a:t>
            </a:fld>
            <a:endParaRPr lang="en-GB"/>
          </a:p>
        </p:txBody>
      </p:sp>
    </p:spTree>
    <p:extLst>
      <p:ext uri="{BB962C8B-B14F-4D97-AF65-F5344CB8AC3E}">
        <p14:creationId xmlns:p14="http://schemas.microsoft.com/office/powerpoint/2010/main" val="241251132"/>
      </p:ext>
    </p:extLst>
  </p:cSld>
  <p:clrMapOvr>
    <a:masterClrMapping/>
  </p:clrMapOvr>
</p:sld>
</file>

<file path=ppt/theme/theme1.xml><?xml version="1.0" encoding="utf-8"?>
<a:theme xmlns:a="http://schemas.openxmlformats.org/drawingml/2006/main" name="LHCpresentations">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26885</TotalTime>
  <Words>502</Words>
  <Application>Microsoft Office PowerPoint</Application>
  <PresentationFormat>On-screen Show (4:3)</PresentationFormat>
  <Paragraphs>82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LHCpresentations</vt:lpstr>
      <vt:lpstr>Chromaticity can make a difference…</vt:lpstr>
      <vt:lpstr>Sat 4/8</vt:lpstr>
      <vt:lpstr>PowerPoint Presentation</vt:lpstr>
      <vt:lpstr>Beam quality</vt:lpstr>
      <vt:lpstr>PowerPoint Presentation</vt:lpstr>
      <vt:lpstr>PowerPoint Presentation</vt:lpstr>
      <vt:lpstr>Delivered 10 fb-1</vt:lpstr>
      <vt:lpstr>PowerPoint Presentation</vt:lpstr>
      <vt:lpstr>PowerPoint Presentation</vt:lpstr>
      <vt:lpstr>PowerPoint Presentation</vt:lpstr>
      <vt:lpstr>Plans</vt:lpstr>
      <vt:lpstr>Pending</vt:lpstr>
    </vt:vector>
  </TitlesOfParts>
  <Company>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Gianluigi Arduini</dc:creator>
  <cp:lastModifiedBy>Eva Barbara Holzer</cp:lastModifiedBy>
  <cp:revision>2329</cp:revision>
  <dcterms:created xsi:type="dcterms:W3CDTF">2010-04-25T23:23:07Z</dcterms:created>
  <dcterms:modified xsi:type="dcterms:W3CDTF">2012-08-05T15:59:26Z</dcterms:modified>
</cp:coreProperties>
</file>