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4"/>
  </p:notesMasterIdLst>
  <p:sldIdLst>
    <p:sldId id="1100" r:id="rId2"/>
    <p:sldId id="1104" r:id="rId3"/>
    <p:sldId id="1106" r:id="rId4"/>
    <p:sldId id="1101" r:id="rId5"/>
    <p:sldId id="1110" r:id="rId6"/>
    <p:sldId id="1092" r:id="rId7"/>
    <p:sldId id="1112" r:id="rId8"/>
    <p:sldId id="1111" r:id="rId9"/>
    <p:sldId id="1114" r:id="rId10"/>
    <p:sldId id="993" r:id="rId11"/>
    <p:sldId id="1108" r:id="rId12"/>
    <p:sldId id="1113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FF9900"/>
    <a:srgbClr val="960663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706" autoAdjust="0"/>
  </p:normalViewPr>
  <p:slideViewPr>
    <p:cSldViewPr>
      <p:cViewPr varScale="1">
        <p:scale>
          <a:sx n="86" d="100"/>
          <a:sy n="86" d="100"/>
        </p:scale>
        <p:origin x="-159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6C5952-2E06-4937-BCFB-9BD10462452F}" type="datetime1">
              <a:rPr lang="en-GB" smtClean="0"/>
              <a:t>01/08/2012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9C7B-9AA7-4C07-B83A-CCEB50E56FF7}" type="datetime1">
              <a:rPr lang="en-GB" smtClean="0"/>
              <a:t>01/08/2012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/>
              <a:t>01/08/2012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5A5DA-283C-41D4-88D9-605A735D0AA5}" type="datetime1">
              <a:rPr lang="en-GB" smtClean="0"/>
              <a:t>01/08/2012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220B406-1E4A-42F1-B83D-6FBCF9BDF08F}" type="datetime1">
              <a:rPr lang="en-GB" smtClean="0"/>
              <a:t>01/08/2012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01/08/2012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2" descr="http://cs-ccr-www3.cern.ch/vistar_capture/lhc3.png?0.966656911066978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3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3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F0F4-286B-47AD-9B76-DCDC94ED7F09}" type="datetime1">
              <a:rPr lang="en-GB" smtClean="0"/>
              <a:t>01/08/2012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Change </a:t>
            </a:r>
            <a:r>
              <a:rPr lang="en-GB" sz="2400" dirty="0"/>
              <a:t>CTRV cards on TSU FECs for </a:t>
            </a:r>
            <a:r>
              <a:rPr lang="en-GB" sz="2400" dirty="0" smtClean="0"/>
              <a:t>LBDS </a:t>
            </a:r>
            <a:r>
              <a:rPr lang="en-GB" sz="2400" dirty="0" smtClean="0">
                <a:sym typeface="Wingdings" pitchFamily="2" charset="2"/>
              </a:rPr>
              <a:t> N. </a:t>
            </a:r>
            <a:r>
              <a:rPr lang="en-GB" sz="2400" dirty="0" err="1" smtClean="0">
                <a:sym typeface="Wingdings" pitchFamily="2" charset="2"/>
              </a:rPr>
              <a:t>Magnin</a:t>
            </a:r>
            <a:r>
              <a:rPr lang="en-GB" sz="2400" dirty="0" smtClean="0">
                <a:sym typeface="Wingdings" pitchFamily="2" charset="2"/>
              </a:rPr>
              <a:t> (2 h)</a:t>
            </a:r>
          </a:p>
          <a:p>
            <a:r>
              <a:rPr lang="en-US" sz="2400" dirty="0">
                <a:sym typeface="Wingdings" pitchFamily="2" charset="2"/>
              </a:rPr>
              <a:t>P</a:t>
            </a:r>
            <a:r>
              <a:rPr lang="en-US" sz="2400" dirty="0" smtClean="0">
                <a:sym typeface="Wingdings" pitchFamily="2" charset="2"/>
              </a:rPr>
              <a:t>AD PM18  T. </a:t>
            </a:r>
            <a:r>
              <a:rPr lang="en-US" sz="2400" dirty="0" err="1" smtClean="0">
                <a:sym typeface="Wingdings" pitchFamily="2" charset="2"/>
              </a:rPr>
              <a:t>Riesco</a:t>
            </a:r>
            <a:r>
              <a:rPr lang="en-US" sz="2400" dirty="0" smtClean="0">
                <a:sym typeface="Wingdings" pitchFamily="2" charset="2"/>
              </a:rPr>
              <a:t> (3 h + patrol)</a:t>
            </a: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elogbook.cern.ch/eLogbook/attach_reader?attach_id=12727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98670" cy="19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ogbook.cern.ch/eLogbook/attach_reader?attach_id=12726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1"/>
            <a:ext cx="424815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ogbook.cern.ch/eLogbook/attach_reader?attach_id=12727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1066801"/>
            <a:ext cx="438912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logbook.cern.ch/eLogbook/attach_reader?attach_id=12727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48990"/>
            <a:ext cx="4598670" cy="19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9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ogbook.cern.ch/eLogbook/attach_reader?attach_id=12730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" y="1005840"/>
            <a:ext cx="855440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H</a:t>
            </a:r>
            <a:r>
              <a:rPr lang="en-US" dirty="0"/>
              <a:t>=0.28 vs. 0.282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/>
              <a:t>01/08/2012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1676400"/>
            <a:ext cx="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2373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2 %</a:t>
            </a:r>
            <a:endParaRPr lang="en-GB" dirty="0"/>
          </a:p>
        </p:txBody>
      </p:sp>
      <p:pic>
        <p:nvPicPr>
          <p:cNvPr id="6148" name="Picture 4" descr="http://elogbook.cern.ch/eLogbook/attach_reader?attach_id=1273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" y="3429000"/>
            <a:ext cx="855440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5867400" y="3990975"/>
            <a:ext cx="0" cy="13276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1.7%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6200" y="1676400"/>
            <a:ext cx="11430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0.282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4588800"/>
            <a:ext cx="11430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0.28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2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2896</a:t>
            </a:r>
            <a:endParaRPr lang="en-GB" dirty="0"/>
          </a:p>
        </p:txBody>
      </p:sp>
      <p:pic>
        <p:nvPicPr>
          <p:cNvPr id="3074" name="Picture 2" descr="http://elogbook.cern.ch/eLogbook/attach_reader?attach_id=1272708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8"/>
          <a:stretch/>
        </p:blipFill>
        <p:spPr bwMode="auto">
          <a:xfrm>
            <a:off x="4876800" y="2133600"/>
            <a:ext cx="4038600" cy="23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876800" cy="4525963"/>
          </a:xfrm>
        </p:spPr>
        <p:txBody>
          <a:bodyPr/>
          <a:lstStyle/>
          <a:p>
            <a:r>
              <a:rPr lang="en-US" sz="2000" dirty="0" smtClean="0"/>
              <a:t>Some difficulties filling: poor beam quality from injectors and trigger BPM LSS6</a:t>
            </a:r>
          </a:p>
          <a:p>
            <a:r>
              <a:rPr lang="en-US" sz="2000" dirty="0" smtClean="0"/>
              <a:t>Poor lifetime during squeeze and when going in collision (&lt; 1 h).</a:t>
            </a:r>
          </a:p>
          <a:p>
            <a:r>
              <a:rPr lang="en-US" sz="2000" dirty="0" smtClean="0"/>
              <a:t>Fast tune scan did not improve significantly</a:t>
            </a:r>
          </a:p>
          <a:p>
            <a:r>
              <a:rPr lang="en-US" sz="2000" dirty="0"/>
              <a:t>11:16 </a:t>
            </a:r>
            <a:r>
              <a:rPr lang="en-US" sz="2000" b="1" dirty="0"/>
              <a:t>stable beams fill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peak</a:t>
            </a:r>
            <a:r>
              <a:rPr lang="en-US" sz="2000" dirty="0" smtClean="0"/>
              <a:t> </a:t>
            </a:r>
            <a:r>
              <a:rPr lang="en-US" sz="2000" dirty="0"/>
              <a:t>~6.0x10</a:t>
            </a:r>
            <a:r>
              <a:rPr lang="en-US" sz="2000" baseline="30000" dirty="0"/>
              <a:t>33</a:t>
            </a:r>
            <a:r>
              <a:rPr lang="en-US" sz="2000" dirty="0"/>
              <a:t> cm</a:t>
            </a:r>
            <a:r>
              <a:rPr lang="en-US" sz="2000" baseline="30000" dirty="0"/>
              <a:t>-2</a:t>
            </a:r>
            <a:r>
              <a:rPr lang="en-US" sz="2000" dirty="0"/>
              <a:t>s</a:t>
            </a:r>
            <a:r>
              <a:rPr lang="en-US" sz="2000" baseline="30000" dirty="0"/>
              <a:t>-1</a:t>
            </a:r>
          </a:p>
          <a:p>
            <a:r>
              <a:rPr lang="en-US" sz="2000" dirty="0"/>
              <a:t>11:27 dump by trip of RQTL7.R7B1. </a:t>
            </a:r>
            <a:r>
              <a:rPr lang="en-US" sz="2000" dirty="0" smtClean="0"/>
              <a:t>Likely SEU. Due to higher losses? </a:t>
            </a:r>
          </a:p>
          <a:p>
            <a:r>
              <a:rPr lang="en-US" sz="2000" dirty="0" smtClean="0"/>
              <a:t>10 </a:t>
            </a:r>
            <a:r>
              <a:rPr lang="en-US" sz="2000" dirty="0"/>
              <a:t>min in stable beams L</a:t>
            </a:r>
            <a:r>
              <a:rPr lang="en-US" sz="2000" baseline="-25000" dirty="0"/>
              <a:t>int</a:t>
            </a:r>
            <a:r>
              <a:rPr lang="en-US" sz="2000" dirty="0"/>
              <a:t>: </a:t>
            </a:r>
            <a:r>
              <a:rPr lang="en-US" sz="2000" dirty="0" smtClean="0"/>
              <a:t>~3 </a:t>
            </a:r>
            <a:r>
              <a:rPr lang="en-US" sz="2000" dirty="0"/>
              <a:t>pb</a:t>
            </a:r>
            <a:r>
              <a:rPr lang="en-US" sz="2000" baseline="30000" dirty="0"/>
              <a:t>-1</a:t>
            </a:r>
            <a:r>
              <a:rPr lang="en-US" sz="2000" dirty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01/08/2012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H</a:t>
            </a:r>
            <a:r>
              <a:rPr lang="en-US" dirty="0" smtClean="0"/>
              <a:t>=0.28 vs. 0.282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/>
              <a:t>01/08/2012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122" name="Picture 2" descr="http://elogbook.cern.ch/eLogbook/attach_reader?attach_id=12730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0"/>
            <a:ext cx="855440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logbook.cern.ch/eLogbook/attach_reader?attach_id=12730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55440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7086600" y="1639425"/>
            <a:ext cx="0" cy="1092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1.5%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39000" y="4419600"/>
            <a:ext cx="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5040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6200" y="1676400"/>
            <a:ext cx="11430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0.282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4588800"/>
            <a:ext cx="11430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0.28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#2897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significant difference in performance between ramp with Q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=0.28 and 0.282. Go for simpler procedure.</a:t>
            </a:r>
          </a:p>
          <a:p>
            <a:r>
              <a:rPr lang="en-US" sz="2400" dirty="0" smtClean="0"/>
              <a:t>Delays </a:t>
            </a:r>
            <a:r>
              <a:rPr lang="en-US" sz="2400" dirty="0"/>
              <a:t>to inject due to: </a:t>
            </a:r>
            <a:endParaRPr lang="en-US" sz="2400" dirty="0" smtClean="0"/>
          </a:p>
          <a:p>
            <a:pPr lvl="1"/>
            <a:r>
              <a:rPr lang="en-US" sz="2000" dirty="0" smtClean="0"/>
              <a:t>BLMs (sanity check not working), </a:t>
            </a:r>
            <a:r>
              <a:rPr lang="en-US" sz="2000" dirty="0"/>
              <a:t>SPS </a:t>
            </a:r>
            <a:r>
              <a:rPr lang="en-US" sz="2000" dirty="0" smtClean="0"/>
              <a:t>access requiring patrol, PS</a:t>
            </a:r>
          </a:p>
          <a:p>
            <a:r>
              <a:rPr lang="en-US" sz="2400" dirty="0" smtClean="0"/>
              <a:t>Cleaner ramp and squeeze</a:t>
            </a:r>
          </a:p>
          <a:p>
            <a:r>
              <a:rPr lang="en-US" sz="2400" dirty="0" smtClean="0"/>
              <a:t>Instability (faster) when going in collision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01/08/2012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2" descr="http://elogbook.cern.ch/eLogbook/attach_reader?attach_id=12728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5" t="8441" b="49309"/>
          <a:stretch/>
        </p:blipFill>
        <p:spPr bwMode="auto">
          <a:xfrm>
            <a:off x="2099527" y="3657600"/>
            <a:ext cx="422507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4806" y="3979200"/>
            <a:ext cx="11430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B1H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2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#2897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/>
              <a:t>01/08/2012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902"/>
            <a:ext cx="5161728" cy="251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5169856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" y="990600"/>
            <a:ext cx="11430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B. Salvant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08" y="1281675"/>
            <a:ext cx="4956058" cy="34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34337" y="1134600"/>
            <a:ext cx="11430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T. Pieloni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measurement (Sunday)</a:t>
            </a:r>
            <a:endParaRPr lang="en-GB" dirty="0"/>
          </a:p>
        </p:txBody>
      </p:sp>
      <p:pic>
        <p:nvPicPr>
          <p:cNvPr id="7" name="Picture 2" descr="\\cern.ch\dfs\Users\a\arduini\Documents\chromaticity_2907201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6400"/>
            <a:ext cx="882396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152400" y="5410200"/>
            <a:ext cx="8839200" cy="563563"/>
          </a:xfrm>
        </p:spPr>
        <p:txBody>
          <a:bodyPr/>
          <a:lstStyle/>
          <a:p>
            <a:r>
              <a:rPr lang="en-US" dirty="0" smtClean="0"/>
              <a:t>Chromaticity corrected to~2 units (as planned) based on measurement last Sunday assuming B1=B2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CC0A-B22F-4B56-B8B6-6FC603E96492}" type="datetime1">
              <a:rPr lang="en-GB" smtClean="0"/>
              <a:t>01/08/2012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10000" y="990600"/>
            <a:ext cx="3581400" cy="767209"/>
            <a:chOff x="3810000" y="1219200"/>
            <a:chExt cx="3581400" cy="767209"/>
          </a:xfrm>
        </p:grpSpPr>
        <p:sp>
          <p:nvSpPr>
            <p:cNvPr id="6" name="Rectangle 5"/>
            <p:cNvSpPr/>
            <p:nvPr/>
          </p:nvSpPr>
          <p:spPr>
            <a:xfrm>
              <a:off x="3810000" y="1219200"/>
              <a:ext cx="3124200" cy="7672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7400" y="1247775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60093"/>
                  </a:solidFill>
                </a:rPr>
                <a:t>Energy</a:t>
              </a:r>
              <a:endParaRPr lang="en-GB" dirty="0">
                <a:solidFill>
                  <a:srgbClr val="D60093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1600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Symbol" pitchFamily="18" charset="2"/>
                </a:rPr>
                <a:t>b</a:t>
              </a:r>
              <a:r>
                <a:rPr lang="en-US" b="1" dirty="0" smtClean="0">
                  <a:solidFill>
                    <a:srgbClr val="00B050"/>
                  </a:solidFill>
                </a:rPr>
                <a:t>*</a:t>
              </a:r>
              <a:endParaRPr lang="en-GB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1271171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Q’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V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-B1</a:t>
              </a:r>
              <a:endParaRPr lang="en-GB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1647855"/>
              <a:ext cx="1095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C000"/>
                  </a:solidFill>
                </a:rPr>
                <a:t>Q’</a:t>
              </a:r>
              <a:r>
                <a:rPr lang="en-US" sz="1600" b="1" baseline="-25000" dirty="0" smtClean="0">
                  <a:solidFill>
                    <a:srgbClr val="FFC000"/>
                  </a:solidFill>
                </a:rPr>
                <a:t>H</a:t>
              </a:r>
              <a:r>
                <a:rPr lang="en-US" sz="1600" b="1" dirty="0" smtClean="0">
                  <a:solidFill>
                    <a:srgbClr val="FFC000"/>
                  </a:solidFill>
                </a:rPr>
                <a:t>-B2</a:t>
              </a:r>
              <a:endParaRPr lang="en-GB" sz="1600" b="1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127641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/>
                  </a:solidFill>
                </a:rPr>
                <a:t>Q’</a:t>
              </a:r>
              <a:r>
                <a:rPr lang="en-US" sz="1600" b="1" baseline="-25000" dirty="0" smtClean="0">
                  <a:solidFill>
                    <a:schemeClr val="bg2"/>
                  </a:solidFill>
                </a:rPr>
                <a:t>H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-B1</a:t>
              </a:r>
              <a:endParaRPr lang="en-GB" sz="1600" b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1642646"/>
              <a:ext cx="1095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</a:rPr>
                <a:t>Q’</a:t>
              </a:r>
              <a:r>
                <a:rPr lang="en-US" sz="1600" b="1" baseline="-25000" dirty="0">
                  <a:solidFill>
                    <a:srgbClr val="00B0F0"/>
                  </a:solidFill>
                </a:rPr>
                <a:t>V</a:t>
              </a:r>
              <a:r>
                <a:rPr lang="en-US" sz="1600" b="1" dirty="0" smtClean="0">
                  <a:solidFill>
                    <a:srgbClr val="00B0F0"/>
                  </a:solidFill>
                </a:rPr>
                <a:t>-B2</a:t>
              </a:r>
              <a:endParaRPr lang="en-GB" sz="1600" b="1" baseline="-25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1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#</a:t>
            </a:r>
            <a:r>
              <a:rPr lang="en-US" dirty="0" smtClean="0"/>
              <a:t>2898</a:t>
            </a:r>
            <a:endParaRPr lang="en-GB" dirty="0"/>
          </a:p>
        </p:txBody>
      </p:sp>
      <p:pic>
        <p:nvPicPr>
          <p:cNvPr id="1026" name="Picture 2" descr="http://elogbook.cern.ch/eLogbook/attach_reader?attach_id=1272999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7"/>
          <a:stretch/>
        </p:blipFill>
        <p:spPr bwMode="auto">
          <a:xfrm>
            <a:off x="737235" y="3429000"/>
            <a:ext cx="7263765" cy="28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8458200" cy="838200"/>
          </a:xfrm>
        </p:spPr>
        <p:txBody>
          <a:bodyPr/>
          <a:lstStyle/>
          <a:p>
            <a:r>
              <a:rPr lang="en-US" sz="2400" dirty="0"/>
              <a:t>19:20 Stable beams fill 2898. Initial </a:t>
            </a:r>
            <a:r>
              <a:rPr lang="en-US" sz="2400" dirty="0" smtClean="0"/>
              <a:t>luminosity~6.0x10</a:t>
            </a:r>
            <a:r>
              <a:rPr lang="en-US" sz="2400" baseline="30000" dirty="0" smtClean="0"/>
              <a:t>33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  <a:p>
            <a:r>
              <a:rPr lang="en-US" sz="2400" dirty="0" smtClean="0"/>
              <a:t>Produced ~160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so far</a:t>
            </a:r>
          </a:p>
          <a:p>
            <a:r>
              <a:rPr lang="en-US" sz="2400" dirty="0" smtClean="0"/>
              <a:t>To be noted: lower bunch length for B1 in the last two fills. Statistical fluctuations according to RF (?)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/>
              <a:t>01/08/2012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3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Injectors</a:t>
            </a:r>
            <a:endParaRPr lang="en-GB" dirty="0"/>
          </a:p>
        </p:txBody>
      </p:sp>
      <p:pic>
        <p:nvPicPr>
          <p:cNvPr id="10242" name="Picture 2" descr="http://elogbook.cern.ch/eLogbook/attach_reader?attach_id=1272979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1" b="31392"/>
          <a:stretch/>
        </p:blipFill>
        <p:spPr bwMode="auto">
          <a:xfrm>
            <a:off x="0" y="4191000"/>
            <a:ext cx="5920740" cy="21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4222" y="4343400"/>
            <a:ext cx="2671762" cy="1782763"/>
          </a:xfrm>
        </p:spPr>
        <p:txBody>
          <a:bodyPr/>
          <a:lstStyle/>
          <a:p>
            <a:r>
              <a:rPr lang="en-US" sz="2400" dirty="0" err="1" smtClean="0"/>
              <a:t>Emittances</a:t>
            </a:r>
            <a:r>
              <a:rPr lang="en-US" sz="2400" dirty="0" smtClean="0"/>
              <a:t> still on the high side and poor bunch to bunch reproducibility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01/08/2012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2" descr="http://elogbook.cern.ch/eLogbook/attach_reader?attach_id=12727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8766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elogbook.cern.ch/eLogbook/attach_reader?attach_id=12727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60" y="1003395"/>
            <a:ext cx="38719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elogbook.cern.ch/eLogbook/attach_reader?attach_id=12727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25617"/>
            <a:ext cx="386715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elogbook.cern.ch/eLogbook/attach_reader?attach_id=12727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25617"/>
            <a:ext cx="38671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fill study for </a:t>
            </a:r>
            <a:r>
              <a:rPr lang="en-US" dirty="0" err="1" smtClean="0"/>
              <a:t>octupole</a:t>
            </a:r>
            <a:r>
              <a:rPr lang="en-US" dirty="0" smtClean="0"/>
              <a:t> polarity inversion (1-2 hours)</a:t>
            </a:r>
          </a:p>
          <a:p>
            <a:r>
              <a:rPr lang="en-US" dirty="0" smtClean="0"/>
              <a:t>Test for tune measurement from damper signal (1 hour)</a:t>
            </a:r>
          </a:p>
          <a:p>
            <a:r>
              <a:rPr lang="en-US" dirty="0" smtClean="0"/>
              <a:t>Fill for physics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/>
              <a:t>01/08/2012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61662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26268</TotalTime>
  <Words>383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LHCpresentations</vt:lpstr>
      <vt:lpstr>PowerPoint Presentation</vt:lpstr>
      <vt:lpstr>Fill 2896</vt:lpstr>
      <vt:lpstr>QH=0.28 vs. 0.282</vt:lpstr>
      <vt:lpstr>Fill #2897</vt:lpstr>
      <vt:lpstr>Fill #2897</vt:lpstr>
      <vt:lpstr>Chromaticity measurement (Sunday)</vt:lpstr>
      <vt:lpstr>Fill #2898</vt:lpstr>
      <vt:lpstr>Injectors</vt:lpstr>
      <vt:lpstr>Plans</vt:lpstr>
      <vt:lpstr>Pending</vt:lpstr>
      <vt:lpstr>PowerPoint Presentation</vt:lpstr>
      <vt:lpstr>QH=0.28 vs. 0.282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2286</cp:revision>
  <dcterms:created xsi:type="dcterms:W3CDTF">2010-04-25T23:23:07Z</dcterms:created>
  <dcterms:modified xsi:type="dcterms:W3CDTF">2012-08-01T05:47:38Z</dcterms:modified>
</cp:coreProperties>
</file>