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882" r:id="rId2"/>
    <p:sldId id="883" r:id="rId3"/>
    <p:sldId id="884" r:id="rId4"/>
    <p:sldId id="885" r:id="rId5"/>
    <p:sldId id="890" r:id="rId6"/>
    <p:sldId id="891" r:id="rId7"/>
    <p:sldId id="886" r:id="rId8"/>
    <p:sldId id="887" r:id="rId9"/>
    <p:sldId id="888" r:id="rId10"/>
    <p:sldId id="889" r:id="rId11"/>
    <p:sldId id="892" r:id="rId12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1" autoAdjust="0"/>
    <p:restoredTop sz="91575" autoAdjust="0"/>
  </p:normalViewPr>
  <p:slideViewPr>
    <p:cSldViewPr>
      <p:cViewPr varScale="1">
        <p:scale>
          <a:sx n="75" d="100"/>
          <a:sy n="75" d="100"/>
        </p:scale>
        <p:origin x="-246" y="-6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7/25/2012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15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14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E94C69-A77A-4829-890D-081FF2A6740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79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25-07-12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25-07-12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25-07-12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25-07-12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25-07-12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25-07-12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25-07-12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25-07-12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25-07-12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25-07-12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25-07-12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25-07-12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25-07-12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25-07-12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25-07-12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24</a:t>
            </a:r>
            <a:r>
              <a:rPr lang="en-US" baseline="30000" dirty="0" smtClean="0"/>
              <a:t>th</a:t>
            </a:r>
            <a:r>
              <a:rPr lang="en-US" dirty="0" smtClean="0"/>
              <a:t> July -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10:15 Operator dump of fill 2873</a:t>
            </a:r>
          </a:p>
          <a:p>
            <a:pPr lvl="1"/>
            <a:r>
              <a:rPr lang="en-US" dirty="0" smtClean="0"/>
              <a:t>Initial luminosity: 5.83e33 cm-2s-1</a:t>
            </a:r>
          </a:p>
          <a:p>
            <a:pPr lvl="1"/>
            <a:r>
              <a:rPr lang="en-US" dirty="0" smtClean="0"/>
              <a:t>12 hours stable beams</a:t>
            </a:r>
          </a:p>
          <a:p>
            <a:pPr lvl="1"/>
            <a:r>
              <a:rPr lang="en-US" dirty="0" smtClean="0"/>
              <a:t>151 pb-1 delivered</a:t>
            </a:r>
          </a:p>
          <a:p>
            <a:pPr lvl="1"/>
            <a:r>
              <a:rPr lang="en-US" dirty="0" smtClean="0"/>
              <a:t>Initial bunch current:  1.34e11 ppb at start stable beams</a:t>
            </a:r>
          </a:p>
          <a:p>
            <a:pPr lvl="1"/>
            <a:r>
              <a:rPr lang="en-US" dirty="0" smtClean="0"/>
              <a:t>Emittance from luminosity: 2.18 micron</a:t>
            </a:r>
          </a:p>
          <a:p>
            <a:r>
              <a:rPr lang="en-US" dirty="0" smtClean="0"/>
              <a:t>11:00 ACSModuleM2B1 </a:t>
            </a:r>
            <a:r>
              <a:rPr lang="en-US" dirty="0"/>
              <a:t>:: Klystron 3 vac2 vacuum </a:t>
            </a:r>
            <a:r>
              <a:rPr lang="en-US" dirty="0" smtClean="0"/>
              <a:t>activity-</a:t>
            </a:r>
            <a:r>
              <a:rPr lang="en-US" dirty="0"/>
              <a:t>&gt; Vacuum pump 2 power supply current &gt;100uA. Vacuum power supply or klystron vacuum problem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Short access required</a:t>
            </a:r>
          </a:p>
          <a:p>
            <a:r>
              <a:rPr lang="en-US" dirty="0" smtClean="0"/>
              <a:t>12:40 Injecting probes etc.</a:t>
            </a:r>
          </a:p>
          <a:p>
            <a:pPr lvl="1"/>
            <a:r>
              <a:rPr lang="en-US" dirty="0" smtClean="0"/>
              <a:t>Some injection line steering required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25-07-12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520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Incoming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09:00 Dump beams</a:t>
            </a:r>
          </a:p>
          <a:p>
            <a:r>
              <a:rPr lang="en-GB" dirty="0" smtClean="0"/>
              <a:t>Morning: switch </a:t>
            </a:r>
            <a:r>
              <a:rPr lang="en-GB" dirty="0" err="1" smtClean="0"/>
              <a:t>LHCb</a:t>
            </a:r>
            <a:r>
              <a:rPr lang="en-GB" dirty="0" smtClean="0"/>
              <a:t> polarity</a:t>
            </a:r>
          </a:p>
          <a:p>
            <a:pPr lvl="1"/>
            <a:r>
              <a:rPr lang="en-GB" dirty="0" smtClean="0"/>
              <a:t>to positive (negative crossing angle “good”)</a:t>
            </a:r>
          </a:p>
          <a:p>
            <a:pPr lvl="1"/>
            <a:r>
              <a:rPr lang="en-GB" dirty="0" smtClean="0"/>
              <a:t>one test ramp to check collisions</a:t>
            </a:r>
          </a:p>
          <a:p>
            <a:r>
              <a:rPr lang="en-GB" dirty="0" smtClean="0"/>
              <a:t>14:00 Access (2 to 3 hours)</a:t>
            </a:r>
          </a:p>
          <a:p>
            <a:pPr lvl="1"/>
            <a:r>
              <a:rPr lang="en-GB" dirty="0" smtClean="0"/>
              <a:t>US85 – EL/</a:t>
            </a:r>
            <a:r>
              <a:rPr lang="en-GB" dirty="0" err="1" smtClean="0"/>
              <a:t>cyrogenics</a:t>
            </a:r>
            <a:r>
              <a:rPr lang="en-GB" dirty="0" smtClean="0"/>
              <a:t> – UPS verification/reset</a:t>
            </a:r>
          </a:p>
          <a:p>
            <a:pPr lvl="1"/>
            <a:r>
              <a:rPr lang="en-GB" dirty="0" smtClean="0"/>
              <a:t>UW85 – reset of electrical card (</a:t>
            </a:r>
            <a:r>
              <a:rPr lang="en-GB" dirty="0" err="1" smtClean="0"/>
              <a:t>demin</a:t>
            </a:r>
            <a:r>
              <a:rPr lang="en-GB" dirty="0" smtClean="0"/>
              <a:t>. </a:t>
            </a:r>
            <a:r>
              <a:rPr lang="en-GB" dirty="0"/>
              <a:t>w</a:t>
            </a:r>
            <a:r>
              <a:rPr lang="en-GB" dirty="0" smtClean="0"/>
              <a:t>ater)</a:t>
            </a:r>
          </a:p>
          <a:p>
            <a:pPr lvl="1"/>
            <a:r>
              <a:rPr lang="en-GB" dirty="0" smtClean="0"/>
              <a:t>RE32 – reset of </a:t>
            </a:r>
            <a:r>
              <a:rPr lang="en-GB" dirty="0" err="1" smtClean="0"/>
              <a:t>demin</a:t>
            </a:r>
            <a:r>
              <a:rPr lang="en-GB" dirty="0" smtClean="0"/>
              <a:t>. </a:t>
            </a:r>
            <a:r>
              <a:rPr lang="en-GB" dirty="0"/>
              <a:t>w</a:t>
            </a:r>
            <a:r>
              <a:rPr lang="en-GB" dirty="0" smtClean="0"/>
              <a:t>ater station</a:t>
            </a:r>
          </a:p>
          <a:p>
            <a:pPr lvl="1"/>
            <a:r>
              <a:rPr lang="en-GB" dirty="0" smtClean="0"/>
              <a:t>SVC switch on – point 6 – power converters off (tripped this night)</a:t>
            </a:r>
          </a:p>
          <a:p>
            <a:pPr lvl="1"/>
            <a:r>
              <a:rPr lang="en-GB" dirty="0" smtClean="0"/>
              <a:t>Vacuum (</a:t>
            </a:r>
            <a:r>
              <a:rPr lang="en-GB" dirty="0"/>
              <a:t>Gael </a:t>
            </a:r>
            <a:r>
              <a:rPr lang="en-GB" dirty="0" err="1" smtClean="0"/>
              <a:t>Girardot</a:t>
            </a:r>
            <a:r>
              <a:rPr lang="en-GB" dirty="0"/>
              <a:t>)</a:t>
            </a:r>
            <a:r>
              <a:rPr lang="en-GB" dirty="0" smtClean="0"/>
              <a:t>:</a:t>
            </a:r>
          </a:p>
          <a:p>
            <a:pPr lvl="2"/>
            <a:r>
              <a:rPr lang="en-GB" dirty="0" smtClean="0"/>
              <a:t>Solenoid power supply  MKI2</a:t>
            </a:r>
          </a:p>
          <a:p>
            <a:pPr lvl="2"/>
            <a:r>
              <a:rPr lang="en-GB" dirty="0" smtClean="0"/>
              <a:t>Interlock cable point 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25-07-12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186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Incoming Friday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Test fill(s) with h=9 PS beams, 32 bunches/batch, nominal bunch intensity, low </a:t>
            </a:r>
            <a:r>
              <a:rPr lang="en-GB" dirty="0" err="1" smtClean="0"/>
              <a:t>emittance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25-07-12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07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Tuesday 24</a:t>
            </a:r>
            <a:r>
              <a:rPr lang="en-US" baseline="30000" dirty="0"/>
              <a:t>th</a:t>
            </a:r>
            <a:r>
              <a:rPr lang="en-US" dirty="0"/>
              <a:t> July - morning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ADT </a:t>
            </a:r>
            <a:r>
              <a:rPr lang="en-US" dirty="0"/>
              <a:t>gain calibration at </a:t>
            </a:r>
            <a:r>
              <a:rPr lang="en-US" dirty="0" smtClean="0"/>
              <a:t>450 GeV (see over)</a:t>
            </a:r>
          </a:p>
          <a:p>
            <a:r>
              <a:rPr lang="en-US" dirty="0" smtClean="0"/>
              <a:t>Programmed bunch length after blow-up increased from 1.2 to 1.25 ns (Themis) – had been drifting low (see over)</a:t>
            </a:r>
          </a:p>
          <a:p>
            <a:r>
              <a:rPr lang="en-US" dirty="0" smtClean="0"/>
              <a:t>16:15 Injecting for physics</a:t>
            </a:r>
          </a:p>
          <a:p>
            <a:r>
              <a:rPr lang="en-US" dirty="0" smtClean="0"/>
              <a:t>17:45 Stable beams fill 2875</a:t>
            </a:r>
          </a:p>
          <a:p>
            <a:pPr lvl="1"/>
            <a:r>
              <a:rPr lang="en-US" dirty="0" smtClean="0"/>
              <a:t>Initial luminosity 5.72e33 </a:t>
            </a:r>
            <a:r>
              <a:rPr lang="en-US" dirty="0" smtClean="0"/>
              <a:t>cm</a:t>
            </a:r>
            <a:r>
              <a:rPr lang="en-US" baseline="30000" dirty="0" smtClean="0"/>
              <a:t>-2</a:t>
            </a:r>
            <a:r>
              <a:rPr lang="en-US" dirty="0" smtClean="0"/>
              <a:t>s</a:t>
            </a:r>
            <a:r>
              <a:rPr lang="en-US" baseline="30000" dirty="0" smtClean="0"/>
              <a:t>-1</a:t>
            </a:r>
          </a:p>
          <a:p>
            <a:pPr lvl="1"/>
            <a:r>
              <a:rPr lang="en-US" dirty="0"/>
              <a:t>Initial bunch current:  </a:t>
            </a:r>
            <a:r>
              <a:rPr lang="en-US" dirty="0" smtClean="0"/>
              <a:t>1.39e11 </a:t>
            </a:r>
            <a:r>
              <a:rPr lang="en-US" dirty="0"/>
              <a:t>ppb at start stable beams</a:t>
            </a:r>
          </a:p>
          <a:p>
            <a:pPr lvl="1"/>
            <a:r>
              <a:rPr lang="en-US" dirty="0" err="1"/>
              <a:t>Emittance</a:t>
            </a:r>
            <a:r>
              <a:rPr lang="en-US" dirty="0"/>
              <a:t> from luminosity: </a:t>
            </a:r>
            <a:r>
              <a:rPr lang="en-US" dirty="0" smtClean="0"/>
              <a:t>2.35 micron</a:t>
            </a:r>
          </a:p>
          <a:p>
            <a:pPr lvl="1"/>
            <a:r>
              <a:rPr lang="en-US" dirty="0" smtClean="0"/>
              <a:t>Still in… 160 pb</a:t>
            </a:r>
            <a:r>
              <a:rPr lang="en-US" baseline="30000" dirty="0" smtClean="0"/>
              <a:t>-1</a:t>
            </a:r>
            <a:r>
              <a:rPr lang="en-US" dirty="0" smtClean="0"/>
              <a:t> so far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25-07-12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48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the ADT Gain </a:t>
            </a:r>
            <a:r>
              <a:rPr lang="en-US" dirty="0" err="1"/>
              <a:t>renormalisation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electronic gain programmed for ADT is calculated as a function of the normalized gain programmed by the user, momentum and a calibration </a:t>
            </a:r>
            <a:r>
              <a:rPr lang="en-US" dirty="0" smtClean="0"/>
              <a:t>constant.</a:t>
            </a:r>
          </a:p>
          <a:p>
            <a:r>
              <a:rPr lang="en-US" dirty="0" smtClean="0"/>
              <a:t>A </a:t>
            </a:r>
            <a:r>
              <a:rPr lang="en-US" dirty="0" err="1"/>
              <a:t>normalised</a:t>
            </a:r>
            <a:r>
              <a:rPr lang="en-US" dirty="0"/>
              <a:t> gain of 0.05 shall correspond to a damping time of 40 turns (tau=2/</a:t>
            </a:r>
            <a:r>
              <a:rPr lang="en-US" dirty="0" err="1"/>
              <a:t>Normalised_Gain</a:t>
            </a:r>
            <a:r>
              <a:rPr lang="en-US" dirty="0"/>
              <a:t>). It was </a:t>
            </a:r>
            <a:r>
              <a:rPr lang="en-US" dirty="0" smtClean="0"/>
              <a:t>checked </a:t>
            </a:r>
            <a:r>
              <a:rPr lang="en-US" dirty="0"/>
              <a:t>if this was the case. The center bunch of a train of 36 bunches was taken as a reference (at 450 GeV, with data from injection oscillations)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calibration constants which were used in the system until today date from 2010</a:t>
            </a:r>
            <a:r>
              <a:rPr lang="en-US" dirty="0"/>
              <a:t>. As the </a:t>
            </a:r>
            <a:r>
              <a:rPr lang="en-US" dirty="0" err="1"/>
              <a:t>tetrodes</a:t>
            </a:r>
            <a:r>
              <a:rPr lang="en-US" dirty="0"/>
              <a:t> in the power amplifiers are ageing and being replaced, and the Beam Position Readings change with the beam intensity settings variations have </a:t>
            </a:r>
            <a:r>
              <a:rPr lang="en-US" dirty="0" smtClean="0"/>
              <a:t>occurred </a:t>
            </a:r>
            <a:r>
              <a:rPr lang="en-US" dirty="0"/>
              <a:t>since.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25-07-12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20090" y="6457890"/>
            <a:ext cx="3672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Wolfgang Hofle, Daniel Valuch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728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the ADT Gain </a:t>
            </a:r>
            <a:r>
              <a:rPr lang="en-US" dirty="0" err="1"/>
              <a:t>renormalisation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Since the last technical stop in June 2012 all power systems are populated with new tubes and back to nominal power </a:t>
            </a:r>
            <a:r>
              <a:rPr lang="en-US" dirty="0" smtClean="0"/>
              <a:t>gain.</a:t>
            </a:r>
          </a:p>
          <a:p>
            <a:r>
              <a:rPr lang="en-US" dirty="0" smtClean="0"/>
              <a:t>From </a:t>
            </a:r>
            <a:r>
              <a:rPr lang="en-US" dirty="0"/>
              <a:t>the measurements we have programmed new calibration factors </a:t>
            </a:r>
            <a:r>
              <a:rPr lang="en-US" dirty="0" smtClean="0"/>
              <a:t>today:</a:t>
            </a:r>
            <a:endParaRPr lang="en-US" dirty="0"/>
          </a:p>
          <a:p>
            <a:pPr lvl="1"/>
            <a:r>
              <a:rPr lang="en-US" dirty="0" smtClean="0"/>
              <a:t>HB1 </a:t>
            </a:r>
            <a:r>
              <a:rPr lang="en-US" dirty="0"/>
              <a:t>old 9213 new 10000 </a:t>
            </a:r>
            <a:endParaRPr lang="en-US" dirty="0" smtClean="0"/>
          </a:p>
          <a:p>
            <a:pPr lvl="1"/>
            <a:r>
              <a:rPr lang="en-US" dirty="0" smtClean="0"/>
              <a:t>VB1 </a:t>
            </a:r>
            <a:r>
              <a:rPr lang="en-US" dirty="0"/>
              <a:t>old 8804 new 9199 </a:t>
            </a:r>
            <a:endParaRPr lang="en-US" dirty="0" smtClean="0"/>
          </a:p>
          <a:p>
            <a:pPr lvl="1"/>
            <a:r>
              <a:rPr lang="en-US" dirty="0" smtClean="0"/>
              <a:t>HB2 </a:t>
            </a:r>
            <a:r>
              <a:rPr lang="en-US" dirty="0"/>
              <a:t>old 11466 new 7942 </a:t>
            </a:r>
            <a:endParaRPr lang="en-US" dirty="0" smtClean="0"/>
          </a:p>
          <a:p>
            <a:pPr lvl="1"/>
            <a:r>
              <a:rPr lang="en-US" dirty="0" smtClean="0"/>
              <a:t>VB2 </a:t>
            </a:r>
            <a:r>
              <a:rPr lang="en-US" dirty="0"/>
              <a:t>old 6197 new 5167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effective gain of the Horizontal Beam 2 system was therefore lowered by 31% and it should be now consistent again with the "normalized gain" knob.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25-07-12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32050" y="6093370"/>
            <a:ext cx="36725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Wolfgang Hofle, Daniel Valuch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8583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Bunch length #2873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25-07-12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20" y="836640"/>
            <a:ext cx="8482285" cy="5112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5271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Bunch length #2875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25-07-12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90" y="764630"/>
            <a:ext cx="8846580" cy="540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1490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bunch intensity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25-07-12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450" y="692620"/>
            <a:ext cx="7950200" cy="581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10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Emittance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25-07-12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838200"/>
            <a:ext cx="7772400" cy="516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64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Brightness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25-07-12</a:t>
            </a:r>
            <a:endParaRPr lang="en-US" dirty="0"/>
          </a:p>
        </p:txBody>
      </p:sp>
      <p:pic>
        <p:nvPicPr>
          <p:cNvPr id="7" name="Picture 6" descr="Screen shot 2012-07-25 at 7.52.26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787400"/>
            <a:ext cx="9118600" cy="527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53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42777</TotalTime>
  <Words>541</Words>
  <Application>Microsoft Office PowerPoint</Application>
  <PresentationFormat>On-screen Show (4:3)</PresentationFormat>
  <Paragraphs>88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Tuesday 24th July - morning</vt:lpstr>
      <vt:lpstr>Tuesday 24th July - morning</vt:lpstr>
      <vt:lpstr>Summary of the ADT Gain renormalisation</vt:lpstr>
      <vt:lpstr>Summary of the ADT Gain renormalisation</vt:lpstr>
      <vt:lpstr>Bunch length #2873</vt:lpstr>
      <vt:lpstr>Bunch length #2875</vt:lpstr>
      <vt:lpstr>Average bunch intensity</vt:lpstr>
      <vt:lpstr>Emittance</vt:lpstr>
      <vt:lpstr>Brightness</vt:lpstr>
      <vt:lpstr>Incoming</vt:lpstr>
      <vt:lpstr>Incoming Friday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Mike Lamont</dc:creator>
  <cp:lastModifiedBy>Mike Lamont</cp:lastModifiedBy>
  <cp:revision>1992</cp:revision>
  <dcterms:created xsi:type="dcterms:W3CDTF">2010-04-04T19:37:12Z</dcterms:created>
  <dcterms:modified xsi:type="dcterms:W3CDTF">2012-07-25T06:24:40Z</dcterms:modified>
</cp:coreProperties>
</file>