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78" r:id="rId2"/>
    <p:sldId id="1245" r:id="rId3"/>
    <p:sldId id="1250" r:id="rId4"/>
    <p:sldId id="1246" r:id="rId5"/>
    <p:sldId id="1247" r:id="rId6"/>
    <p:sldId id="1251" r:id="rId7"/>
    <p:sldId id="1248" r:id="rId8"/>
    <p:sldId id="1249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66"/>
    <a:srgbClr val="008000"/>
    <a:srgbClr val="FFFF99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971" autoAdjust="0"/>
    <p:restoredTop sz="95262" autoAdjust="0"/>
  </p:normalViewPr>
  <p:slideViewPr>
    <p:cSldViewPr>
      <p:cViewPr varScale="1">
        <p:scale>
          <a:sx n="122" d="100"/>
          <a:sy n="122" d="100"/>
        </p:scale>
        <p:origin x="-376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11.07.2012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floating MD week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11.07.2012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11.07.2012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Floating MD week 28 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Ralph </a:t>
            </a:r>
            <a:r>
              <a:rPr lang="en-US" sz="2000" dirty="0" err="1" smtClean="0"/>
              <a:t>Assmann</a:t>
            </a:r>
            <a:r>
              <a:rPr lang="en-US" sz="2000" dirty="0" smtClean="0"/>
              <a:t>, Giulia Papotti, Frank Zimmermann</a:t>
            </a:r>
            <a:endParaRPr lang="en-US" sz="2000" dirty="0"/>
          </a:p>
        </p:txBody>
      </p:sp>
      <p:sp>
        <p:nvSpPr>
          <p:cNvPr id="29698" name="AutoShape 2" descr="[Champagne+new+yearjpg]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48h </a:t>
            </a:r>
            <a:r>
              <a:rPr lang="en-US" dirty="0" smtClean="0"/>
              <a:t>f</a:t>
            </a:r>
            <a:r>
              <a:rPr lang="en-US" dirty="0" smtClean="0"/>
              <a:t>loating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650"/>
            <a:ext cx="8229600" cy="5111750"/>
          </a:xfrm>
        </p:spPr>
        <p:txBody>
          <a:bodyPr/>
          <a:lstStyle/>
          <a:p>
            <a:r>
              <a:rPr lang="en-US" sz="2000" u="sng" dirty="0" smtClean="0"/>
              <a:t>MON</a:t>
            </a:r>
            <a:r>
              <a:rPr lang="cs-CZ" sz="2000" u="sng" dirty="0" smtClean="0"/>
              <a:t> </a:t>
            </a:r>
            <a:r>
              <a:rPr lang="en-US" sz="2000" u="sng" dirty="0" smtClean="0"/>
              <a:t>09</a:t>
            </a:r>
            <a:r>
              <a:rPr lang="cs-CZ" sz="2000" u="sng" dirty="0" smtClean="0"/>
              <a:t>/7</a:t>
            </a:r>
          </a:p>
          <a:p>
            <a:pPr lvl="1"/>
            <a:r>
              <a:rPr lang="en-US" dirty="0" smtClean="0"/>
              <a:t>16:00 Beam Dump physics fill (need to come from high energy)</a:t>
            </a:r>
          </a:p>
          <a:p>
            <a:pPr lvl="1"/>
            <a:r>
              <a:rPr lang="en-US" dirty="0" smtClean="0"/>
              <a:t>17:00 </a:t>
            </a:r>
            <a:r>
              <a:rPr lang="en-US" b="1" u="sng" dirty="0" smtClean="0">
                <a:solidFill>
                  <a:srgbClr val="FF0000"/>
                </a:solidFill>
              </a:rPr>
              <a:t>Q20 set up</a:t>
            </a:r>
          </a:p>
          <a:p>
            <a:pPr lvl="1"/>
            <a:r>
              <a:rPr lang="en-US" dirty="0" smtClean="0"/>
              <a:t>21:00 </a:t>
            </a:r>
            <a:r>
              <a:rPr lang="cs-CZ" b="1" u="sng" dirty="0" smtClean="0">
                <a:solidFill>
                  <a:srgbClr val="FF0000"/>
                </a:solidFill>
              </a:rPr>
              <a:t>High pile-up (~100)</a:t>
            </a:r>
            <a:r>
              <a:rPr lang="cs-CZ" dirty="0" smtClean="0"/>
              <a:t>: standard optics &amp; 2b of 3e11 (Q20); collisions IR1&amp;5</a:t>
            </a:r>
            <a:r>
              <a:rPr lang="en-US" dirty="0" smtClean="0"/>
              <a:t> ; noise excitation, transverse offset etc</a:t>
            </a:r>
          </a:p>
          <a:p>
            <a:r>
              <a:rPr lang="en-US" sz="2000" u="sng" dirty="0" smtClean="0"/>
              <a:t>TUE 10/7</a:t>
            </a:r>
          </a:p>
          <a:p>
            <a:pPr lvl="1"/>
            <a:r>
              <a:rPr lang="is-IS" dirty="0" smtClean="0"/>
              <a:t>07:00 Beam dump, </a:t>
            </a:r>
            <a:r>
              <a:rPr lang="en-US" b="1" dirty="0" smtClean="0">
                <a:solidFill>
                  <a:srgbClr val="FF0000"/>
                </a:solidFill>
              </a:rPr>
              <a:t>revert to Q26 injection</a:t>
            </a:r>
            <a:endParaRPr lang="is-IS" dirty="0" smtClean="0"/>
          </a:p>
          <a:p>
            <a:pPr lvl="1"/>
            <a:r>
              <a:rPr lang="en-US" dirty="0" smtClean="0"/>
              <a:t>08:00 </a:t>
            </a:r>
            <a:r>
              <a:rPr lang="en-US" b="1" u="sng" dirty="0" smtClean="0">
                <a:solidFill>
                  <a:srgbClr val="FF0000"/>
                </a:solidFill>
              </a:rPr>
              <a:t>25ns injection tests</a:t>
            </a:r>
            <a:endParaRPr lang="en-US" dirty="0" smtClean="0"/>
          </a:p>
          <a:p>
            <a:pPr lvl="1"/>
            <a:r>
              <a:rPr lang="en-US" dirty="0" smtClean="0"/>
              <a:t>13</a:t>
            </a:r>
            <a:r>
              <a:rPr lang="cs-CZ" dirty="0" smtClean="0"/>
              <a:t>:00 Ramp down and cycle</a:t>
            </a:r>
          </a:p>
          <a:p>
            <a:pPr lvl="1"/>
            <a:r>
              <a:rPr lang="cs-CZ" dirty="0" smtClean="0"/>
              <a:t>14:00 </a:t>
            </a:r>
            <a:r>
              <a:rPr lang="en-US" b="1" u="sng" dirty="0" smtClean="0">
                <a:solidFill>
                  <a:srgbClr val="FF0000"/>
                </a:solidFill>
              </a:rPr>
              <a:t>ATS MD</a:t>
            </a:r>
            <a:r>
              <a:rPr lang="en-US" dirty="0" smtClean="0"/>
              <a:t>: Pre-squeeze and very low beta ATS (0.1 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u="sng" dirty="0" smtClean="0"/>
          </a:p>
          <a:p>
            <a:pPr lvl="0"/>
            <a:r>
              <a:rPr lang="en-US" sz="2000" u="sng" dirty="0" smtClean="0">
                <a:solidFill>
                  <a:prstClr val="black"/>
                </a:solidFill>
              </a:rPr>
              <a:t>WED 11/7</a:t>
            </a:r>
            <a:endParaRPr lang="cs-CZ" sz="2000" dirty="0" smtClean="0"/>
          </a:p>
          <a:p>
            <a:pPr lvl="1"/>
            <a:r>
              <a:rPr lang="en-US" dirty="0" smtClean="0"/>
              <a:t>03:00 Dump &amp; ramp down</a:t>
            </a:r>
          </a:p>
          <a:p>
            <a:pPr lvl="1"/>
            <a:r>
              <a:rPr lang="en-US" dirty="0" smtClean="0"/>
              <a:t>04:00 </a:t>
            </a:r>
            <a:r>
              <a:rPr lang="en-US" b="1" u="sng" dirty="0" smtClean="0">
                <a:solidFill>
                  <a:srgbClr val="FF0000"/>
                </a:solidFill>
              </a:rPr>
              <a:t>Beta* leveling</a:t>
            </a:r>
            <a:r>
              <a:rPr lang="en-US" dirty="0" smtClean="0"/>
              <a:t> test up to 36b OR Week AFTER</a:t>
            </a:r>
          </a:p>
          <a:p>
            <a:pPr lvl="1"/>
            <a:r>
              <a:rPr lang="en-US" dirty="0" smtClean="0"/>
              <a:t>16:00 End of floating </a:t>
            </a:r>
            <a:r>
              <a:rPr lang="en-US" dirty="0" smtClean="0"/>
              <a:t>MD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Q20 setup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11750"/>
          </a:xfrm>
        </p:spPr>
        <p:txBody>
          <a:bodyPr/>
          <a:lstStyle/>
          <a:p>
            <a:r>
              <a:rPr lang="en-GB" dirty="0" smtClean="0"/>
              <a:t>started 1h40’ late, then waited for SPS beam setup </a:t>
            </a:r>
          </a:p>
          <a:p>
            <a:r>
              <a:rPr lang="en-GB" dirty="0" smtClean="0"/>
              <a:t>TL corrected</a:t>
            </a:r>
          </a:p>
          <a:p>
            <a:pPr lvl="1"/>
            <a:r>
              <a:rPr lang="en-GB" dirty="0" smtClean="0"/>
              <a:t>no other studies due to lack of time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3 - 3.3e11 ppb</a:t>
            </a:r>
            <a:r>
              <a:rPr lang="en-GB" dirty="0" smtClean="0"/>
              <a:t> in </a:t>
            </a:r>
            <a:r>
              <a:rPr lang="en-GB" dirty="0" smtClean="0">
                <a:solidFill>
                  <a:srgbClr val="FF0000"/>
                </a:solidFill>
              </a:rPr>
              <a:t>2 - 2.4 um</a:t>
            </a:r>
          </a:p>
          <a:p>
            <a:r>
              <a:rPr lang="en-GB" dirty="0" smtClean="0"/>
              <a:t>waited 30’ with single bunches at injection for IBS measurements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13640"/>
            <a:ext cx="5105400" cy="36050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pile-up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11750"/>
          </a:xfrm>
        </p:spPr>
        <p:txBody>
          <a:bodyPr/>
          <a:lstStyle/>
          <a:p>
            <a:r>
              <a:rPr lang="en-GB" dirty="0" smtClean="0"/>
              <a:t>4 fills, 3 (short) stable beams</a:t>
            </a:r>
          </a:p>
          <a:p>
            <a:pPr lvl="1"/>
            <a:r>
              <a:rPr lang="en-US" dirty="0" smtClean="0"/>
              <a:t>beams were quite </a:t>
            </a:r>
            <a:r>
              <a:rPr lang="en-US" dirty="0" smtClean="0"/>
              <a:t>touchy, had </a:t>
            </a:r>
            <a:r>
              <a:rPr lang="en-US" dirty="0" smtClean="0"/>
              <a:t>several issues with losses and </a:t>
            </a:r>
            <a:r>
              <a:rPr lang="en-US" dirty="0" err="1" smtClean="0"/>
              <a:t>emittance</a:t>
            </a:r>
            <a:r>
              <a:rPr lang="en-US" dirty="0" smtClean="0"/>
              <a:t> blow-</a:t>
            </a:r>
            <a:r>
              <a:rPr lang="en-US" dirty="0" smtClean="0"/>
              <a:t>up</a:t>
            </a:r>
          </a:p>
          <a:p>
            <a:pPr lvl="2"/>
            <a:r>
              <a:rPr lang="en-GB" dirty="0" smtClean="0"/>
              <a:t>possibly </a:t>
            </a:r>
            <a:r>
              <a:rPr lang="en-GB" dirty="0" err="1" smtClean="0"/>
              <a:t>emittance</a:t>
            </a:r>
            <a:r>
              <a:rPr lang="en-GB" dirty="0" smtClean="0"/>
              <a:t> growth enhanced by </a:t>
            </a:r>
            <a:r>
              <a:rPr lang="en-GB" dirty="0" smtClean="0"/>
              <a:t>chirp</a:t>
            </a:r>
          </a:p>
          <a:p>
            <a:pPr lvl="1"/>
            <a:r>
              <a:rPr lang="en-GB" dirty="0" smtClean="0"/>
              <a:t>observed instabilities</a:t>
            </a:r>
          </a:p>
          <a:p>
            <a:pPr lvl="2"/>
            <a:r>
              <a:rPr lang="en-GB" dirty="0" smtClean="0"/>
              <a:t>increased </a:t>
            </a:r>
            <a:r>
              <a:rPr lang="en-GB" dirty="0" err="1" smtClean="0"/>
              <a:t>chroma</a:t>
            </a:r>
            <a:r>
              <a:rPr lang="en-GB" dirty="0" smtClean="0"/>
              <a:t> (Q’ = 5) and blow-up target to 1.4ns for fills 2-3-4</a:t>
            </a:r>
          </a:p>
          <a:p>
            <a:pPr lvl="1"/>
            <a:r>
              <a:rPr lang="en-US" dirty="0" smtClean="0"/>
              <a:t>managed b2 </a:t>
            </a:r>
            <a:r>
              <a:rPr lang="en-US" dirty="0" smtClean="0"/>
              <a:t>very well ramped up and </a:t>
            </a:r>
            <a:r>
              <a:rPr lang="en-US" dirty="0" smtClean="0"/>
              <a:t>squeezed</a:t>
            </a:r>
          </a:p>
          <a:p>
            <a:pPr lvl="2"/>
            <a:r>
              <a:rPr lang="en-US" dirty="0" err="1" smtClean="0"/>
              <a:t>emittance</a:t>
            </a:r>
            <a:r>
              <a:rPr lang="en-US" dirty="0" smtClean="0"/>
              <a:t> </a:t>
            </a:r>
            <a:r>
              <a:rPr lang="en-US" dirty="0" smtClean="0"/>
              <a:t>before collision about </a:t>
            </a:r>
            <a:r>
              <a:rPr lang="en-US" dirty="0" smtClean="0"/>
              <a:t>2.2 um, losses &lt;5% through cycle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ome </a:t>
            </a:r>
            <a:r>
              <a:rPr lang="en-US" dirty="0" smtClean="0"/>
              <a:t>small activity on</a:t>
            </a:r>
            <a:r>
              <a:rPr lang="en-US" dirty="0" smtClean="0"/>
              <a:t> BBQ b2v</a:t>
            </a:r>
            <a:endParaRPr lang="en-GB" dirty="0" smtClean="0"/>
          </a:p>
          <a:p>
            <a:r>
              <a:rPr lang="en-GB" dirty="0" err="1" smtClean="0"/>
              <a:t>p</a:t>
            </a:r>
            <a:r>
              <a:rPr lang="en-US" dirty="0" err="1" smtClean="0"/>
              <a:t>ile</a:t>
            </a:r>
            <a:r>
              <a:rPr lang="en-US" dirty="0" smtClean="0"/>
              <a:t>-up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48/45 </a:t>
            </a:r>
            <a:r>
              <a:rPr lang="en-US" dirty="0" smtClean="0"/>
              <a:t>(</a:t>
            </a:r>
            <a:r>
              <a:rPr lang="en-US" dirty="0" smtClean="0"/>
              <a:t>ATLAS/CMS) with first fill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70/65</a:t>
            </a:r>
            <a:r>
              <a:rPr lang="en-US" dirty="0" smtClean="0"/>
              <a:t> in fourth fill</a:t>
            </a:r>
          </a:p>
          <a:p>
            <a:r>
              <a:rPr lang="en-US" dirty="0" smtClean="0"/>
              <a:t>no time for systematic studies</a:t>
            </a:r>
          </a:p>
          <a:p>
            <a:pPr lvl="1"/>
            <a:r>
              <a:rPr lang="en-US" dirty="0" smtClean="0"/>
              <a:t>parallel separation, </a:t>
            </a:r>
            <a:r>
              <a:rPr lang="en-US" dirty="0" err="1" smtClean="0"/>
              <a:t>levelling</a:t>
            </a:r>
            <a:r>
              <a:rPr lang="en-US" dirty="0" smtClean="0"/>
              <a:t>, noise </a:t>
            </a:r>
            <a:r>
              <a:rPr lang="en-US" dirty="0" smtClean="0"/>
              <a:t>excitation, …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25 ns injection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r>
              <a:rPr lang="en-US" dirty="0" smtClean="0"/>
              <a:t>Injection of 25 ns bunch trains worked extremely </a:t>
            </a:r>
            <a:r>
              <a:rPr lang="en-US" dirty="0" smtClean="0"/>
              <a:t>well</a:t>
            </a:r>
          </a:p>
          <a:p>
            <a:pPr lvl="1"/>
            <a:r>
              <a:rPr lang="en-US" dirty="0" smtClean="0"/>
              <a:t>very </a:t>
            </a:r>
            <a:r>
              <a:rPr lang="en-US" dirty="0" smtClean="0"/>
              <a:t>small losses coming both from the TL collimators and </a:t>
            </a:r>
            <a:r>
              <a:rPr lang="en-US" dirty="0" err="1" smtClean="0"/>
              <a:t>debunched</a:t>
            </a:r>
            <a:r>
              <a:rPr lang="en-US" dirty="0" smtClean="0"/>
              <a:t> </a:t>
            </a:r>
            <a:r>
              <a:rPr lang="en-US" dirty="0" smtClean="0"/>
              <a:t>beam</a:t>
            </a:r>
          </a:p>
          <a:p>
            <a:pPr lvl="1"/>
            <a:r>
              <a:rPr lang="en-US" dirty="0" smtClean="0"/>
              <a:t>kept Q’ = 15</a:t>
            </a:r>
          </a:p>
          <a:p>
            <a:r>
              <a:rPr lang="en-US" dirty="0" smtClean="0"/>
              <a:t>steered </a:t>
            </a:r>
            <a:r>
              <a:rPr lang="en-US" dirty="0" smtClean="0"/>
              <a:t>with 12 </a:t>
            </a:r>
            <a:r>
              <a:rPr lang="en-US" dirty="0" err="1" smtClean="0"/>
              <a:t>b</a:t>
            </a:r>
            <a:r>
              <a:rPr lang="en-US" dirty="0" smtClean="0"/>
              <a:t> only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 smtClean="0"/>
              <a:t>losses at 3% from dump thresholds, mainly at the TDI and </a:t>
            </a:r>
            <a:r>
              <a:rPr lang="en-US" dirty="0" err="1" smtClean="0"/>
              <a:t>TCLIs</a:t>
            </a:r>
            <a:r>
              <a:rPr lang="en-US" dirty="0" smtClean="0"/>
              <a:t> (satellites?)</a:t>
            </a:r>
            <a:r>
              <a:rPr lang="en-US" dirty="0" smtClean="0"/>
              <a:t> </a:t>
            </a:r>
          </a:p>
          <a:p>
            <a:r>
              <a:rPr lang="en-US" dirty="0" smtClean="0"/>
              <a:t>72 </a:t>
            </a:r>
            <a:r>
              <a:rPr lang="en-US" dirty="0" err="1" smtClean="0"/>
              <a:t>b</a:t>
            </a:r>
            <a:r>
              <a:rPr lang="en-US" dirty="0" smtClean="0"/>
              <a:t> injection clean 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3% as for 12 </a:t>
            </a:r>
            <a:r>
              <a:rPr lang="en-US" dirty="0" err="1" smtClean="0"/>
              <a:t>b</a:t>
            </a:r>
            <a:r>
              <a:rPr lang="en-US" dirty="0" smtClean="0"/>
              <a:t>), good trajectories and injection </a:t>
            </a:r>
            <a:r>
              <a:rPr lang="en-US" dirty="0" smtClean="0"/>
              <a:t>oscillations</a:t>
            </a:r>
          </a:p>
          <a:p>
            <a:r>
              <a:rPr lang="en-US" dirty="0" smtClean="0"/>
              <a:t>144 </a:t>
            </a:r>
            <a:r>
              <a:rPr lang="en-US" dirty="0" err="1" smtClean="0"/>
              <a:t>b</a:t>
            </a:r>
            <a:r>
              <a:rPr lang="en-US" dirty="0" smtClean="0"/>
              <a:t> injection </a:t>
            </a:r>
          </a:p>
          <a:p>
            <a:pPr lvl="1"/>
            <a:r>
              <a:rPr lang="en-US" dirty="0" smtClean="0"/>
              <a:t>6</a:t>
            </a:r>
            <a:r>
              <a:rPr lang="en-US" dirty="0" smtClean="0"/>
              <a:t>-7% losses, injection oscillations and trajectories still </a:t>
            </a:r>
            <a:r>
              <a:rPr lang="en-US" dirty="0" smtClean="0"/>
              <a:t>fine</a:t>
            </a:r>
          </a:p>
          <a:p>
            <a:r>
              <a:rPr lang="en-US" dirty="0" smtClean="0"/>
              <a:t>216 </a:t>
            </a:r>
            <a:r>
              <a:rPr lang="en-US" dirty="0" err="1" smtClean="0"/>
              <a:t>b</a:t>
            </a:r>
            <a:r>
              <a:rPr lang="en-US" dirty="0" smtClean="0"/>
              <a:t> for B1 only (MKI8D weakness)</a:t>
            </a:r>
          </a:p>
          <a:p>
            <a:pPr lvl="1"/>
            <a:r>
              <a:rPr lang="en-US" dirty="0" smtClean="0"/>
              <a:t>losses </a:t>
            </a:r>
            <a:r>
              <a:rPr lang="en-US" dirty="0" smtClean="0"/>
              <a:t>11%, a small oscillation in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dirty="0" smtClean="0"/>
              <a:t> TL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288 </a:t>
            </a:r>
            <a:r>
              <a:rPr lang="en-US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injected</a:t>
            </a:r>
            <a:r>
              <a:rPr lang="en-US" dirty="0" smtClean="0">
                <a:solidFill>
                  <a:srgbClr val="FF0000"/>
                </a:solidFill>
              </a:rPr>
              <a:t> and stored </a:t>
            </a:r>
            <a:r>
              <a:rPr lang="en-US" dirty="0" smtClean="0"/>
              <a:t>for </a:t>
            </a:r>
            <a:r>
              <a:rPr lang="en-US" dirty="0" smtClean="0"/>
              <a:t>the first </a:t>
            </a:r>
            <a:r>
              <a:rPr lang="en-US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 smtClean="0"/>
              <a:t>bad </a:t>
            </a:r>
            <a:r>
              <a:rPr lang="en-US" dirty="0" smtClean="0"/>
              <a:t>lifetime, injection losses </a:t>
            </a:r>
            <a:r>
              <a:rPr lang="en-US" dirty="0" smtClean="0"/>
              <a:t>at 12%, </a:t>
            </a:r>
            <a:r>
              <a:rPr lang="en-US" dirty="0" err="1" smtClean="0"/>
              <a:t>emittance</a:t>
            </a:r>
            <a:r>
              <a:rPr lang="en-US" dirty="0" smtClean="0"/>
              <a:t> 3.3 </a:t>
            </a:r>
            <a:r>
              <a:rPr lang="en-US" dirty="0" smtClean="0"/>
              <a:t>um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11.07.2012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25ns </a:t>
            </a:r>
            <a:r>
              <a:rPr lang="en-US" dirty="0" err="1" smtClean="0"/>
              <a:t>e</a:t>
            </a:r>
            <a:r>
              <a:rPr lang="en-US" dirty="0" smtClean="0"/>
              <a:t>-cloud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650"/>
            <a:ext cx="8229600" cy="5721350"/>
          </a:xfrm>
        </p:spPr>
        <p:txBody>
          <a:bodyPr/>
          <a:lstStyle/>
          <a:p>
            <a:r>
              <a:rPr lang="en-US" dirty="0" smtClean="0"/>
              <a:t>beam 1, (</a:t>
            </a:r>
            <a:r>
              <a:rPr lang="en-US" dirty="0" smtClean="0"/>
              <a:t>12+12+) 72 </a:t>
            </a:r>
            <a:r>
              <a:rPr lang="en-US" dirty="0" err="1" smtClean="0"/>
              <a:t>b</a:t>
            </a:r>
            <a:r>
              <a:rPr lang="en-US" dirty="0" smtClean="0"/>
              <a:t>, Q’ = ~</a:t>
            </a:r>
            <a:r>
              <a:rPr lang="en-US" dirty="0" smtClean="0"/>
              <a:t>15 in both </a:t>
            </a:r>
            <a:r>
              <a:rPr lang="en-US" dirty="0" smtClean="0"/>
              <a:t>planes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instability after injection but bad lifetime and </a:t>
            </a:r>
            <a:r>
              <a:rPr lang="en-US" dirty="0" err="1" smtClean="0"/>
              <a:t>emittance</a:t>
            </a:r>
            <a:r>
              <a:rPr lang="en-US" dirty="0" smtClean="0"/>
              <a:t> growth of bunches at the end of the </a:t>
            </a:r>
            <a:r>
              <a:rPr lang="en-US" dirty="0" smtClean="0"/>
              <a:t>batch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ame </a:t>
            </a:r>
            <a:r>
              <a:rPr lang="en-US" dirty="0" smtClean="0"/>
              <a:t>behavior for beam 2, however slightly better </a:t>
            </a:r>
            <a:r>
              <a:rPr lang="en-US" dirty="0" smtClean="0"/>
              <a:t>lifetime</a:t>
            </a:r>
          </a:p>
          <a:p>
            <a:r>
              <a:rPr lang="en-US" dirty="0" smtClean="0"/>
              <a:t>continued </a:t>
            </a:r>
            <a:r>
              <a:rPr lang="en-US" dirty="0" smtClean="0"/>
              <a:t>with injection of 144 bunches in both</a:t>
            </a:r>
            <a:r>
              <a:rPr lang="en-US" dirty="0" smtClean="0"/>
              <a:t> rings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igns </a:t>
            </a:r>
            <a:r>
              <a:rPr lang="en-US" dirty="0" smtClean="0"/>
              <a:t>of instabilities at injection </a:t>
            </a:r>
            <a:r>
              <a:rPr lang="en-US" dirty="0" smtClean="0"/>
              <a:t>(mostly in H)</a:t>
            </a:r>
            <a:r>
              <a:rPr lang="en-US" dirty="0" smtClean="0"/>
              <a:t>, bad lifetime and clear signature of </a:t>
            </a:r>
            <a:r>
              <a:rPr lang="en-US" dirty="0" err="1" smtClean="0"/>
              <a:t>ecloud</a:t>
            </a:r>
            <a:r>
              <a:rPr lang="en-US" dirty="0" smtClean="0"/>
              <a:t> driven </a:t>
            </a:r>
            <a:r>
              <a:rPr lang="en-US" dirty="0" smtClean="0"/>
              <a:t>losses</a:t>
            </a:r>
          </a:p>
          <a:p>
            <a:pPr lvl="1"/>
            <a:r>
              <a:rPr lang="en-US" dirty="0" smtClean="0"/>
              <a:t>again </a:t>
            </a:r>
            <a:r>
              <a:rPr lang="en-US" dirty="0" smtClean="0"/>
              <a:t>beam 2 slightly better</a:t>
            </a:r>
            <a:r>
              <a:rPr lang="en-US" dirty="0" smtClean="0"/>
              <a:t> than </a:t>
            </a:r>
            <a:r>
              <a:rPr lang="en-US" dirty="0" smtClean="0"/>
              <a:t>beam </a:t>
            </a:r>
            <a:r>
              <a:rPr lang="en-US" dirty="0" smtClean="0"/>
              <a:t>1</a:t>
            </a:r>
          </a:p>
          <a:p>
            <a:r>
              <a:rPr lang="en-US" dirty="0" smtClean="0"/>
              <a:t>then injection </a:t>
            </a:r>
            <a:r>
              <a:rPr lang="en-US" dirty="0" smtClean="0"/>
              <a:t>of 216 and 288 bunches for beam 1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err="1" smtClean="0"/>
              <a:t>behaviour</a:t>
            </a:r>
            <a:r>
              <a:rPr lang="en-US" dirty="0" smtClean="0"/>
              <a:t> as with 144 </a:t>
            </a:r>
            <a:r>
              <a:rPr lang="en-US" dirty="0" smtClean="0"/>
              <a:t>bunches</a:t>
            </a:r>
          </a:p>
          <a:p>
            <a:r>
              <a:rPr lang="en-US" dirty="0" smtClean="0"/>
              <a:t>Q’ = 3-5 for beam 2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njection </a:t>
            </a:r>
            <a:r>
              <a:rPr lang="en-US" dirty="0" smtClean="0"/>
              <a:t>of 72 </a:t>
            </a:r>
            <a:r>
              <a:rPr lang="en-US" dirty="0" err="1" smtClean="0"/>
              <a:t>b</a:t>
            </a:r>
            <a:r>
              <a:rPr lang="en-US" dirty="0" smtClean="0"/>
              <a:t> fine, </a:t>
            </a:r>
            <a:r>
              <a:rPr lang="en-US" dirty="0" smtClean="0"/>
              <a:t>although</a:t>
            </a:r>
            <a:r>
              <a:rPr lang="en-US" dirty="0" smtClean="0"/>
              <a:t> already </a:t>
            </a:r>
            <a:r>
              <a:rPr lang="en-US" dirty="0" smtClean="0"/>
              <a:t>signs of</a:t>
            </a:r>
            <a:r>
              <a:rPr lang="en-US" dirty="0" smtClean="0"/>
              <a:t> instability</a:t>
            </a:r>
          </a:p>
          <a:p>
            <a:pPr lvl="1"/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en-US" dirty="0" smtClean="0"/>
              <a:t> freshly </a:t>
            </a:r>
            <a:r>
              <a:rPr lang="en-US" dirty="0" smtClean="0"/>
              <a:t>injected 72 </a:t>
            </a:r>
            <a:r>
              <a:rPr lang="en-US" dirty="0" err="1" smtClean="0"/>
              <a:t>b</a:t>
            </a:r>
            <a:r>
              <a:rPr lang="en-US" dirty="0" smtClean="0"/>
              <a:t> better than the </a:t>
            </a:r>
            <a:r>
              <a:rPr lang="en-US" dirty="0" smtClean="0"/>
              <a:t>first </a:t>
            </a:r>
            <a:r>
              <a:rPr lang="en-US" dirty="0" smtClean="0"/>
              <a:t>injections</a:t>
            </a:r>
          </a:p>
          <a:p>
            <a:pPr lvl="1"/>
            <a:r>
              <a:rPr lang="en-US" dirty="0" smtClean="0"/>
              <a:t>beams dumped </a:t>
            </a:r>
            <a:r>
              <a:rPr lang="en-US" dirty="0" smtClean="0"/>
              <a:t>after injection of 144 </a:t>
            </a:r>
            <a:r>
              <a:rPr lang="en-US" dirty="0" err="1" smtClean="0"/>
              <a:t>b</a:t>
            </a:r>
            <a:r>
              <a:rPr lang="en-US" dirty="0" smtClean="0"/>
              <a:t> on </a:t>
            </a:r>
            <a:r>
              <a:rPr lang="en-US" dirty="0" smtClean="0"/>
              <a:t>beam 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after </a:t>
            </a:r>
            <a:r>
              <a:rPr lang="en-US" dirty="0" smtClean="0"/>
              <a:t>around 700 turns, stronger oscillations in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ATS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11750"/>
          </a:xfrm>
        </p:spPr>
        <p:txBody>
          <a:bodyPr/>
          <a:lstStyle/>
          <a:p>
            <a:r>
              <a:rPr lang="en-US" dirty="0" smtClean="0"/>
              <a:t>2 cycles</a:t>
            </a:r>
          </a:p>
          <a:p>
            <a:pPr lvl="1"/>
            <a:r>
              <a:rPr lang="en-US" dirty="0" smtClean="0"/>
              <a:t>first one, </a:t>
            </a:r>
            <a:r>
              <a:rPr lang="en-US" dirty="0" smtClean="0"/>
              <a:t>beam lost at flat top during dispersion </a:t>
            </a:r>
            <a:r>
              <a:rPr lang="en-US" dirty="0" smtClean="0"/>
              <a:t>measurement</a:t>
            </a:r>
          </a:p>
          <a:p>
            <a:r>
              <a:rPr lang="en-US" dirty="0" smtClean="0"/>
              <a:t>second cycle was </a:t>
            </a:r>
            <a:r>
              <a:rPr lang="en-US" dirty="0" smtClean="0"/>
              <a:t>a </a:t>
            </a:r>
            <a:r>
              <a:rPr lang="en-US" dirty="0" smtClean="0"/>
              <a:t>success</a:t>
            </a:r>
          </a:p>
          <a:p>
            <a:pPr lvl="1"/>
            <a:r>
              <a:rPr lang="en-US" dirty="0" smtClean="0"/>
              <a:t>many </a:t>
            </a:r>
            <a:r>
              <a:rPr lang="en-US" dirty="0" smtClean="0"/>
              <a:t>measurements taken at beta</a:t>
            </a:r>
            <a:r>
              <a:rPr lang="en-US" dirty="0" smtClean="0"/>
              <a:t>* = 40 cm</a:t>
            </a:r>
            <a:r>
              <a:rPr lang="en-US" dirty="0" smtClean="0"/>
              <a:t>, </a:t>
            </a:r>
            <a:r>
              <a:rPr lang="en-US" dirty="0" smtClean="0"/>
              <a:t>20 cm and </a:t>
            </a:r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smtClean="0">
                <a:solidFill>
                  <a:srgbClr val="FF0000"/>
                </a:solidFill>
              </a:rPr>
              <a:t>cm</a:t>
            </a:r>
          </a:p>
          <a:p>
            <a:pPr lvl="1"/>
            <a:r>
              <a:rPr lang="en-US" dirty="0" smtClean="0"/>
              <a:t>only beam 2 at 10 cm, beam1 lost from </a:t>
            </a:r>
            <a:r>
              <a:rPr lang="en-US" dirty="0" smtClean="0"/>
              <a:t>20 to 10 cm </a:t>
            </a:r>
            <a:r>
              <a:rPr lang="en-US" dirty="0" smtClean="0"/>
              <a:t>(bad Q trim)</a:t>
            </a:r>
          </a:p>
          <a:p>
            <a:pPr lvl="1"/>
            <a:r>
              <a:rPr lang="en-US" dirty="0" smtClean="0"/>
              <a:t>beam 2 had very </a:t>
            </a:r>
            <a:r>
              <a:rPr lang="en-US" dirty="0" smtClean="0"/>
              <a:t>bad life time towards the end of the squeeze, down to 2-</a:t>
            </a:r>
            <a:r>
              <a:rPr lang="en-US" dirty="0" smtClean="0"/>
              <a:t>3h</a:t>
            </a:r>
          </a:p>
          <a:p>
            <a:pPr lvl="2"/>
            <a:r>
              <a:rPr lang="en-US" dirty="0" smtClean="0"/>
              <a:t>no </a:t>
            </a:r>
            <a:r>
              <a:rPr lang="en-US" dirty="0" smtClean="0"/>
              <a:t>IT corrector and </a:t>
            </a:r>
            <a:r>
              <a:rPr lang="en-US" dirty="0" err="1" smtClean="0"/>
              <a:t>beta_max</a:t>
            </a:r>
            <a:r>
              <a:rPr lang="en-US" dirty="0" smtClean="0"/>
              <a:t> up to 20 </a:t>
            </a:r>
            <a:r>
              <a:rPr lang="en-US" dirty="0" smtClean="0"/>
              <a:t>km</a:t>
            </a:r>
          </a:p>
          <a:p>
            <a:pPr lvl="1"/>
            <a:r>
              <a:rPr lang="en-US" dirty="0" smtClean="0"/>
              <a:t>optics results will follow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41026" b="28205"/>
          <a:stretch>
            <a:fillRect/>
          </a:stretch>
        </p:blipFill>
        <p:spPr>
          <a:xfrm>
            <a:off x="152400" y="4343400"/>
            <a:ext cx="8915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</a:t>
            </a:r>
            <a:r>
              <a:rPr lang="en-GB" dirty="0" smtClean="0"/>
              <a:t>eta* levelling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5650"/>
            <a:ext cx="8229600" cy="511175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ongoing</a:t>
            </a:r>
          </a:p>
          <a:p>
            <a:r>
              <a:rPr lang="en-GB" dirty="0" smtClean="0"/>
              <a:t>first fill with 2 </a:t>
            </a:r>
            <a:r>
              <a:rPr lang="en-GB" dirty="0" err="1" smtClean="0"/>
              <a:t>indiv</a:t>
            </a:r>
            <a:r>
              <a:rPr lang="en-GB" dirty="0" smtClean="0"/>
              <a:t>/ring for cycle/settings verification</a:t>
            </a:r>
          </a:p>
          <a:p>
            <a:pPr lvl="1"/>
            <a:r>
              <a:rPr lang="en-US" dirty="0" smtClean="0"/>
              <a:t>arriving </a:t>
            </a:r>
            <a:r>
              <a:rPr lang="en-US" dirty="0" smtClean="0"/>
              <a:t>at 2 </a:t>
            </a:r>
            <a:r>
              <a:rPr lang="en-US" dirty="0" err="1" smtClean="0"/>
              <a:t>m</a:t>
            </a:r>
            <a:r>
              <a:rPr lang="en-US" dirty="0" smtClean="0"/>
              <a:t> - very good, both move up !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next: fill with 36 </a:t>
            </a:r>
            <a:r>
              <a:rPr lang="en-GB" dirty="0" err="1" smtClean="0"/>
              <a:t>b</a:t>
            </a:r>
            <a:r>
              <a:rPr lang="en-GB" dirty="0" smtClean="0"/>
              <a:t> trains for beam-beam effects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floating MD week 28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11.07.2012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b="49448"/>
          <a:stretch>
            <a:fillRect/>
          </a:stretch>
        </p:blipFill>
        <p:spPr>
          <a:xfrm>
            <a:off x="762000" y="2286000"/>
            <a:ext cx="76200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47308</TotalTime>
  <Words>763</Words>
  <Application>Microsoft Macintosh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Floating MD week 28 summary </vt:lpstr>
      <vt:lpstr>48h floating MD</vt:lpstr>
      <vt:lpstr>Q20 setup</vt:lpstr>
      <vt:lpstr>High pile-up MD</vt:lpstr>
      <vt:lpstr>25 ns injection tests</vt:lpstr>
      <vt:lpstr>25ns e-cloud observations</vt:lpstr>
      <vt:lpstr>ATS MD</vt:lpstr>
      <vt:lpstr>beta* levelling MD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Giulia Papotti</cp:lastModifiedBy>
  <cp:revision>4041</cp:revision>
  <dcterms:created xsi:type="dcterms:W3CDTF">2012-07-11T04:42:03Z</dcterms:created>
  <dcterms:modified xsi:type="dcterms:W3CDTF">2012-07-11T05:53:44Z</dcterms:modified>
</cp:coreProperties>
</file>