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325" r:id="rId2"/>
    <p:sldId id="1332" r:id="rId3"/>
    <p:sldId id="1333" r:id="rId4"/>
    <p:sldId id="1334" r:id="rId5"/>
    <p:sldId id="1335" r:id="rId6"/>
    <p:sldId id="1331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15/07/2012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Saturday14</a:t>
            </a:r>
            <a:r>
              <a:rPr lang="en-GB" baseline="30000" dirty="0" smtClean="0"/>
              <a:t>th</a:t>
            </a:r>
            <a:r>
              <a:rPr lang="en-GB" dirty="0" smtClean="0"/>
              <a:t> July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5111750"/>
          </a:xfrm>
        </p:spPr>
        <p:txBody>
          <a:bodyPr/>
          <a:lstStyle/>
          <a:p>
            <a:r>
              <a:rPr lang="en-US" sz="2000" dirty="0" smtClean="0"/>
              <a:t>06:58 Stable beams fill #2842</a:t>
            </a:r>
          </a:p>
          <a:p>
            <a:r>
              <a:rPr lang="en-US" sz="2000" dirty="0" smtClean="0"/>
              <a:t>18:30 Operator Dump, </a:t>
            </a:r>
            <a:r>
              <a:rPr lang="en-US" sz="2000" b="1" dirty="0" smtClean="0">
                <a:solidFill>
                  <a:srgbClr val="FF0000"/>
                </a:solidFill>
              </a:rPr>
              <a:t>Int. </a:t>
            </a:r>
            <a:r>
              <a:rPr lang="en-US" sz="2000" b="1" dirty="0" err="1" smtClean="0">
                <a:solidFill>
                  <a:srgbClr val="FF0000"/>
                </a:solidFill>
              </a:rPr>
              <a:t>Lumi</a:t>
            </a:r>
            <a:r>
              <a:rPr lang="en-US" sz="2000" b="1" dirty="0" smtClean="0">
                <a:solidFill>
                  <a:srgbClr val="FF0000"/>
                </a:solidFill>
              </a:rPr>
              <a:t> 147 pb-1</a:t>
            </a:r>
          </a:p>
          <a:p>
            <a:r>
              <a:rPr lang="en-US" sz="2000" dirty="0" smtClean="0"/>
              <a:t>21:17 Stable beams, fill #2843, </a:t>
            </a:r>
            <a:r>
              <a:rPr lang="en-US" sz="2000" dirty="0" smtClean="0"/>
              <a:t>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5.9/5.6e33 </a:t>
            </a:r>
            <a:r>
              <a:rPr lang="en-US" sz="2000" dirty="0" smtClean="0"/>
              <a:t>cm-2s-1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05:04 </a:t>
            </a:r>
            <a:r>
              <a:rPr lang="en-US" sz="2000" dirty="0" smtClean="0"/>
              <a:t>RQTL11.L1B2 </a:t>
            </a:r>
            <a:r>
              <a:rPr lang="en-US" sz="2000" dirty="0" smtClean="0"/>
              <a:t>trip. Beams dumped. </a:t>
            </a:r>
            <a:r>
              <a:rPr lang="en-US" sz="2000" b="1" dirty="0" smtClean="0">
                <a:solidFill>
                  <a:srgbClr val="FF0000"/>
                </a:solidFill>
              </a:rPr>
              <a:t>Int. </a:t>
            </a:r>
            <a:r>
              <a:rPr lang="en-US" sz="2000" b="1" dirty="0" err="1" smtClean="0">
                <a:solidFill>
                  <a:srgbClr val="FF0000"/>
                </a:solidFill>
              </a:rPr>
              <a:t>Lumi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113 pb-1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06:39 </a:t>
            </a:r>
            <a:r>
              <a:rPr lang="en-US" sz="2000" dirty="0" smtClean="0"/>
              <a:t>Ramp fill #2844 </a:t>
            </a:r>
          </a:p>
          <a:p>
            <a:r>
              <a:rPr lang="en-US" sz="2000" dirty="0" smtClean="0"/>
              <a:t>07:13 Dump in adjust, Loss of CM for AML7 tripped </a:t>
            </a:r>
            <a:r>
              <a:rPr lang="en-US" sz="2000" dirty="0" smtClean="0"/>
              <a:t>S67</a:t>
            </a:r>
          </a:p>
          <a:p>
            <a:r>
              <a:rPr lang="en-US" sz="2000" dirty="0" smtClean="0"/>
              <a:t>08:30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conditions recovered, access for ODH in UJ33 </a:t>
            </a:r>
          </a:p>
          <a:p>
            <a:r>
              <a:rPr lang="en-US" sz="2000" dirty="0" smtClean="0"/>
              <a:t>08:50 ODH done, </a:t>
            </a:r>
            <a:r>
              <a:rPr lang="en-US" sz="2000" smtClean="0"/>
              <a:t>closing machine</a:t>
            </a: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#2842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2952410"/>
          </a:xfrm>
        </p:spPr>
        <p:txBody>
          <a:bodyPr/>
          <a:lstStyle/>
          <a:p>
            <a:r>
              <a:rPr lang="en-GB" dirty="0" smtClean="0"/>
              <a:t>Stable into physics, but many BLM warnings (42 % IP7) during the squeeze at 2 m, but much better than on earlier fills</a:t>
            </a:r>
          </a:p>
          <a:p>
            <a:pPr lvl="1"/>
            <a:r>
              <a:rPr lang="en-GB" dirty="0" smtClean="0"/>
              <a:t>Reduced </a:t>
            </a:r>
            <a:r>
              <a:rPr lang="en-GB" dirty="0" err="1" smtClean="0"/>
              <a:t>octupole</a:t>
            </a:r>
            <a:r>
              <a:rPr lang="en-GB" dirty="0" smtClean="0"/>
              <a:t> knob at top energy from 3.9 to 3.7.</a:t>
            </a:r>
          </a:p>
          <a:p>
            <a:r>
              <a:rPr lang="en-GB" dirty="0" err="1" smtClean="0"/>
              <a:t>Lowish</a:t>
            </a:r>
            <a:r>
              <a:rPr lang="en-GB" dirty="0" smtClean="0"/>
              <a:t> </a:t>
            </a:r>
            <a:r>
              <a:rPr lang="en-GB" dirty="0" err="1" smtClean="0"/>
              <a:t>lumi</a:t>
            </a:r>
            <a:r>
              <a:rPr lang="en-GB" dirty="0" smtClean="0"/>
              <a:t> at the start, but also </a:t>
            </a:r>
            <a:r>
              <a:rPr lang="en-GB" dirty="0" err="1" smtClean="0"/>
              <a:t>lowish</a:t>
            </a:r>
            <a:r>
              <a:rPr lang="en-GB" dirty="0" smtClean="0"/>
              <a:t> bunch intensities.</a:t>
            </a:r>
          </a:p>
          <a:p>
            <a:r>
              <a:rPr lang="en-GB" dirty="0" smtClean="0"/>
              <a:t>Operator dump and finally integrated some real </a:t>
            </a:r>
            <a:r>
              <a:rPr lang="en-GB" dirty="0" err="1" smtClean="0"/>
              <a:t>lumi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3746030"/>
            <a:ext cx="8763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#2843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10"/>
            <a:ext cx="8229600" cy="3816530"/>
          </a:xfrm>
        </p:spPr>
        <p:txBody>
          <a:bodyPr/>
          <a:lstStyle/>
          <a:p>
            <a:r>
              <a:rPr lang="en-GB" sz="2000" dirty="0" smtClean="0"/>
              <a:t>Some small changes – which might have an effect:</a:t>
            </a:r>
          </a:p>
          <a:p>
            <a:pPr lvl="1"/>
            <a:r>
              <a:rPr lang="en-GB" sz="1800" dirty="0" smtClean="0"/>
              <a:t>SPS some stronger scraping in the H-plane and relax a bit on the V-plane scraping</a:t>
            </a:r>
          </a:p>
          <a:p>
            <a:pPr lvl="1"/>
            <a:r>
              <a:rPr lang="en-GB" sz="1800" dirty="0" err="1" smtClean="0"/>
              <a:t>Octupole</a:t>
            </a:r>
            <a:r>
              <a:rPr lang="en-GB" sz="1800" dirty="0" smtClean="0"/>
              <a:t> knob from 3.7 to 3.6, current now to 415 A in the squeeze</a:t>
            </a:r>
          </a:p>
          <a:p>
            <a:pPr lvl="1"/>
            <a:r>
              <a:rPr lang="en-US" sz="1800" dirty="0" smtClean="0"/>
              <a:t>Dropped QH increase during collision beam process from 5e-3 to 3e-3 based on BBQ measurements </a:t>
            </a:r>
            <a:endParaRPr lang="en-US" sz="1800" dirty="0" smtClean="0"/>
          </a:p>
          <a:p>
            <a:r>
              <a:rPr lang="en-US" sz="2000" dirty="0" smtClean="0"/>
              <a:t>Still </a:t>
            </a:r>
            <a:r>
              <a:rPr lang="en-US" sz="2000" dirty="0" err="1" smtClean="0"/>
              <a:t>lowish</a:t>
            </a:r>
            <a:r>
              <a:rPr lang="en-US" sz="2000" dirty="0" smtClean="0"/>
              <a:t> bunch intensities of 1.44e11resulting in low initial </a:t>
            </a:r>
            <a:r>
              <a:rPr lang="en-US" sz="2000" dirty="0" err="1" smtClean="0"/>
              <a:t>lumi’s</a:t>
            </a:r>
            <a:r>
              <a:rPr lang="en-US" sz="2000" dirty="0" smtClean="0"/>
              <a:t>: </a:t>
            </a:r>
            <a:r>
              <a:rPr lang="en-US" sz="2000" dirty="0" smtClean="0"/>
              <a:t>5.9/5.6e33 </a:t>
            </a:r>
            <a:r>
              <a:rPr lang="en-US" sz="2000" dirty="0" smtClean="0"/>
              <a:t>cm-2s-1</a:t>
            </a:r>
          </a:p>
          <a:p>
            <a:r>
              <a:rPr lang="en-US" sz="2000" dirty="0" smtClean="0"/>
              <a:t>Only BLM warning from UFO at 1 </a:t>
            </a:r>
            <a:r>
              <a:rPr lang="en-US" sz="2000" dirty="0" err="1" smtClean="0"/>
              <a:t>TeV</a:t>
            </a:r>
            <a:endParaRPr lang="en-US" sz="2000" dirty="0" smtClean="0"/>
          </a:p>
          <a:p>
            <a:pPr lvl="1"/>
            <a:r>
              <a:rPr lang="en-US" sz="1800" dirty="0" smtClean="0"/>
              <a:t>83 % on </a:t>
            </a:r>
            <a:r>
              <a:rPr lang="en-US" sz="1800" dirty="0" smtClean="0"/>
              <a:t>TCDQM.4L6.B2, </a:t>
            </a:r>
            <a:r>
              <a:rPr lang="en-US" sz="1800" dirty="0" err="1" smtClean="0"/>
              <a:t>ouf</a:t>
            </a:r>
            <a:r>
              <a:rPr lang="en-US" sz="1800" dirty="0" smtClean="0"/>
              <a:t>!</a:t>
            </a:r>
          </a:p>
          <a:p>
            <a:r>
              <a:rPr lang="en-US" sz="2000" dirty="0" smtClean="0"/>
              <a:t>Turnaround of </a:t>
            </a:r>
            <a:r>
              <a:rPr lang="en-US" sz="2000" b="1" dirty="0" smtClean="0">
                <a:solidFill>
                  <a:srgbClr val="FF0000"/>
                </a:solidFill>
              </a:rPr>
              <a:t>2h45min</a:t>
            </a:r>
            <a:r>
              <a:rPr lang="en-US" sz="2000" dirty="0" smtClean="0"/>
              <a:t>!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4384205"/>
            <a:ext cx="78676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#2843 Fill#2844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 #2843</a:t>
            </a:r>
          </a:p>
          <a:p>
            <a:pPr lvl="1"/>
            <a:r>
              <a:rPr lang="en-GB" dirty="0" smtClean="0"/>
              <a:t>01:37 After </a:t>
            </a:r>
            <a:r>
              <a:rPr lang="en-GB" dirty="0" err="1" smtClean="0"/>
              <a:t>Lumi</a:t>
            </a:r>
            <a:r>
              <a:rPr lang="en-GB" dirty="0" smtClean="0"/>
              <a:t> optimisation CMS </a:t>
            </a:r>
            <a:r>
              <a:rPr lang="en-GB" dirty="0" err="1" smtClean="0"/>
              <a:t>lumi</a:t>
            </a:r>
            <a:r>
              <a:rPr lang="en-GB" dirty="0" smtClean="0"/>
              <a:t> increased significantly and equalled ATLAS </a:t>
            </a:r>
            <a:r>
              <a:rPr lang="en-GB" dirty="0" err="1" smtClean="0"/>
              <a:t>lumi</a:t>
            </a:r>
            <a:endParaRPr lang="en-GB" dirty="0" smtClean="0"/>
          </a:p>
          <a:p>
            <a:pPr lvl="1"/>
            <a:r>
              <a:rPr lang="en-GB" dirty="0" smtClean="0"/>
              <a:t>05:04 </a:t>
            </a:r>
            <a:r>
              <a:rPr lang="en-US" dirty="0" smtClean="0"/>
              <a:t>RQTL11.L1B2 trip.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113 pb-1 </a:t>
            </a:r>
            <a:endParaRPr lang="en-US" dirty="0" smtClean="0"/>
          </a:p>
          <a:p>
            <a:pPr lvl="2"/>
            <a:r>
              <a:rPr lang="en-US" dirty="0" smtClean="0"/>
              <a:t>PC looks good again after reset.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Fill #2844</a:t>
            </a:r>
          </a:p>
          <a:p>
            <a:pPr lvl="1"/>
            <a:r>
              <a:rPr lang="en-US" dirty="0" smtClean="0"/>
              <a:t>In squeeze at 2 m losses in IR7, B1 &amp; B2, up to 39 %</a:t>
            </a:r>
          </a:p>
          <a:p>
            <a:pPr lvl="1"/>
            <a:r>
              <a:rPr lang="en-US" dirty="0" smtClean="0"/>
              <a:t>07:13 Lost because of </a:t>
            </a:r>
            <a:r>
              <a:rPr lang="en-US" dirty="0" err="1" smtClean="0"/>
              <a:t>cryo</a:t>
            </a:r>
            <a:r>
              <a:rPr lang="en-US" dirty="0" smtClean="0"/>
              <a:t> controls problem. Seems ok after reset of controls crate. </a:t>
            </a:r>
            <a:r>
              <a:rPr lang="en-US" dirty="0" err="1" smtClean="0"/>
              <a:t>Cryo</a:t>
            </a:r>
            <a:r>
              <a:rPr lang="en-US" dirty="0" smtClean="0"/>
              <a:t> Maintain back at 08:30</a:t>
            </a:r>
          </a:p>
          <a:p>
            <a:pPr lvl="1"/>
            <a:r>
              <a:rPr lang="en-US" dirty="0" smtClean="0"/>
              <a:t>Started request access for ODH in UJ33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kicker temperatures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440200"/>
          </a:xfrm>
        </p:spPr>
        <p:txBody>
          <a:bodyPr/>
          <a:lstStyle/>
          <a:p>
            <a:r>
              <a:rPr lang="en-GB" dirty="0" smtClean="0"/>
              <a:t>Integrated performance indicator reaching 90 % of injection interlock temperature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988800"/>
            <a:ext cx="5543940" cy="406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Back </a:t>
            </a:r>
            <a:r>
              <a:rPr lang="en-GB" dirty="0" smtClean="0"/>
              <a:t>to ‘standard’ physics </a:t>
            </a:r>
            <a:r>
              <a:rPr lang="en-GB" dirty="0" smtClean="0"/>
              <a:t>production</a:t>
            </a:r>
          </a:p>
          <a:p>
            <a:pPr lvl="1"/>
            <a:r>
              <a:rPr lang="en-GB" dirty="0" smtClean="0"/>
              <a:t>Slowly increase bunch intensities if things go well</a:t>
            </a:r>
            <a:endParaRPr lang="en-GB" dirty="0" smtClean="0"/>
          </a:p>
          <a:p>
            <a:r>
              <a:rPr lang="en-GB" dirty="0" smtClean="0"/>
              <a:t>Mo/Tue</a:t>
            </a:r>
          </a:p>
          <a:p>
            <a:pPr lvl="1"/>
            <a:r>
              <a:rPr lang="en-GB" dirty="0" smtClean="0"/>
              <a:t>Van der Meer scans injection optics</a:t>
            </a:r>
            <a:endParaRPr lang="en-GB" dirty="0" smtClean="0"/>
          </a:p>
          <a:p>
            <a:r>
              <a:rPr lang="en-GB" dirty="0" smtClean="0"/>
              <a:t>For next week</a:t>
            </a:r>
          </a:p>
          <a:p>
            <a:pPr lvl="1"/>
            <a:r>
              <a:rPr lang="en-GB" dirty="0" smtClean="0"/>
              <a:t>Additional BP for going into collision 1/2/5 and 8 separately</a:t>
            </a:r>
            <a:endParaRPr lang="en-GB" dirty="0" smtClean="0"/>
          </a:p>
          <a:p>
            <a:pPr lvl="1"/>
            <a:r>
              <a:rPr lang="en-GB" dirty="0" err="1" smtClean="0"/>
              <a:t>Octupole</a:t>
            </a:r>
            <a:r>
              <a:rPr lang="en-GB" dirty="0" smtClean="0"/>
              <a:t> </a:t>
            </a:r>
            <a:r>
              <a:rPr lang="en-GB" dirty="0" smtClean="0"/>
              <a:t>polarity change postponed for the </a:t>
            </a:r>
            <a:r>
              <a:rPr lang="en-GB" dirty="0" smtClean="0"/>
              <a:t>moment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14/07/2012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54169</TotalTime>
  <Words>390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Saturday14th July &amp; night</vt:lpstr>
      <vt:lpstr>Fill #2842</vt:lpstr>
      <vt:lpstr>Fill #2843</vt:lpstr>
      <vt:lpstr>Fill #2843 Fill#2844</vt:lpstr>
      <vt:lpstr>Injection kicker temperatures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3069</cp:revision>
  <dcterms:created xsi:type="dcterms:W3CDTF">2010-07-26T05:43:59Z</dcterms:created>
  <dcterms:modified xsi:type="dcterms:W3CDTF">2012-07-15T06:53:15Z</dcterms:modified>
</cp:coreProperties>
</file>