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8"/>
  </p:notesMasterIdLst>
  <p:handoutMasterIdLst>
    <p:handoutMasterId r:id="rId19"/>
  </p:handoutMasterIdLst>
  <p:sldIdLst>
    <p:sldId id="885" r:id="rId2"/>
    <p:sldId id="880" r:id="rId3"/>
    <p:sldId id="881" r:id="rId4"/>
    <p:sldId id="879" r:id="rId5"/>
    <p:sldId id="886" r:id="rId6"/>
    <p:sldId id="887" r:id="rId7"/>
    <p:sldId id="888" r:id="rId8"/>
    <p:sldId id="892" r:id="rId9"/>
    <p:sldId id="884" r:id="rId10"/>
    <p:sldId id="882" r:id="rId11"/>
    <p:sldId id="883" r:id="rId12"/>
    <p:sldId id="889" r:id="rId13"/>
    <p:sldId id="895" r:id="rId14"/>
    <p:sldId id="890" r:id="rId15"/>
    <p:sldId id="891" r:id="rId16"/>
    <p:sldId id="893" r:id="rId1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06-07-12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06-07-12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06-07-12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24 hours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71" y="980660"/>
            <a:ext cx="9157771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1595" y="3300955"/>
            <a:ext cx="136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RQ4.L1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663735" y="3347121"/>
            <a:ext cx="1404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Lost going into collision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20" y="3347121"/>
            <a:ext cx="792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Test ramp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20" y="3449672"/>
            <a:ext cx="861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Storm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80" y="3443993"/>
            <a:ext cx="1404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Lost going into collision but different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92665" y="3516717"/>
            <a:ext cx="136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RB45 trip</a:t>
            </a:r>
            <a:endParaRPr lang="en-GB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Collision beam process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present:</a:t>
            </a:r>
          </a:p>
          <a:p>
            <a:pPr lvl="1"/>
            <a:r>
              <a:rPr lang="en-GB" dirty="0" smtClean="0"/>
              <a:t>Phase 1 (0 – 40 second): reduce separation in 1,2,5,8</a:t>
            </a:r>
          </a:p>
          <a:p>
            <a:pPr lvl="1"/>
            <a:r>
              <a:rPr lang="en-GB" dirty="0" smtClean="0"/>
              <a:t>Phase 2(40 – 100 second): increase vertical crossing angle in 8</a:t>
            </a:r>
          </a:p>
          <a:p>
            <a:pPr lvl="1"/>
            <a:r>
              <a:rPr lang="en-GB" dirty="0" smtClean="0"/>
              <a:t>Phase 3(100 – 210 second): reduce horizontal crossing angle in 8; and adjust tilted crossing plane in 8; and bring 1,2, 5 into collisions.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Problem 2: Systematic losses at around 110 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2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Losses going into collisions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20" y="980660"/>
            <a:ext cx="7037025" cy="478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72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Losses in collision BP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871538"/>
            <a:ext cx="784860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276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BBQ amplitude B1 – collision BP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881063"/>
            <a:ext cx="782955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98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Collision beam process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</a:p>
          <a:p>
            <a:pPr lvl="1"/>
            <a:r>
              <a:rPr lang="en-GB" dirty="0" smtClean="0"/>
              <a:t>Split out collisions into two separate beam processes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BP1: Collide in 1,2,5</a:t>
            </a:r>
          </a:p>
          <a:p>
            <a:pPr lvl="1"/>
            <a:r>
              <a:rPr lang="en-GB" dirty="0" smtClean="0"/>
              <a:t>Have opportunity to optimize, bring on full bb Landau damping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BP2: Tilt crossing in 8 and optimize</a:t>
            </a:r>
          </a:p>
          <a:p>
            <a:pPr lvl="1"/>
            <a:r>
              <a:rPr lang="en-GB" dirty="0" smtClean="0"/>
              <a:t>Stable beams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Prepare settings and sequences for after floating MD next week</a:t>
            </a:r>
          </a:p>
          <a:p>
            <a:pPr lvl="1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1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Chromaticity B1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904875"/>
            <a:ext cx="65055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0190" y="6237390"/>
            <a:ext cx="244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Ghislain</a:t>
            </a:r>
            <a:r>
              <a:rPr lang="en-GB" sz="1600" dirty="0" smtClean="0"/>
              <a:t>, Guy, Mike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70012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Chromaticity B2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095375"/>
            <a:ext cx="6543675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38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10:52 Lost fill 2807 to trip of </a:t>
            </a:r>
            <a:r>
              <a:rPr lang="en-GB" dirty="0"/>
              <a:t>RQ4.L1 due to a SEU on internal QPS communication </a:t>
            </a:r>
            <a:r>
              <a:rPr lang="en-GB" dirty="0" smtClean="0"/>
              <a:t>board</a:t>
            </a:r>
          </a:p>
          <a:p>
            <a:pPr lvl="1"/>
            <a:r>
              <a:rPr lang="en-GB" dirty="0"/>
              <a:t>10hrs 43 min and gave ~</a:t>
            </a:r>
            <a:r>
              <a:rPr lang="en-GB" dirty="0" smtClean="0"/>
              <a:t>145pb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  <a:r>
              <a:rPr lang="en-GB" dirty="0"/>
              <a:t>to both ATLAS and CMS </a:t>
            </a:r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hort </a:t>
            </a:r>
            <a:r>
              <a:rPr lang="en-GB" dirty="0"/>
              <a:t>access for: </a:t>
            </a:r>
            <a:br>
              <a:rPr lang="en-GB" dirty="0"/>
            </a:br>
            <a:r>
              <a:rPr lang="en-GB" dirty="0"/>
              <a:t>        - QPS in Pt1 to reset QPS cards od RQ4.L1 </a:t>
            </a:r>
            <a:br>
              <a:rPr lang="en-GB" dirty="0"/>
            </a:br>
            <a:r>
              <a:rPr lang="en-GB" dirty="0"/>
              <a:t>        - ALICE, for intervention on their T0 detector </a:t>
            </a:r>
            <a:br>
              <a:rPr lang="en-GB" dirty="0"/>
            </a:br>
            <a:r>
              <a:rPr lang="en-GB" dirty="0"/>
              <a:t>        - ADT at </a:t>
            </a:r>
            <a:r>
              <a:rPr lang="en-GB" dirty="0" err="1"/>
              <a:t>pt</a:t>
            </a:r>
            <a:r>
              <a:rPr lang="en-GB" dirty="0"/>
              <a:t> 4 to replace a broken attenuator on module H1B1 </a:t>
            </a:r>
            <a:br>
              <a:rPr lang="en-GB" dirty="0"/>
            </a:br>
            <a:r>
              <a:rPr lang="en-GB" dirty="0"/>
              <a:t>        - </a:t>
            </a:r>
            <a:r>
              <a:rPr lang="en-GB" dirty="0" err="1"/>
              <a:t>Cryo</a:t>
            </a:r>
            <a:r>
              <a:rPr lang="en-GB" dirty="0"/>
              <a:t> at </a:t>
            </a:r>
            <a:r>
              <a:rPr lang="en-GB" dirty="0" err="1"/>
              <a:t>pt</a:t>
            </a:r>
            <a:r>
              <a:rPr lang="en-GB" dirty="0"/>
              <a:t> 6 for valve regulation </a:t>
            </a:r>
            <a:br>
              <a:rPr lang="en-GB" dirty="0"/>
            </a:br>
            <a:r>
              <a:rPr lang="en-GB" dirty="0"/>
              <a:t>        - CMS for equipment </a:t>
            </a:r>
            <a:r>
              <a:rPr lang="en-GB" dirty="0" smtClean="0"/>
              <a:t>validation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repair of the leaky pipe on the </a:t>
            </a:r>
            <a:r>
              <a:rPr lang="en-GB" dirty="0" err="1"/>
              <a:t>pt</a:t>
            </a:r>
            <a:r>
              <a:rPr lang="en-GB" dirty="0"/>
              <a:t> 2 warm compressor was done without incident, and was transparent to </a:t>
            </a:r>
            <a:r>
              <a:rPr lang="en-GB" dirty="0" smtClean="0"/>
              <a:t>OP (and </a:t>
            </a:r>
            <a:r>
              <a:rPr lang="en-GB" dirty="0"/>
              <a:t>without loss of </a:t>
            </a:r>
            <a:r>
              <a:rPr lang="en-GB" dirty="0" err="1"/>
              <a:t>cryo</a:t>
            </a:r>
            <a:r>
              <a:rPr lang="en-GB" dirty="0"/>
              <a:t> maintain)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2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14:30 injection</a:t>
            </a:r>
          </a:p>
          <a:p>
            <a:r>
              <a:rPr lang="en-GB" dirty="0" smtClean="0"/>
              <a:t>16:09 Fill 2808 lost going into collision</a:t>
            </a:r>
          </a:p>
          <a:p>
            <a:pPr lvl="1"/>
            <a:r>
              <a:rPr lang="en-GB" dirty="0" smtClean="0"/>
              <a:t>Usual pattern</a:t>
            </a:r>
          </a:p>
          <a:p>
            <a:pPr lvl="1"/>
            <a:r>
              <a:rPr lang="en-GB" dirty="0" smtClean="0"/>
              <a:t>Losses 110 s into collision BP – see later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17:00 Injecting probes for test ramp &amp; squeeze for chromaticity measurement</a:t>
            </a:r>
          </a:p>
          <a:p>
            <a:r>
              <a:rPr lang="en-GB" dirty="0" smtClean="0"/>
              <a:t>19:05 injecting for physics – slightly reduced bunch currents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8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21:10 Stable beams Fill 2810</a:t>
            </a:r>
          </a:p>
          <a:p>
            <a:r>
              <a:rPr lang="en-GB" dirty="0" smtClean="0"/>
              <a:t>21:15   Beams lost just after going into stable beams</a:t>
            </a:r>
          </a:p>
          <a:p>
            <a:pPr lvl="1"/>
            <a:r>
              <a:rPr lang="en-GB" dirty="0" smtClean="0"/>
              <a:t>Lost sector 12 – thunderstorm</a:t>
            </a:r>
          </a:p>
          <a:p>
            <a:pPr lvl="1"/>
            <a:r>
              <a:rPr lang="en-GB" dirty="0"/>
              <a:t>some time before we could close the switches for the </a:t>
            </a:r>
            <a:r>
              <a:rPr lang="en-GB" dirty="0" smtClean="0"/>
              <a:t>RB.A12</a:t>
            </a:r>
          </a:p>
          <a:p>
            <a:pPr lvl="1"/>
            <a:r>
              <a:rPr lang="en-GB" dirty="0" err="1" smtClean="0"/>
              <a:t>Precycle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Midnight – injection again</a:t>
            </a:r>
          </a:p>
          <a:p>
            <a:r>
              <a:rPr lang="en-GB" dirty="0" smtClean="0"/>
              <a:t>01:30 Beam lost going into collisions (fill 2811)</a:t>
            </a:r>
          </a:p>
          <a:p>
            <a:pPr lvl="1"/>
            <a:r>
              <a:rPr lang="en-GB" dirty="0" smtClean="0"/>
              <a:t>Bit different this time</a:t>
            </a:r>
          </a:p>
          <a:p>
            <a:pPr lvl="1"/>
            <a:r>
              <a:rPr lang="en-GB" dirty="0"/>
              <a:t>Losses in IP7 </a:t>
            </a:r>
            <a:r>
              <a:rPr lang="en-GB" dirty="0" smtClean="0"/>
              <a:t>a </a:t>
            </a:r>
            <a:r>
              <a:rPr lang="en-GB" dirty="0"/>
              <a:t>few seconds from the end of the collision BP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9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Thursday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02:20 Injecting again</a:t>
            </a:r>
          </a:p>
          <a:p>
            <a:r>
              <a:rPr lang="en-GB" dirty="0" smtClean="0"/>
              <a:t>03:30 Stable beams fill 2812</a:t>
            </a:r>
          </a:p>
          <a:p>
            <a:r>
              <a:rPr lang="en-GB" dirty="0" smtClean="0"/>
              <a:t>03:55 </a:t>
            </a:r>
            <a:r>
              <a:rPr lang="en-GB" dirty="0"/>
              <a:t>RB.A45 </a:t>
            </a:r>
            <a:r>
              <a:rPr lang="en-GB" dirty="0" smtClean="0"/>
              <a:t>tripped </a:t>
            </a:r>
          </a:p>
          <a:p>
            <a:pPr lvl="1"/>
            <a:r>
              <a:rPr lang="en-GB" dirty="0" smtClean="0"/>
              <a:t>QPS current </a:t>
            </a:r>
            <a:r>
              <a:rPr lang="en-GB" dirty="0"/>
              <a:t>loop is open and seems that the current (normally 50 mA) is 0</a:t>
            </a:r>
            <a:r>
              <a:rPr lang="en-GB" dirty="0" smtClean="0"/>
              <a:t>. To be confirmed.</a:t>
            </a:r>
          </a:p>
          <a:p>
            <a:pPr lvl="1"/>
            <a:r>
              <a:rPr lang="en-GB" dirty="0" smtClean="0"/>
              <a:t>Piquet </a:t>
            </a:r>
            <a:r>
              <a:rPr lang="en-GB" dirty="0"/>
              <a:t>RICHARD, MOMPO </a:t>
            </a:r>
            <a:r>
              <a:rPr lang="en-GB" dirty="0" smtClean="0"/>
              <a:t>in action</a:t>
            </a:r>
          </a:p>
          <a:p>
            <a:r>
              <a:rPr lang="en-GB" dirty="0" smtClean="0"/>
              <a:t>09:10 QPS problem fixed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r>
              <a:rPr lang="en-GB" smtClean="0"/>
              <a:t>Leading </a:t>
            </a:r>
            <a:r>
              <a:rPr lang="en-GB" smtClean="0"/>
              <a:t>into </a:t>
            </a:r>
            <a:r>
              <a:rPr lang="en-GB" dirty="0"/>
              <a:t>24 hours of 90 </a:t>
            </a:r>
            <a:r>
              <a:rPr lang="en-GB" dirty="0" smtClean="0"/>
              <a:t>m later this morning after </a:t>
            </a:r>
            <a:r>
              <a:rPr lang="en-GB" dirty="0" err="1" smtClean="0"/>
              <a:t>precycle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9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Tune control</a:t>
            </a:r>
          </a:p>
          <a:p>
            <a:pPr lvl="1"/>
            <a:r>
              <a:rPr lang="en-GB" dirty="0" smtClean="0"/>
              <a:t>Losses in squeeze</a:t>
            </a:r>
          </a:p>
          <a:p>
            <a:pPr lvl="1"/>
            <a:r>
              <a:rPr lang="en-GB" dirty="0" smtClean="0"/>
              <a:t>Lifetime dips going into collisions</a:t>
            </a:r>
          </a:p>
          <a:p>
            <a:r>
              <a:rPr lang="en-GB" dirty="0" smtClean="0"/>
              <a:t>Losses going into collisions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5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Tune feedback in ramp</a:t>
            </a:r>
          </a:p>
          <a:p>
            <a:pPr lvl="1"/>
            <a:r>
              <a:rPr lang="en-GB" dirty="0" smtClean="0"/>
              <a:t>Problems keeping it on </a:t>
            </a:r>
          </a:p>
          <a:p>
            <a:pPr lvl="1"/>
            <a:r>
              <a:rPr lang="en-GB" dirty="0" smtClean="0"/>
              <a:t>Some variability in final tune</a:t>
            </a:r>
          </a:p>
          <a:p>
            <a:pPr lvl="1"/>
            <a:r>
              <a:rPr lang="en-GB" dirty="0" smtClean="0"/>
              <a:t>Exacerbated by strong 100 Hz lines making it difficult to </a:t>
            </a:r>
            <a:r>
              <a:rPr lang="en-GB" dirty="0" err="1" smtClean="0"/>
              <a:t>actuall</a:t>
            </a:r>
            <a:r>
              <a:rPr lang="en-GB" dirty="0" smtClean="0"/>
              <a:t> measure </a:t>
            </a:r>
            <a:r>
              <a:rPr lang="en-GB" smtClean="0"/>
              <a:t>the tune </a:t>
            </a:r>
            <a:endParaRPr lang="en-GB" dirty="0" smtClean="0"/>
          </a:p>
          <a:p>
            <a:r>
              <a:rPr lang="en-GB" dirty="0" smtClean="0"/>
              <a:t>Relying on play back in squeeze and collision beam process</a:t>
            </a:r>
          </a:p>
          <a:p>
            <a:pPr lvl="1"/>
            <a:r>
              <a:rPr lang="en-GB" dirty="0" smtClean="0"/>
              <a:t>Some variability in final tune</a:t>
            </a:r>
          </a:p>
          <a:p>
            <a:r>
              <a:rPr lang="en-GB" dirty="0" smtClean="0"/>
              <a:t>Know that we have tune dependent lifetime dip going into collisions – increasing tune helps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5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QTF current in  ramp and squeeze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65" y="3324011"/>
            <a:ext cx="5446035" cy="353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40" y="548600"/>
            <a:ext cx="4932440" cy="320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52150" y="1412720"/>
            <a:ext cx="115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Losses fill 2806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4283960" y="1766663"/>
            <a:ext cx="1368190" cy="137429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2"/>
          </p:cNvCxnSpPr>
          <p:nvPr/>
        </p:nvCxnSpPr>
        <p:spPr bwMode="auto">
          <a:xfrm>
            <a:off x="6228230" y="2120606"/>
            <a:ext cx="72010" cy="297039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6126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Tune – collision beam process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090613"/>
            <a:ext cx="76581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88030" y="4312920"/>
            <a:ext cx="309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Fill 2806 – heavy losses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70905" y="3026985"/>
            <a:ext cx="309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Fill 2811 – lost on losses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7380" y="5877340"/>
            <a:ext cx="8857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Proposal – </a:t>
            </a:r>
            <a:r>
              <a:rPr lang="en-GB" dirty="0" err="1" smtClean="0"/>
              <a:t>seq</a:t>
            </a:r>
            <a:r>
              <a:rPr lang="en-GB" dirty="0" smtClean="0"/>
              <a:t> task – check currents – manual trim of tune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02215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41140</TotalTime>
  <Words>534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Last 24 hours</vt:lpstr>
      <vt:lpstr>Thursday morning</vt:lpstr>
      <vt:lpstr>Thursday afternoon</vt:lpstr>
      <vt:lpstr>Thursday evening</vt:lpstr>
      <vt:lpstr>Early Thursday morning</vt:lpstr>
      <vt:lpstr>Two problems</vt:lpstr>
      <vt:lpstr>Tune</vt:lpstr>
      <vt:lpstr>QTF current in  ramp and squeeze</vt:lpstr>
      <vt:lpstr>Tune – collision beam process</vt:lpstr>
      <vt:lpstr>Collision beam process </vt:lpstr>
      <vt:lpstr>Losses going into collisions</vt:lpstr>
      <vt:lpstr>Losses in collision BP</vt:lpstr>
      <vt:lpstr>BBQ amplitude B1 – collision BP</vt:lpstr>
      <vt:lpstr>Collision beam process</vt:lpstr>
      <vt:lpstr>Chromaticity B1</vt:lpstr>
      <vt:lpstr>Chromaticity B2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1968</cp:revision>
  <dcterms:created xsi:type="dcterms:W3CDTF">2010-04-04T19:37:12Z</dcterms:created>
  <dcterms:modified xsi:type="dcterms:W3CDTF">2012-07-06T07:15:52Z</dcterms:modified>
</cp:coreProperties>
</file>