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30"/>
  </p:notesMasterIdLst>
  <p:handoutMasterIdLst>
    <p:handoutMasterId r:id="rId31"/>
  </p:handoutMasterIdLst>
  <p:sldIdLst>
    <p:sldId id="1178" r:id="rId2"/>
    <p:sldId id="1243" r:id="rId3"/>
    <p:sldId id="1244" r:id="rId4"/>
    <p:sldId id="1247" r:id="rId5"/>
    <p:sldId id="1248" r:id="rId6"/>
    <p:sldId id="1223" r:id="rId7"/>
    <p:sldId id="1179" r:id="rId8"/>
    <p:sldId id="1180" r:id="rId9"/>
    <p:sldId id="1246" r:id="rId10"/>
    <p:sldId id="1225" r:id="rId11"/>
    <p:sldId id="1237" r:id="rId12"/>
    <p:sldId id="1231" r:id="rId13"/>
    <p:sldId id="1232" r:id="rId14"/>
    <p:sldId id="1233" r:id="rId15"/>
    <p:sldId id="1234" r:id="rId16"/>
    <p:sldId id="1238" r:id="rId17"/>
    <p:sldId id="1235" r:id="rId18"/>
    <p:sldId id="1239" r:id="rId19"/>
    <p:sldId id="1240" r:id="rId20"/>
    <p:sldId id="1242" r:id="rId21"/>
    <p:sldId id="1241" r:id="rId22"/>
    <p:sldId id="1224" r:id="rId23"/>
    <p:sldId id="1227" r:id="rId24"/>
    <p:sldId id="1226" r:id="rId25"/>
    <p:sldId id="1228" r:id="rId26"/>
    <p:sldId id="1230" r:id="rId27"/>
    <p:sldId id="1229" r:id="rId28"/>
    <p:sldId id="1245" r:id="rId29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008000"/>
    <a:srgbClr val="FFFF99"/>
    <a:srgbClr val="0000FF"/>
    <a:srgbClr val="FFCC99"/>
    <a:srgbClr val="FF5050"/>
    <a:srgbClr val="CC0000"/>
    <a:srgbClr val="FF3300"/>
    <a:srgbClr val="FF0000"/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5" d="100"/>
          <a:sy n="75" d="100"/>
        </p:scale>
        <p:origin x="-1128" y="-84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04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7/9/2012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7/9/2012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7/9/2012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7/9/2012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7/9/2012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7/9/2012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7/9/2012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7/9/2012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7/9/2012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7/9/2012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7/9/2012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7/9/2012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7/9/2012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7/9/2012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7/9/2012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Summary week 27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Mike Lamont, </a:t>
            </a:r>
            <a:r>
              <a:rPr lang="en-US" dirty="0" err="1" smtClean="0"/>
              <a:t>Jorg</a:t>
            </a:r>
            <a:r>
              <a:rPr lang="en-US" dirty="0" smtClean="0"/>
              <a:t> </a:t>
            </a:r>
            <a:r>
              <a:rPr lang="en-US" dirty="0" err="1" smtClean="0"/>
              <a:t>Wenninger</a:t>
            </a:r>
            <a:endParaRPr lang="en-US" dirty="0"/>
          </a:p>
        </p:txBody>
      </p:sp>
      <p:sp>
        <p:nvSpPr>
          <p:cNvPr id="29698" name="AutoShape 2" descr="[Champagne+new+yearjpg]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luminosity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7/9/2012</a:t>
            </a:fld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20" y="2132820"/>
            <a:ext cx="8229600" cy="3206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380" y="908650"/>
            <a:ext cx="891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1368190"/>
          </a:xfrm>
        </p:spPr>
        <p:txBody>
          <a:bodyPr/>
          <a:lstStyle/>
          <a:p>
            <a:r>
              <a:rPr lang="en-US" dirty="0" smtClean="0"/>
              <a:t>Recovery much better than last TS, but missing 10% </a:t>
            </a:r>
            <a:r>
              <a:rPr lang="en-US" dirty="0" err="1" smtClean="0"/>
              <a:t>wrt</a:t>
            </a:r>
            <a:r>
              <a:rPr lang="en-US" dirty="0" smtClean="0"/>
              <a:t> pre-TS performance.</a:t>
            </a:r>
          </a:p>
          <a:p>
            <a:pPr lvl="1"/>
            <a:r>
              <a:rPr lang="en-US" dirty="0" err="1" smtClean="0"/>
              <a:t>Emittance</a:t>
            </a:r>
            <a:r>
              <a:rPr lang="en-US" dirty="0" smtClean="0"/>
              <a:t> in collision ~ OK.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7/9/2012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660" y="1967445"/>
            <a:ext cx="4968690" cy="3837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30" y="2461899"/>
            <a:ext cx="4392610" cy="3055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Downtimes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7/9/2012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1450" y="800750"/>
          <a:ext cx="820914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110"/>
                <a:gridCol w="1152160"/>
                <a:gridCol w="62648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Cause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EE switch RCS.A23.B1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ATLAS turbine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torroid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QPS Q4.L1, ALICE, ADT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nQPS</a:t>
                      </a:r>
                      <a:r>
                        <a:rPr lang="en-US" dirty="0" smtClean="0"/>
                        <a:t> RB.45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r>
                        <a:rPr lang="en-US" baseline="0" dirty="0" smtClean="0"/>
                        <a:t>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Water leak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 ATLAS safety system and vacuum crate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(Water leak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) ATLAS safety system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QPS Q9.L6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LBDS</a:t>
                      </a:r>
                      <a:r>
                        <a:rPr lang="en-US" baseline="0" dirty="0" smtClean="0"/>
                        <a:t> B2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 12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Cryo</a:t>
                      </a:r>
                      <a:r>
                        <a:rPr lang="en-US" dirty="0" smtClean="0"/>
                        <a:t> Pt4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3460" y="4653170"/>
            <a:ext cx="7777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u="sng" dirty="0" smtClean="0"/>
              <a:t>To note</a:t>
            </a:r>
            <a:r>
              <a:rPr lang="en-US" dirty="0" smtClean="0"/>
              <a:t>: Friday morning a warm </a:t>
            </a:r>
            <a:r>
              <a:rPr lang="en-US" dirty="0" err="1" smtClean="0"/>
              <a:t>cryo</a:t>
            </a:r>
            <a:r>
              <a:rPr lang="en-US" dirty="0" smtClean="0"/>
              <a:t> compressor in Pt2 (1 our of 2) was repaired – oil leak – transparent to operation.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Lost fills - 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00" y="692620"/>
            <a:ext cx="8686800" cy="5111750"/>
          </a:xfrm>
        </p:spPr>
        <p:txBody>
          <a:bodyPr/>
          <a:lstStyle/>
          <a:p>
            <a:r>
              <a:rPr lang="en-US" dirty="0" smtClean="0"/>
              <a:t>Frequent problem in past week: </a:t>
            </a:r>
            <a:r>
              <a:rPr lang="en-US" b="1" dirty="0" smtClean="0"/>
              <a:t>large beam losses on B2 when going into collision</a:t>
            </a:r>
            <a:r>
              <a:rPr lang="en-US" dirty="0" smtClean="0"/>
              <a:t> - during the </a:t>
            </a:r>
            <a:r>
              <a:rPr lang="en-US" dirty="0" err="1" smtClean="0"/>
              <a:t>LHCb</a:t>
            </a:r>
            <a:r>
              <a:rPr lang="en-US" dirty="0" smtClean="0"/>
              <a:t> Xing manipulation phase.</a:t>
            </a:r>
          </a:p>
          <a:p>
            <a:pPr lvl="1"/>
            <a:r>
              <a:rPr lang="en-US" dirty="0" smtClean="0"/>
              <a:t>4 fills were lost, 3 with 852 bunches, 1 with 1374 bunches.</a:t>
            </a:r>
          </a:p>
          <a:p>
            <a:pPr lvl="1"/>
            <a:r>
              <a:rPr lang="en-US" dirty="0" smtClean="0"/>
              <a:t>One fill (2806) had heavy losses at end of squeeze on B2 – managed to collide and this stabilized the beams.</a:t>
            </a:r>
          </a:p>
          <a:p>
            <a:pPr lvl="1"/>
            <a:r>
              <a:rPr lang="en-US" dirty="0" smtClean="0"/>
              <a:t>Losses are not associated with particular beam-beam family.</a:t>
            </a:r>
          </a:p>
          <a:p>
            <a:pPr lvl="1"/>
            <a:r>
              <a:rPr lang="en-US" dirty="0" smtClean="0"/>
              <a:t>Dropped bunch intensity by 5-10%.</a:t>
            </a:r>
          </a:p>
          <a:p>
            <a:r>
              <a:rPr lang="en-US" dirty="0" smtClean="0"/>
              <a:t>Q’ measured during test cycles – seems to be OK.</a:t>
            </a:r>
          </a:p>
          <a:p>
            <a:r>
              <a:rPr lang="en-US" dirty="0" smtClean="0"/>
              <a:t>Losses on B2 correlated to horizontal tune on B2 – but not always.</a:t>
            </a:r>
          </a:p>
          <a:p>
            <a:pPr lvl="1"/>
            <a:r>
              <a:rPr lang="en-US" dirty="0" smtClean="0"/>
              <a:t>QFB has frequently problems with B2H – noise.</a:t>
            </a:r>
          </a:p>
          <a:p>
            <a:pPr lvl="1"/>
            <a:r>
              <a:rPr lang="en-US" dirty="0" smtClean="0"/>
              <a:t>Re-optimize Q measurement for more accuracy and less bandwidth?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7/9/2012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cern.ch\dfs\Users\j\jwenning\Desktop\2012070409592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9089" y="1124680"/>
            <a:ext cx="5473191" cy="5011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of losses of B2 in collision fill 2806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908650"/>
            <a:ext cx="8229600" cy="108015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Developed in the squeeze, getting worse and worse…</a:t>
            </a:r>
          </a:p>
          <a:p>
            <a:pPr lvl="1"/>
            <a:r>
              <a:rPr lang="en-US" dirty="0" smtClean="0"/>
              <a:t>Stabilized finally when colliding…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7/9/2012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3508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Emittances</a:t>
            </a:r>
            <a:r>
              <a:rPr lang="en-US" dirty="0" smtClean="0"/>
              <a:t> on B1 for fill 2806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75" y="869287"/>
            <a:ext cx="8229600" cy="975493"/>
          </a:xfrm>
        </p:spPr>
        <p:txBody>
          <a:bodyPr/>
          <a:lstStyle/>
          <a:p>
            <a:r>
              <a:rPr lang="en-US" dirty="0" smtClean="0"/>
              <a:t>All OK on flat top, blown-up after the squeeze in H.</a:t>
            </a:r>
          </a:p>
          <a:p>
            <a:pPr lvl="1"/>
            <a:r>
              <a:rPr lang="en-US" dirty="0" smtClean="0"/>
              <a:t>Mirrors the losses on B2 bunches (</a:t>
            </a:r>
            <a:r>
              <a:rPr lang="en-US" dirty="0" err="1" smtClean="0"/>
              <a:t>wrt</a:t>
            </a:r>
            <a:r>
              <a:rPr lang="en-US" dirty="0" smtClean="0"/>
              <a:t> IR/5 collisions)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7/9/2012</a:t>
            </a:fld>
            <a:endParaRPr lang="en-US" dirty="0"/>
          </a:p>
        </p:txBody>
      </p:sp>
      <p:pic>
        <p:nvPicPr>
          <p:cNvPr id="2050" name="Picture 2" descr="\\cern.ch\dfs\Users\j\jwenning\Desktop\BS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00" y="1916790"/>
            <a:ext cx="8166675" cy="231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\\cern.ch\dfs\Users\j\jwenning\Desktop\BSRT.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00" y="4172499"/>
            <a:ext cx="8137130" cy="2352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90518" y="2636890"/>
            <a:ext cx="498856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27480" y="4653170"/>
            <a:ext cx="498856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3400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Chromaticity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1584220"/>
          </a:xfrm>
        </p:spPr>
        <p:txBody>
          <a:bodyPr/>
          <a:lstStyle/>
          <a:p>
            <a:r>
              <a:rPr lang="en-US" dirty="0" smtClean="0"/>
              <a:t>Very non-linear – </a:t>
            </a:r>
            <a:r>
              <a:rPr lang="en-US" dirty="0" err="1" smtClean="0"/>
              <a:t>octupoles</a:t>
            </a:r>
            <a:r>
              <a:rPr lang="en-US" dirty="0" smtClean="0"/>
              <a:t> !</a:t>
            </a:r>
          </a:p>
          <a:p>
            <a:pPr lvl="1"/>
            <a:r>
              <a:rPr lang="en-US" dirty="0" smtClean="0"/>
              <a:t>Reverted to good old method : trim </a:t>
            </a:r>
            <a:r>
              <a:rPr lang="en-US" dirty="0" err="1" smtClean="0"/>
              <a:t>fRF</a:t>
            </a:r>
            <a:r>
              <a:rPr lang="en-US" dirty="0" smtClean="0"/>
              <a:t>, measure tune etc</a:t>
            </a:r>
          </a:p>
          <a:p>
            <a:pPr lvl="1"/>
            <a:r>
              <a:rPr lang="en-US" dirty="0" smtClean="0"/>
              <a:t>Q’ from </a:t>
            </a:r>
            <a:r>
              <a:rPr lang="en-US" dirty="0" err="1" smtClean="0"/>
              <a:t>fRF</a:t>
            </a:r>
            <a:r>
              <a:rPr lang="en-US" dirty="0" smtClean="0"/>
              <a:t> modulation not always consistent with manual measurement…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7/9/2012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410" y="2787868"/>
            <a:ext cx="3888540" cy="3017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80230" y="2780910"/>
            <a:ext cx="4240360" cy="3024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94588" y="4365130"/>
            <a:ext cx="370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94743" y="306895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V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trims of QFB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7/9/2012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96940"/>
            <a:ext cx="9144000" cy="1297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979640" y="3573020"/>
            <a:ext cx="1067921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 smtClean="0"/>
              <a:t>90 m fill</a:t>
            </a:r>
            <a:endParaRPr lang="en-US" i="1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6804310" y="3356990"/>
            <a:ext cx="0" cy="43206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CC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13" name="Group 12"/>
          <p:cNvGrpSpPr/>
          <p:nvPr/>
        </p:nvGrpSpPr>
        <p:grpSpPr>
          <a:xfrm>
            <a:off x="7778693" y="1124680"/>
            <a:ext cx="825867" cy="504070"/>
            <a:chOff x="7452400" y="1268700"/>
            <a:chExt cx="825867" cy="504070"/>
          </a:xfrm>
        </p:grpSpPr>
        <p:cxnSp>
          <p:nvCxnSpPr>
            <p:cNvPr id="9" name="Straight Arrow Connector 8"/>
            <p:cNvCxnSpPr/>
            <p:nvPr/>
          </p:nvCxnSpPr>
          <p:spPr bwMode="auto">
            <a:xfrm>
              <a:off x="7452400" y="1268700"/>
              <a:ext cx="0" cy="504070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rgbClr val="CC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7452400" y="1300650"/>
              <a:ext cx="825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C0066"/>
                  </a:solidFill>
                </a:rPr>
                <a:t>0.005</a:t>
              </a:r>
              <a:endParaRPr lang="en-US" dirty="0">
                <a:solidFill>
                  <a:srgbClr val="CC0066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430" y="4437140"/>
            <a:ext cx="5544770" cy="1353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Arrow Connector 14"/>
          <p:cNvCxnSpPr/>
          <p:nvPr/>
        </p:nvCxnSpPr>
        <p:spPr bwMode="auto">
          <a:xfrm>
            <a:off x="3851900" y="4797190"/>
            <a:ext cx="0" cy="28804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CC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450" y="1340710"/>
            <a:ext cx="3248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Straight Arrow Connector 17"/>
          <p:cNvCxnSpPr/>
          <p:nvPr/>
        </p:nvCxnSpPr>
        <p:spPr bwMode="auto">
          <a:xfrm>
            <a:off x="3419840" y="1628750"/>
            <a:ext cx="0" cy="28804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CC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700718" y="764630"/>
            <a:ext cx="4612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Frequently difficulties with B2H in ramp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QTF current in  ramp and squeeze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06-07-12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97965" y="3324011"/>
            <a:ext cx="5446035" cy="3533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640" y="730576"/>
            <a:ext cx="4932440" cy="3202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652150" y="1412720"/>
            <a:ext cx="1152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Losses fill 2806</a:t>
            </a:r>
            <a:endParaRPr lang="en-GB" dirty="0"/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 bwMode="auto">
          <a:xfrm flipH="1">
            <a:off x="4283960" y="1766663"/>
            <a:ext cx="1368190" cy="1590327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8" idx="2"/>
          </p:cNvCxnSpPr>
          <p:nvPr/>
        </p:nvCxnSpPr>
        <p:spPr bwMode="auto">
          <a:xfrm>
            <a:off x="6228230" y="2120606"/>
            <a:ext cx="72010" cy="2970399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5370" y="3933070"/>
            <a:ext cx="381653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Check QTF.B2 current at start and end of squeeze to avoid problems.</a:t>
            </a:r>
          </a:p>
          <a:p>
            <a:pPr marL="177800" indent="-177800" algn="l">
              <a:buFont typeface="Arial" pitchFamily="34" charset="0"/>
              <a:buChar char="•"/>
            </a:pPr>
            <a:r>
              <a:rPr lang="en-US" sz="1800" b="1" dirty="0" smtClean="0"/>
              <a:t>Start: </a:t>
            </a:r>
            <a:r>
              <a:rPr lang="en-US" sz="1800" dirty="0" smtClean="0">
                <a:solidFill>
                  <a:srgbClr val="008000"/>
                </a:solidFill>
              </a:rPr>
              <a:t>-51.5 A – OK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-53 A – bad</a:t>
            </a:r>
          </a:p>
          <a:p>
            <a:pPr marL="177800" indent="-177800" algn="l">
              <a:buFont typeface="Arial" pitchFamily="34" charset="0"/>
              <a:buChar char="•"/>
            </a:pPr>
            <a:r>
              <a:rPr lang="en-US" sz="1800" b="1" dirty="0" smtClean="0"/>
              <a:t>End: </a:t>
            </a:r>
            <a:r>
              <a:rPr lang="en-US" sz="1800" dirty="0" smtClean="0">
                <a:solidFill>
                  <a:srgbClr val="008000"/>
                </a:solidFill>
              </a:rPr>
              <a:t>-55.2 A – OK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-55.7 A – bad</a:t>
            </a:r>
            <a:endParaRPr lang="en-US" sz="1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853462" y="1268700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Ramp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39752" y="5589300"/>
            <a:ext cx="1197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Squeeze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1260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way to go into collision?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64630"/>
            <a:ext cx="8229600" cy="5111750"/>
          </a:xfrm>
        </p:spPr>
        <p:txBody>
          <a:bodyPr/>
          <a:lstStyle/>
          <a:p>
            <a:r>
              <a:rPr lang="en-US" dirty="0" smtClean="0"/>
              <a:t>Now – steps to go into collisions:</a:t>
            </a:r>
          </a:p>
          <a:p>
            <a:pPr lvl="1"/>
            <a:r>
              <a:rPr lang="en-US" dirty="0" smtClean="0"/>
              <a:t>0-40 s: collapse separation.</a:t>
            </a:r>
          </a:p>
          <a:p>
            <a:pPr lvl="1"/>
            <a:r>
              <a:rPr lang="en-US" dirty="0" smtClean="0"/>
              <a:t>40-100 s: ramp up IR8 vertical crossing bump.</a:t>
            </a:r>
          </a:p>
          <a:p>
            <a:pPr lvl="1"/>
            <a:r>
              <a:rPr lang="en-US" dirty="0" smtClean="0"/>
              <a:t>100-220 s: ramp down IR8 horizontal crossing bump, apply </a:t>
            </a:r>
            <a:r>
              <a:rPr lang="en-US" dirty="0" err="1" smtClean="0"/>
              <a:t>lumi</a:t>
            </a:r>
            <a:r>
              <a:rPr lang="en-US" dirty="0" smtClean="0"/>
              <a:t> scan corrections.</a:t>
            </a:r>
          </a:p>
          <a:p>
            <a:r>
              <a:rPr lang="en-US" dirty="0" smtClean="0"/>
              <a:t>This week we frequently had problems in the second step. No way of diagnosing by stopping.</a:t>
            </a:r>
          </a:p>
          <a:p>
            <a:r>
              <a:rPr lang="en-US" dirty="0" smtClean="0"/>
              <a:t>Proposal - add new distinct BP:</a:t>
            </a:r>
          </a:p>
          <a:p>
            <a:pPr lvl="1"/>
            <a:r>
              <a:rPr lang="en-US" dirty="0" smtClean="0"/>
              <a:t>Collapse separation and apply </a:t>
            </a:r>
            <a:r>
              <a:rPr lang="en-US" dirty="0" err="1" smtClean="0"/>
              <a:t>lumi</a:t>
            </a:r>
            <a:r>
              <a:rPr lang="en-US" dirty="0" smtClean="0"/>
              <a:t> scan corrections for IR1, 2 &amp; 5 to collide head-on </a:t>
            </a:r>
            <a:r>
              <a:rPr lang="en-US" dirty="0" smtClean="0">
                <a:sym typeface="Wingdings" pitchFamily="2" charset="2"/>
              </a:rPr>
              <a:t> BB tune spread.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Move on to present schema, leaving only the IR8 manipulations (separation, vertical crossing, horizontal crossing).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7/9/2012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overview of the weekend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692620"/>
            <a:ext cx="8425170" cy="5111750"/>
          </a:xfrm>
        </p:spPr>
        <p:txBody>
          <a:bodyPr/>
          <a:lstStyle/>
          <a:p>
            <a:r>
              <a:rPr lang="en-US" dirty="0" smtClean="0"/>
              <a:t>Saturday morning: third 90m setup fill finishing at 13:30 with loss maps.</a:t>
            </a:r>
          </a:p>
          <a:p>
            <a:pPr lvl="1"/>
            <a:r>
              <a:rPr lang="en-US" dirty="0" smtClean="0"/>
              <a:t>TOTEM and ALFA run at 6 sigma after alignment.</a:t>
            </a:r>
          </a:p>
          <a:p>
            <a:r>
              <a:rPr lang="en-US" dirty="0" smtClean="0"/>
              <a:t>Access for ATLAS safety system.</a:t>
            </a:r>
          </a:p>
          <a:p>
            <a:r>
              <a:rPr lang="en-US" dirty="0" smtClean="0"/>
              <a:t>16:00 Filling for physics.</a:t>
            </a:r>
          </a:p>
          <a:p>
            <a:r>
              <a:rPr lang="en-US" dirty="0" smtClean="0"/>
              <a:t>17:30 Stable beams fill </a:t>
            </a:r>
            <a:r>
              <a:rPr lang="pt-BR" dirty="0" smtClean="0"/>
              <a:t>2816,  L ~ 5.9E33 cm-2s-1.</a:t>
            </a:r>
          </a:p>
          <a:p>
            <a:r>
              <a:rPr lang="pt-BR" dirty="0" smtClean="0"/>
              <a:t>05:00 Sunday: Beam lost due to thunderstorms.</a:t>
            </a:r>
          </a:p>
          <a:p>
            <a:r>
              <a:rPr lang="pt-BR" dirty="0" smtClean="0"/>
              <a:t>06:15 Filling again.</a:t>
            </a:r>
          </a:p>
          <a:p>
            <a:r>
              <a:rPr lang="pt-BR" dirty="0" smtClean="0"/>
              <a:t>06:45 Lost 7 sectors: electrical perturbation, thunderstorm.</a:t>
            </a:r>
          </a:p>
          <a:p>
            <a:r>
              <a:rPr lang="pt-BR" dirty="0" smtClean="0"/>
              <a:t>08:30 Access for QPS – Q9.L6.</a:t>
            </a:r>
          </a:p>
          <a:p>
            <a:r>
              <a:rPr lang="pt-BR" dirty="0" smtClean="0"/>
              <a:t>11:30 Problems on LBDS B2.</a:t>
            </a:r>
          </a:p>
          <a:p>
            <a:pPr lvl="1"/>
            <a:r>
              <a:rPr lang="en-US" dirty="0" smtClean="0"/>
              <a:t>Communication lost between PLC and hardware for some kickers of LBDS beam 2.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7/9/2012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way to go into collision?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64630"/>
            <a:ext cx="8229600" cy="511175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i="1" u="sng" dirty="0" smtClean="0"/>
              <a:t>challenge of the proposal</a:t>
            </a:r>
            <a:r>
              <a:rPr lang="en-US" dirty="0" smtClean="0"/>
              <a:t>: we have to remain in collision in IR1 and IR5 during the </a:t>
            </a:r>
            <a:r>
              <a:rPr lang="en-US" dirty="0" err="1" smtClean="0"/>
              <a:t>LHCb</a:t>
            </a:r>
            <a:r>
              <a:rPr lang="en-US" dirty="0" smtClean="0"/>
              <a:t> crossing bump manipulations.</a:t>
            </a:r>
          </a:p>
          <a:p>
            <a:pPr lvl="1"/>
            <a:r>
              <a:rPr lang="en-US" dirty="0" smtClean="0"/>
              <a:t>Looks feasible since we maintain ~30 um stability of the orbit at the TCP during that phase, &lt;&lt; 1 sigma.</a:t>
            </a:r>
          </a:p>
          <a:p>
            <a:r>
              <a:rPr lang="en-US" dirty="0" smtClean="0"/>
              <a:t>Main commissioning work consists in correcting the orbit leakage by feed-forward + new collimator functions.</a:t>
            </a:r>
          </a:p>
          <a:p>
            <a:pPr lvl="1"/>
            <a:r>
              <a:rPr lang="en-US" dirty="0" smtClean="0"/>
              <a:t>2-4 cycles before high intensity can be used (&gt; 480 b).</a:t>
            </a:r>
          </a:p>
          <a:p>
            <a:pPr lvl="1"/>
            <a:r>
              <a:rPr lang="en-US" dirty="0" smtClean="0"/>
              <a:t>Endpoint remains the same !!</a:t>
            </a:r>
          </a:p>
          <a:p>
            <a:r>
              <a:rPr lang="en-US" dirty="0" smtClean="0"/>
              <a:t>Settings well advanced (collimation to do).</a:t>
            </a:r>
          </a:p>
          <a:p>
            <a:r>
              <a:rPr lang="en-US" dirty="0" smtClean="0"/>
              <a:t>Food for thought…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7/9/2012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to TDI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5111750"/>
          </a:xfrm>
        </p:spPr>
        <p:txBody>
          <a:bodyPr/>
          <a:lstStyle/>
          <a:p>
            <a:r>
              <a:rPr lang="en-US" dirty="0" smtClean="0"/>
              <a:t>Wednesday evening, 2 B1 injections on 6 bunches went straight to the TDI in Pt2.</a:t>
            </a:r>
          </a:p>
          <a:p>
            <a:pPr lvl="1"/>
            <a:r>
              <a:rPr lang="en-US" dirty="0" smtClean="0"/>
              <a:t>Beam not synchronous with the MKI pulse.</a:t>
            </a:r>
          </a:p>
          <a:p>
            <a:r>
              <a:rPr lang="en-US" dirty="0" smtClean="0"/>
              <a:t>Problem was traced to the SPS RF for 50 ns beam user was on local reference instead of LHC reference.</a:t>
            </a:r>
          </a:p>
          <a:p>
            <a:pPr lvl="1"/>
            <a:r>
              <a:rPr lang="en-US" dirty="0" smtClean="0"/>
              <a:t>Not caught by BQM as its reference is also switched.</a:t>
            </a:r>
          </a:p>
          <a:p>
            <a:pPr lvl="1"/>
            <a:r>
              <a:rPr lang="en-US" dirty="0" smtClean="0"/>
              <a:t>(My) understanding was that BQM was always using LHC reference during actual LHC filling.</a:t>
            </a:r>
          </a:p>
          <a:p>
            <a:r>
              <a:rPr lang="en-US" dirty="0" smtClean="0"/>
              <a:t>Protection added within injection sequencer (checks reference). </a:t>
            </a:r>
          </a:p>
          <a:p>
            <a:r>
              <a:rPr lang="en-US" dirty="0" smtClean="0"/>
              <a:t>Protection to be added in LHC SIS – soon.</a:t>
            </a:r>
          </a:p>
          <a:p>
            <a:pPr lvl="1"/>
            <a:r>
              <a:rPr lang="en-US" dirty="0" smtClean="0"/>
              <a:t>Some small technical issues.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7/9/2012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90 m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80660"/>
            <a:ext cx="8229600" cy="5111750"/>
          </a:xfrm>
        </p:spPr>
        <p:txBody>
          <a:bodyPr/>
          <a:lstStyle/>
          <a:p>
            <a:r>
              <a:rPr lang="en-US" dirty="0" smtClean="0"/>
              <a:t>Started Friday 12:00, ended Saturday 13:20.</a:t>
            </a:r>
          </a:p>
          <a:p>
            <a:pPr lvl="1"/>
            <a:r>
              <a:rPr lang="en-US" dirty="0" smtClean="0"/>
              <a:t>Lost ~7 hours due to water leak in Pt1 drowning crates in US15 (ATLAS safety system and vacuum).</a:t>
            </a:r>
          </a:p>
          <a:p>
            <a:r>
              <a:rPr lang="en-US" dirty="0" smtClean="0"/>
              <a:t>3 fills:</a:t>
            </a:r>
          </a:p>
          <a:p>
            <a:pPr lvl="1"/>
            <a:r>
              <a:rPr lang="en-US" dirty="0" smtClean="0"/>
              <a:t>No 1: lost colliding B2 bunches when going into collision. Some luminosity visible in both IR1 and IR5.</a:t>
            </a:r>
          </a:p>
          <a:p>
            <a:pPr lvl="1"/>
            <a:r>
              <a:rPr lang="en-US" dirty="0" smtClean="0"/>
              <a:t>No 2: lost on beam losses due to error in RP manipulation.</a:t>
            </a:r>
          </a:p>
          <a:p>
            <a:pPr lvl="1"/>
            <a:r>
              <a:rPr lang="en-US" dirty="0" smtClean="0"/>
              <a:t>No 3: successful – RP run at ~ 6 sigma, loss maps (</a:t>
            </a:r>
            <a:r>
              <a:rPr lang="en-US" dirty="0" err="1" smtClean="0"/>
              <a:t>betatron</a:t>
            </a:r>
            <a:r>
              <a:rPr lang="en-US" dirty="0" smtClean="0"/>
              <a:t> and off-momentum -)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7/9/2012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Luminosity and losses first 90 m fill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7/9/2012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20" y="836640"/>
            <a:ext cx="5270606" cy="4846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00" y="3789050"/>
            <a:ext cx="51149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516270" y="2924930"/>
            <a:ext cx="236475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Luminosity in IR1/5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2"/>
          </p:cNvCxnSpPr>
          <p:nvPr/>
        </p:nvCxnSpPr>
        <p:spPr bwMode="auto">
          <a:xfrm flipH="1">
            <a:off x="4572000" y="3325040"/>
            <a:ext cx="3126645" cy="183220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940190" y="980660"/>
            <a:ext cx="2232309" cy="1015663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B2 instability after ~2 minutes in collision</a:t>
            </a:r>
          </a:p>
        </p:txBody>
      </p:sp>
      <p:cxnSp>
        <p:nvCxnSpPr>
          <p:cNvPr id="15" name="Straight Arrow Connector 14"/>
          <p:cNvCxnSpPr>
            <a:stCxn id="13" idx="1"/>
          </p:cNvCxnSpPr>
          <p:nvPr/>
        </p:nvCxnSpPr>
        <p:spPr bwMode="auto">
          <a:xfrm flipH="1">
            <a:off x="5364110" y="1488492"/>
            <a:ext cx="576080" cy="356288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Straight Arrow Connector 17"/>
          <p:cNvCxnSpPr>
            <a:stCxn id="13" idx="2"/>
          </p:cNvCxnSpPr>
          <p:nvPr/>
        </p:nvCxnSpPr>
        <p:spPr bwMode="auto">
          <a:xfrm flipH="1">
            <a:off x="4716021" y="1996323"/>
            <a:ext cx="2340324" cy="3376947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30501" y="4437140"/>
            <a:ext cx="3073309" cy="13388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 algn="l">
              <a:buFont typeface="Wingdings" pitchFamily="2" charset="2"/>
              <a:buChar char="§"/>
            </a:pPr>
            <a:r>
              <a:rPr lang="en-US" sz="1800" b="1" dirty="0" err="1" smtClean="0"/>
              <a:t>Octupoles</a:t>
            </a:r>
            <a:r>
              <a:rPr lang="en-US" sz="1800" b="1" dirty="0" smtClean="0"/>
              <a:t> 200 A</a:t>
            </a:r>
          </a:p>
          <a:p>
            <a:pPr marL="228600" indent="-228600" algn="l">
              <a:buFont typeface="Wingdings" pitchFamily="2" charset="2"/>
              <a:buChar char="§"/>
            </a:pPr>
            <a:r>
              <a:rPr lang="en-US" sz="1800" b="1" dirty="0" smtClean="0"/>
              <a:t>Damper ON, gains ~factor 2 (H) and 4 (V) lower than for 50 ns</a:t>
            </a:r>
            <a:endParaRPr lang="en-US" sz="18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Colliding at 90 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20610"/>
            <a:ext cx="8229600" cy="1080150"/>
          </a:xfrm>
        </p:spPr>
        <p:txBody>
          <a:bodyPr/>
          <a:lstStyle/>
          <a:p>
            <a:r>
              <a:rPr lang="en-US" sz="2000" dirty="0" smtClean="0"/>
              <a:t>Second fill : </a:t>
            </a:r>
            <a:r>
              <a:rPr lang="en-US" sz="2000" dirty="0" err="1" smtClean="0"/>
              <a:t>octupoles</a:t>
            </a:r>
            <a:r>
              <a:rPr lang="en-US" sz="2000" dirty="0" smtClean="0"/>
              <a:t> at 300 A, collide first in IR1, optimize to get tune spread, then collide IR5.</a:t>
            </a:r>
          </a:p>
          <a:p>
            <a:r>
              <a:rPr lang="en-US" sz="2000" dirty="0" smtClean="0"/>
              <a:t>Third fill : with </a:t>
            </a:r>
            <a:r>
              <a:rPr lang="en-US" sz="2000" dirty="0" err="1" smtClean="0"/>
              <a:t>lumi</a:t>
            </a:r>
            <a:r>
              <a:rPr lang="en-US" sz="2000" dirty="0" smtClean="0"/>
              <a:t> scan corrections.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7/9/2012</a:t>
            </a:fld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90" y="1916790"/>
            <a:ext cx="4424401" cy="230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 descr="http://elogbook.cern.ch/eLogbook/attach_reader?attach_id=12639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40" y="3938731"/>
            <a:ext cx="4032560" cy="2298659"/>
          </a:xfrm>
          <a:prstGeom prst="rect">
            <a:avLst/>
          </a:prstGeom>
          <a:noFill/>
        </p:spPr>
      </p:pic>
      <p:pic>
        <p:nvPicPr>
          <p:cNvPr id="7" name="Picture 2" descr="http://elogbook.cern.ch/eLogbook/attach_reader?attach_id=12639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75916" y="2735990"/>
            <a:ext cx="4328394" cy="234924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539596" y="2308790"/>
            <a:ext cx="728084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Fill 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95826" y="3573020"/>
            <a:ext cx="728084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Fill 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12200" y="5261200"/>
            <a:ext cx="728084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Fill 3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90 m : next steps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229600" cy="5111750"/>
          </a:xfrm>
        </p:spPr>
        <p:txBody>
          <a:bodyPr/>
          <a:lstStyle/>
          <a:p>
            <a:r>
              <a:rPr lang="en-US" dirty="0" smtClean="0"/>
              <a:t>Setup: missing some validation – 2 cycles</a:t>
            </a:r>
          </a:p>
          <a:p>
            <a:pPr lvl="1"/>
            <a:r>
              <a:rPr lang="en-US" dirty="0" err="1" smtClean="0"/>
              <a:t>Betatron</a:t>
            </a:r>
            <a:r>
              <a:rPr lang="en-US" dirty="0" smtClean="0"/>
              <a:t> </a:t>
            </a:r>
            <a:r>
              <a:rPr lang="en-US" smtClean="0"/>
              <a:t>loss map at </a:t>
            </a:r>
            <a:r>
              <a:rPr lang="en-US" dirty="0" smtClean="0"/>
              <a:t>90 m, separated beams,</a:t>
            </a:r>
          </a:p>
          <a:p>
            <a:pPr lvl="1"/>
            <a:r>
              <a:rPr lang="en-US" dirty="0" smtClean="0"/>
              <a:t>Off-momentum + and </a:t>
            </a:r>
            <a:r>
              <a:rPr lang="en-US" dirty="0" err="1" smtClean="0"/>
              <a:t>asynch</a:t>
            </a:r>
            <a:r>
              <a:rPr lang="en-US" dirty="0" smtClean="0"/>
              <a:t>. dump test in collision.</a:t>
            </a:r>
          </a:p>
          <a:p>
            <a:r>
              <a:rPr lang="en-US" dirty="0" smtClean="0"/>
              <a:t>Physics run with 80-150 bunches</a:t>
            </a:r>
          </a:p>
          <a:p>
            <a:pPr lvl="1"/>
            <a:r>
              <a:rPr lang="en-US" dirty="0" smtClean="0"/>
              <a:t>Must define </a:t>
            </a:r>
            <a:r>
              <a:rPr lang="en-US" dirty="0" err="1" smtClean="0"/>
              <a:t>asap</a:t>
            </a:r>
            <a:r>
              <a:rPr lang="en-US" dirty="0" smtClean="0"/>
              <a:t> the bunch separation and filling scheme.</a:t>
            </a:r>
          </a:p>
          <a:p>
            <a:pPr lvl="1"/>
            <a:r>
              <a:rPr lang="en-US" dirty="0" smtClean="0"/>
              <a:t>ALFA requires separation &gt;= 650 ns. Can be done in the SPS, but implies injecting 4 bunches at a time (and not up to 16 with 525 ns or multiples).</a:t>
            </a:r>
          </a:p>
          <a:p>
            <a:pPr lvl="1"/>
            <a:r>
              <a:rPr lang="en-US" dirty="0" smtClean="0"/>
              <a:t>Leave ADT gain lower in squeeze, increase (V) in physics?</a:t>
            </a:r>
          </a:p>
          <a:p>
            <a:pPr lvl="1"/>
            <a:r>
              <a:rPr lang="en-US" dirty="0" smtClean="0"/>
              <a:t>SIS orbit interlocks settings to update.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7/9/2012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for the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630"/>
            <a:ext cx="8229600" cy="5111750"/>
          </a:xfrm>
        </p:spPr>
        <p:txBody>
          <a:bodyPr/>
          <a:lstStyle/>
          <a:p>
            <a:r>
              <a:rPr lang="en-US" dirty="0" err="1" smtClean="0"/>
              <a:t>Cryo</a:t>
            </a:r>
            <a:r>
              <a:rPr lang="en-US" dirty="0" smtClean="0"/>
              <a:t> recovery </a:t>
            </a:r>
            <a:r>
              <a:rPr lang="en-US" dirty="0" smtClean="0"/>
              <a:t>afternoon – </a:t>
            </a:r>
            <a:r>
              <a:rPr lang="en-US" smtClean="0"/>
              <a:t>early evening.</a:t>
            </a:r>
            <a:endParaRPr lang="en-US" dirty="0" smtClean="0"/>
          </a:p>
          <a:p>
            <a:r>
              <a:rPr lang="en-US" dirty="0" smtClean="0"/>
              <a:t>Mo 16:00 – Wed 16:00 : floating MD</a:t>
            </a:r>
          </a:p>
          <a:p>
            <a:r>
              <a:rPr lang="en-US" dirty="0" smtClean="0"/>
              <a:t>Wed 16:00 to Thu 16:00 ++ : 90 m</a:t>
            </a:r>
          </a:p>
          <a:p>
            <a:r>
              <a:rPr lang="en-US" dirty="0" smtClean="0"/>
              <a:t>Then back to physics.</a:t>
            </a:r>
          </a:p>
          <a:p>
            <a:pPr lvl="1"/>
            <a:r>
              <a:rPr lang="en-US" dirty="0" smtClean="0"/>
              <a:t>New collision BP??</a:t>
            </a:r>
          </a:p>
          <a:p>
            <a:endParaRPr lang="en-US" dirty="0" smtClean="0"/>
          </a:p>
          <a:p>
            <a:r>
              <a:rPr lang="en-US" dirty="0" smtClean="0"/>
              <a:t>Next week Mo – We : 48 hours of </a:t>
            </a:r>
            <a:r>
              <a:rPr lang="en-US" dirty="0" err="1" smtClean="0"/>
              <a:t>VdM</a:t>
            </a:r>
            <a:r>
              <a:rPr lang="en-US" dirty="0" smtClean="0"/>
              <a:t> scans.</a:t>
            </a:r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TeV</a:t>
            </a:r>
            <a:r>
              <a:rPr lang="en-US" dirty="0" smtClean="0"/>
              <a:t> un-squeezed. </a:t>
            </a:r>
          </a:p>
          <a:p>
            <a:pPr lvl="1"/>
            <a:r>
              <a:rPr lang="en-US" dirty="0" smtClean="0"/>
              <a:t>Requires setup of un-squeezed collisions (Xing angles etc to be defined), TCT setup, validations.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7/9/2012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smtClean="0"/>
              <a:t>Floating </a:t>
            </a:r>
            <a:r>
              <a:rPr lang="en-US" b="1" dirty="0" smtClean="0"/>
              <a:t>MD for 48h</a:t>
            </a:r>
            <a:br>
              <a:rPr lang="en-US" b="1" dirty="0" smtClean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61" y="792088"/>
            <a:ext cx="8784976" cy="6021288"/>
          </a:xfrm>
        </p:spPr>
        <p:txBody>
          <a:bodyPr>
            <a:noAutofit/>
          </a:bodyPr>
          <a:lstStyle/>
          <a:p>
            <a:r>
              <a:rPr lang="en-US" sz="2000" u="sng" dirty="0" smtClean="0"/>
              <a:t>MON</a:t>
            </a:r>
            <a:r>
              <a:rPr lang="cs-CZ" sz="2000" u="sng" dirty="0" smtClean="0"/>
              <a:t> </a:t>
            </a:r>
            <a:r>
              <a:rPr lang="en-US" sz="2000" u="sng" dirty="0" smtClean="0"/>
              <a:t>09</a:t>
            </a:r>
            <a:r>
              <a:rPr lang="cs-CZ" sz="2000" u="sng" dirty="0" smtClean="0"/>
              <a:t>/7</a:t>
            </a:r>
          </a:p>
          <a:p>
            <a:pPr lvl="1"/>
            <a:r>
              <a:rPr lang="en-US" dirty="0" smtClean="0"/>
              <a:t>16:00 Beam Dump physics fill (need to come from high energy)</a:t>
            </a:r>
          </a:p>
          <a:p>
            <a:pPr lvl="1"/>
            <a:r>
              <a:rPr lang="en-US" dirty="0" smtClean="0"/>
              <a:t>17:00 </a:t>
            </a:r>
            <a:r>
              <a:rPr lang="en-US" b="1" u="sng" dirty="0">
                <a:solidFill>
                  <a:srgbClr val="FF0000"/>
                </a:solidFill>
              </a:rPr>
              <a:t>Q20 set up</a:t>
            </a:r>
          </a:p>
          <a:p>
            <a:pPr lvl="1"/>
            <a:r>
              <a:rPr lang="en-US" dirty="0" smtClean="0"/>
              <a:t>21:00 </a:t>
            </a:r>
            <a:r>
              <a:rPr lang="cs-CZ" b="1" u="sng" dirty="0">
                <a:solidFill>
                  <a:srgbClr val="FF0000"/>
                </a:solidFill>
              </a:rPr>
              <a:t>High pile-up (~100)</a:t>
            </a:r>
            <a:r>
              <a:rPr lang="cs-CZ" dirty="0"/>
              <a:t>: standard optics &amp; 2b of 3e11 (Q20); collisions IR1&amp;5</a:t>
            </a:r>
            <a:r>
              <a:rPr lang="en-US" dirty="0"/>
              <a:t> ; noise excitation, transverse offset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sz="2000" u="sng" dirty="0" smtClean="0"/>
              <a:t>TUE 10/7</a:t>
            </a:r>
            <a:endParaRPr lang="en-US" sz="2000" u="sng" dirty="0"/>
          </a:p>
          <a:p>
            <a:pPr lvl="1"/>
            <a:r>
              <a:rPr lang="is-IS" dirty="0" smtClean="0"/>
              <a:t>07:00 Beam dump, </a:t>
            </a:r>
            <a:r>
              <a:rPr lang="en-US" b="1" dirty="0">
                <a:solidFill>
                  <a:srgbClr val="FF0000"/>
                </a:solidFill>
              </a:rPr>
              <a:t>revert to Q26 </a:t>
            </a:r>
            <a:r>
              <a:rPr lang="en-US" b="1" dirty="0" smtClean="0">
                <a:solidFill>
                  <a:srgbClr val="FF0000"/>
                </a:solidFill>
              </a:rPr>
              <a:t>injection</a:t>
            </a:r>
            <a:endParaRPr lang="is-IS" dirty="0" smtClean="0"/>
          </a:p>
          <a:p>
            <a:pPr lvl="1"/>
            <a:r>
              <a:rPr lang="en-US" dirty="0" smtClean="0"/>
              <a:t>08:00 </a:t>
            </a:r>
            <a:r>
              <a:rPr lang="en-US" b="1" u="sng" dirty="0" smtClean="0">
                <a:solidFill>
                  <a:srgbClr val="FF0000"/>
                </a:solidFill>
              </a:rPr>
              <a:t>25ns injection tests</a:t>
            </a:r>
            <a:endParaRPr lang="en-US" dirty="0" smtClean="0"/>
          </a:p>
          <a:p>
            <a:pPr lvl="1"/>
            <a:r>
              <a:rPr lang="en-US" dirty="0" smtClean="0"/>
              <a:t>13</a:t>
            </a:r>
            <a:r>
              <a:rPr lang="cs-CZ" dirty="0" smtClean="0"/>
              <a:t>:00 Ramp </a:t>
            </a:r>
            <a:r>
              <a:rPr lang="cs-CZ" dirty="0" err="1" smtClean="0"/>
              <a:t>down</a:t>
            </a:r>
            <a:r>
              <a:rPr lang="cs-CZ" dirty="0" smtClean="0"/>
              <a:t> and </a:t>
            </a:r>
            <a:r>
              <a:rPr lang="cs-CZ" dirty="0" err="1" smtClean="0"/>
              <a:t>cycle</a:t>
            </a:r>
            <a:endParaRPr lang="cs-CZ" dirty="0" smtClean="0"/>
          </a:p>
          <a:p>
            <a:pPr lvl="1"/>
            <a:r>
              <a:rPr lang="cs-CZ" dirty="0" smtClean="0"/>
              <a:t>14:00 </a:t>
            </a:r>
            <a:r>
              <a:rPr lang="en-US" b="1" u="sng" dirty="0">
                <a:solidFill>
                  <a:srgbClr val="FF0000"/>
                </a:solidFill>
              </a:rPr>
              <a:t>ATS MD</a:t>
            </a:r>
            <a:r>
              <a:rPr lang="en-US" dirty="0"/>
              <a:t>: Pre-squeeze and very low beta ATS (0.1 m)</a:t>
            </a:r>
            <a:endParaRPr lang="en-US" u="sng" dirty="0"/>
          </a:p>
          <a:p>
            <a:pPr lvl="0"/>
            <a:r>
              <a:rPr lang="en-US" sz="2000" u="sng" dirty="0" smtClean="0">
                <a:solidFill>
                  <a:prstClr val="black"/>
                </a:solidFill>
              </a:rPr>
              <a:t>WED 11/7</a:t>
            </a:r>
            <a:endParaRPr lang="cs-CZ" sz="2000" dirty="0" smtClean="0"/>
          </a:p>
          <a:p>
            <a:pPr lvl="1"/>
            <a:r>
              <a:rPr lang="en-US" dirty="0" smtClean="0"/>
              <a:t>03:00 Dump &amp; ramp down</a:t>
            </a:r>
          </a:p>
          <a:p>
            <a:pPr lvl="1"/>
            <a:r>
              <a:rPr lang="en-US" dirty="0" smtClean="0"/>
              <a:t>04:00 </a:t>
            </a:r>
            <a:r>
              <a:rPr lang="en-US" b="1" u="sng" dirty="0" smtClean="0">
                <a:solidFill>
                  <a:srgbClr val="FF0000"/>
                </a:solidFill>
              </a:rPr>
              <a:t>Beta* leveling</a:t>
            </a:r>
            <a:r>
              <a:rPr lang="en-US" dirty="0" smtClean="0"/>
              <a:t> test up to 36b OR Week AFTER</a:t>
            </a:r>
          </a:p>
          <a:p>
            <a:pPr lvl="1"/>
            <a:r>
              <a:rPr lang="en-US" dirty="0" smtClean="0"/>
              <a:t>16:00 End of floating MD.</a:t>
            </a:r>
          </a:p>
        </p:txBody>
      </p:sp>
    </p:spTree>
    <p:extLst>
      <p:ext uri="{BB962C8B-B14F-4D97-AF65-F5344CB8AC3E}">
        <p14:creationId xmlns:p14="http://schemas.microsoft.com/office/powerpoint/2010/main" xmlns="" val="9961906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836640"/>
            <a:ext cx="8497180" cy="511175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Hyper-cycles for floating MD:</a:t>
            </a:r>
          </a:p>
          <a:p>
            <a:pPr marL="571500" lvl="1" indent="-279400"/>
            <a:r>
              <a:rPr lang="en-US" dirty="0" smtClean="0"/>
              <a:t>25 ns MD : 4TeV_10Aps_0.6m_25ns</a:t>
            </a:r>
          </a:p>
          <a:p>
            <a:pPr marL="571500" lvl="1" indent="-279400">
              <a:buNone/>
            </a:pPr>
            <a:r>
              <a:rPr lang="en-US" dirty="0" smtClean="0">
                <a:solidFill>
                  <a:srgbClr val="CC0066"/>
                </a:solidFill>
              </a:rPr>
              <a:t>	</a:t>
            </a:r>
            <a:r>
              <a:rPr lang="en-US" sz="1800" b="1" dirty="0" smtClean="0">
                <a:solidFill>
                  <a:srgbClr val="FF0000"/>
                </a:solidFill>
              </a:rPr>
              <a:t>Collimator settings at injection to be finished: settings for TCTs L2 and digital signatures on thresholds !!</a:t>
            </a:r>
          </a:p>
          <a:p>
            <a:pPr marL="571500" lvl="1" indent="-279400"/>
            <a:r>
              <a:rPr lang="en-US" dirty="0" smtClean="0"/>
              <a:t>ATS : ATS_4TeV_2012 </a:t>
            </a:r>
          </a:p>
          <a:p>
            <a:pPr marL="571500" lvl="1" indent="-279400"/>
            <a:r>
              <a:rPr lang="en-US" dirty="0" smtClean="0"/>
              <a:t>Squeeze in collisions (b* level): 4TeV_10Aps_0.6m_BSTAR_LEVEL</a:t>
            </a:r>
          </a:p>
          <a:p>
            <a:pPr marL="571500" lvl="1" indent="-279400"/>
            <a:r>
              <a:rPr lang="en-US" dirty="0" smtClean="0"/>
              <a:t>For Q20 / high pileup : standard settings</a:t>
            </a:r>
          </a:p>
          <a:p>
            <a:pPr marL="571500" lvl="2" indent="-279400">
              <a:buNone/>
            </a:pPr>
            <a:r>
              <a:rPr lang="en-US" b="1" dirty="0" smtClean="0">
                <a:solidFill>
                  <a:srgbClr val="CC0066"/>
                </a:solidFill>
              </a:rPr>
              <a:t>	</a:t>
            </a:r>
            <a:r>
              <a:rPr lang="en-US" b="1" u="sng" dirty="0" smtClean="0">
                <a:solidFill>
                  <a:srgbClr val="FF0000"/>
                </a:solidFill>
              </a:rPr>
              <a:t>!! Revert all changes !!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7/9/2012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overview of the weekend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425170" cy="5111750"/>
          </a:xfrm>
        </p:spPr>
        <p:txBody>
          <a:bodyPr/>
          <a:lstStyle/>
          <a:p>
            <a:r>
              <a:rPr lang="pt-BR" dirty="0" smtClean="0"/>
              <a:t>13:30 Access for LBDS.</a:t>
            </a:r>
          </a:p>
          <a:p>
            <a:r>
              <a:rPr lang="pt-BR" dirty="0" smtClean="0"/>
              <a:t>15:00 Filling.</a:t>
            </a:r>
          </a:p>
          <a:p>
            <a:r>
              <a:rPr lang="pt-BR" dirty="0" smtClean="0"/>
              <a:t>17:00 Beam dumped at end of squeeze. Slow losses on Q4.L6 (from B2).</a:t>
            </a:r>
          </a:p>
          <a:p>
            <a:r>
              <a:rPr lang="pt-BR" dirty="0" smtClean="0"/>
              <a:t>Refilling.</a:t>
            </a:r>
          </a:p>
          <a:p>
            <a:r>
              <a:rPr lang="pt-BR" dirty="0" smtClean="0"/>
              <a:t>19:40 </a:t>
            </a:r>
            <a:r>
              <a:rPr lang="en-US" dirty="0" smtClean="0"/>
              <a:t>Stable beams fill </a:t>
            </a:r>
            <a:r>
              <a:rPr lang="pt-BR" dirty="0" smtClean="0"/>
              <a:t>2819,  L ~ 5.8E33 cm-2s-1.</a:t>
            </a:r>
          </a:p>
          <a:p>
            <a:r>
              <a:rPr lang="pt-BR" dirty="0" smtClean="0"/>
              <a:t>20:45 Beam dumped, RF B2 – cryo problem Pt4 / R4.</a:t>
            </a:r>
          </a:p>
          <a:p>
            <a:pPr lvl="1"/>
            <a:r>
              <a:rPr lang="pt-BR" dirty="0" smtClean="0"/>
              <a:t>Valves on line C (main supply) closed at 20:20.</a:t>
            </a:r>
          </a:p>
          <a:p>
            <a:r>
              <a:rPr lang="pt-BR" dirty="0" smtClean="0"/>
              <a:t>Access for cryo in Pt4.</a:t>
            </a:r>
          </a:p>
          <a:p>
            <a:pPr lvl="1"/>
            <a:r>
              <a:rPr lang="pt-BR" dirty="0" smtClean="0"/>
              <a:t>Block of ice constricting compressed air supply for valve.</a:t>
            </a:r>
          </a:p>
          <a:p>
            <a:r>
              <a:rPr lang="pt-BR" dirty="0" smtClean="0"/>
              <a:t>02:00 Cryo recovery starting.</a:t>
            </a:r>
          </a:p>
          <a:p>
            <a:pPr lvl="1"/>
            <a:r>
              <a:rPr lang="pt-BR" dirty="0" smtClean="0"/>
              <a:t>Possibly need to recondition RF cavities.</a:t>
            </a:r>
          </a:p>
          <a:p>
            <a:pPr>
              <a:buNone/>
            </a:pPr>
            <a:endParaRPr lang="pt-BR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7/9/2012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2819 – Sunday afternoon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864120"/>
          </a:xfrm>
        </p:spPr>
        <p:txBody>
          <a:bodyPr/>
          <a:lstStyle/>
          <a:p>
            <a:r>
              <a:rPr lang="en-US" dirty="0" smtClean="0"/>
              <a:t>Losses on B2 look similar to what was observed after TS1 – but this time we have higher BLM thresholds.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7/9/2012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440" y="1988800"/>
            <a:ext cx="7740440" cy="3972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207516" y="2708900"/>
            <a:ext cx="109517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/>
              <a:t>Squeeze</a:t>
            </a:r>
            <a:endParaRPr lang="en-US" sz="18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786583" y="2852920"/>
            <a:ext cx="889987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/>
              <a:t>Collide</a:t>
            </a:r>
            <a:endParaRPr lang="en-US" sz="18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Squeeze losses - Sunday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64630"/>
            <a:ext cx="8229600" cy="719815"/>
          </a:xfrm>
        </p:spPr>
        <p:txBody>
          <a:bodyPr/>
          <a:lstStyle/>
          <a:p>
            <a:r>
              <a:rPr lang="en-US" dirty="0" smtClean="0"/>
              <a:t>Large losses in last 2 fills during squeeze – B2.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7/9/2012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40"/>
            <a:ext cx="9144000" cy="355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403560" y="2492870"/>
            <a:ext cx="1015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Squeeze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0190" y="2492870"/>
            <a:ext cx="1015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Squeeze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7980" y="2852920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6%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5076070" y="2780910"/>
            <a:ext cx="0" cy="57608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FFFF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685738"/>
            <a:ext cx="9144000" cy="347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00" y="836640"/>
            <a:ext cx="8676570" cy="1080150"/>
          </a:xfrm>
        </p:spPr>
        <p:txBody>
          <a:bodyPr/>
          <a:lstStyle/>
          <a:p>
            <a:r>
              <a:rPr lang="en-US" dirty="0" smtClean="0"/>
              <a:t>Intensity ramp up &amp; 90 m setup.</a:t>
            </a:r>
          </a:p>
          <a:p>
            <a:pPr lvl="1"/>
            <a:r>
              <a:rPr lang="en-US" dirty="0" smtClean="0"/>
              <a:t>Tricky recovery – 5 fills lost going into collision or at end of squeeze.</a:t>
            </a:r>
          </a:p>
          <a:p>
            <a:pPr lvl="1"/>
            <a:r>
              <a:rPr lang="en-US" dirty="0" smtClean="0"/>
              <a:t>Intensity limited ~10% below pre-TS2 values at 1.45E11 ppb/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7/9/2012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4188" y="2996940"/>
            <a:ext cx="755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480b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5570" y="2996940"/>
            <a:ext cx="755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852b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48474" y="2996940"/>
            <a:ext cx="755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840b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9790" y="2812860"/>
            <a:ext cx="89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1380b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2200" y="302889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90 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3560" y="4149100"/>
            <a:ext cx="4251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×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47580" y="4572465"/>
            <a:ext cx="4251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×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1650" y="4572465"/>
            <a:ext cx="4251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×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67680" y="4149100"/>
            <a:ext cx="4251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×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27980" y="4149100"/>
            <a:ext cx="4251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×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32050" y="4149100"/>
            <a:ext cx="4251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×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24757" y="2348850"/>
            <a:ext cx="2691763" cy="40011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i="1" dirty="0" smtClean="0"/>
              <a:t>Intensities and energy</a:t>
            </a:r>
            <a:endParaRPr lang="en-US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7971923" y="4149100"/>
            <a:ext cx="4251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×</a:t>
            </a:r>
            <a:endParaRPr lang="en-US" sz="32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2920"/>
            <a:ext cx="9144000" cy="3513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</a:t>
            </a:r>
            <a:r>
              <a:rPr lang="en-US" dirty="0" err="1" smtClean="0"/>
              <a:t>lumi</a:t>
            </a:r>
            <a:r>
              <a:rPr lang="en-US" dirty="0" smtClean="0"/>
              <a:t> production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7/9/2012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7430" y="3212970"/>
            <a:ext cx="1410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Luminosity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00240" y="4221110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rgbClr val="FFC000"/>
                </a:solidFill>
              </a:rPr>
              <a:t>90m</a:t>
            </a:r>
            <a:endParaRPr lang="en-US" sz="1800" b="1" dirty="0">
              <a:solidFill>
                <a:srgbClr val="FFC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3460" y="1052670"/>
            <a:ext cx="4050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/>
              <a:t>Max. initial L : 6x10</a:t>
            </a:r>
            <a:r>
              <a:rPr lang="en-US" sz="2400" baseline="30000" dirty="0" smtClean="0"/>
              <a:t>33</a:t>
            </a:r>
            <a:r>
              <a:rPr lang="en-US" sz="2400" dirty="0" smtClean="0"/>
              <a:t> cm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s</a:t>
            </a:r>
            <a:r>
              <a:rPr lang="en-US" sz="2400" baseline="30000" dirty="0" smtClean="0"/>
              <a:t>-1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47580" y="4149100"/>
            <a:ext cx="1159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rgbClr val="FFC000"/>
                </a:solidFill>
              </a:rPr>
              <a:t>840/852b</a:t>
            </a:r>
            <a:endParaRPr lang="en-US" sz="1800" b="1" dirty="0">
              <a:solidFill>
                <a:srgbClr val="FFC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68180" y="3356990"/>
            <a:ext cx="1659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FFFF00"/>
                </a:solidFill>
              </a:rPr>
              <a:t>6E33 cm-2-s1</a:t>
            </a:r>
            <a:endParaRPr lang="en-US" sz="1800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5820" y="314096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rgbClr val="FFC000"/>
                </a:solidFill>
              </a:rPr>
              <a:t>1374b</a:t>
            </a:r>
            <a:endParaRPr lang="en-US" sz="1800" b="1" dirty="0">
              <a:solidFill>
                <a:srgbClr val="FFC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230" y="102485"/>
            <a:ext cx="2847975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804310" y="1660700"/>
            <a:ext cx="6976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Fills of the week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10502964"/>
              </p:ext>
            </p:extLst>
          </p:nvPr>
        </p:nvGraphicFramePr>
        <p:xfrm>
          <a:off x="539440" y="747281"/>
          <a:ext cx="8425168" cy="363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495"/>
                <a:gridCol w="686495"/>
                <a:gridCol w="931330"/>
                <a:gridCol w="864120"/>
                <a:gridCol w="1296180"/>
                <a:gridCol w="3960548"/>
              </a:tblGrid>
              <a:tr h="36368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Fill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Day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L (h)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Nb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Int</a:t>
                      </a:r>
                      <a:r>
                        <a:rPr lang="en-US" sz="1600" b="0" dirty="0" smtClean="0"/>
                        <a:t> L</a:t>
                      </a:r>
                      <a:r>
                        <a:rPr lang="en-US" sz="1600" b="0" baseline="0" dirty="0" smtClean="0"/>
                        <a:t> (pb-1)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Dump</a:t>
                      </a:r>
                      <a:endParaRPr lang="en-US" sz="1600" b="0" dirty="0"/>
                    </a:p>
                  </a:txBody>
                  <a:tcPr/>
                </a:tc>
              </a:tr>
              <a:tr h="36368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2797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Mo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7:02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480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OP</a:t>
                      </a:r>
                      <a:endParaRPr lang="en-US" sz="1600" b="0" dirty="0"/>
                    </a:p>
                  </a:txBody>
                  <a:tcPr/>
                </a:tc>
              </a:tr>
              <a:tr h="36368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2798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Mo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CC0066"/>
                          </a:solidFill>
                        </a:rPr>
                        <a:t>0:37</a:t>
                      </a:r>
                      <a:endParaRPr lang="en-US" sz="1600" b="0" dirty="0">
                        <a:solidFill>
                          <a:srgbClr val="CC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852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MKI2 UFO</a:t>
                      </a:r>
                      <a:endParaRPr lang="en-US" sz="1600" b="0" dirty="0"/>
                    </a:p>
                  </a:txBody>
                  <a:tcPr/>
                </a:tc>
              </a:tr>
              <a:tr h="36368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2805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Tu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9:11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840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OP</a:t>
                      </a:r>
                      <a:endParaRPr lang="en-US" sz="1600" b="0" dirty="0"/>
                    </a:p>
                  </a:txBody>
                  <a:tcPr/>
                </a:tc>
              </a:tr>
              <a:tr h="36368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2806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We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9:16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1374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103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OP</a:t>
                      </a:r>
                      <a:endParaRPr lang="en-US" sz="1600" b="0" dirty="0"/>
                    </a:p>
                  </a:txBody>
                  <a:tcPr/>
                </a:tc>
              </a:tr>
              <a:tr h="36368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2807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We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10:40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solidFill>
                            <a:schemeClr val="tx1"/>
                          </a:solidFill>
                        </a:rPr>
                        <a:t>1374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145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QPS on Q5.L1</a:t>
                      </a:r>
                      <a:endParaRPr lang="en-US" sz="1600" b="0" dirty="0"/>
                    </a:p>
                  </a:txBody>
                  <a:tcPr/>
                </a:tc>
              </a:tr>
              <a:tr h="36368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2810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Th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CC0066"/>
                          </a:solidFill>
                        </a:rPr>
                        <a:t>0:03</a:t>
                      </a:r>
                      <a:endParaRPr lang="en-US" sz="1600" b="0" dirty="0">
                        <a:solidFill>
                          <a:srgbClr val="CC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solidFill>
                            <a:schemeClr val="tx1"/>
                          </a:solidFill>
                        </a:rPr>
                        <a:t>1374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Thunderstorm,</a:t>
                      </a:r>
                      <a:r>
                        <a:rPr lang="en-US" sz="1600" b="0" baseline="0" dirty="0" smtClean="0"/>
                        <a:t> FMCM trigger</a:t>
                      </a:r>
                      <a:endParaRPr lang="en-US" sz="1600" b="0" dirty="0"/>
                    </a:p>
                  </a:txBody>
                  <a:tcPr/>
                </a:tc>
              </a:tr>
              <a:tr h="36368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2812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Fr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rgbClr val="CC0066"/>
                          </a:solidFill>
                        </a:rPr>
                        <a:t>0:24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solidFill>
                            <a:schemeClr val="tx1"/>
                          </a:solidFill>
                        </a:rPr>
                        <a:t>1374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QPS on </a:t>
                      </a:r>
                      <a:r>
                        <a:rPr lang="en-US" sz="1600" dirty="0" smtClean="0"/>
                        <a:t>RB.A45</a:t>
                      </a:r>
                      <a:endParaRPr lang="en-US" sz="1600" b="0" dirty="0"/>
                    </a:p>
                  </a:txBody>
                  <a:tcPr/>
                </a:tc>
              </a:tr>
              <a:tr h="36368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2816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Sa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11:50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1374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156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Thunderstorm,</a:t>
                      </a:r>
                      <a:r>
                        <a:rPr lang="en-US" sz="1600" b="0" baseline="0" dirty="0" smtClean="0"/>
                        <a:t> FMCM trigger</a:t>
                      </a:r>
                      <a:endParaRPr lang="en-US" sz="1600" b="0" dirty="0"/>
                    </a:p>
                  </a:txBody>
                  <a:tcPr/>
                </a:tc>
              </a:tr>
              <a:tr h="36368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2819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Su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1:10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1374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RF B2, </a:t>
                      </a:r>
                      <a:r>
                        <a:rPr lang="en-US" sz="1600" b="0" dirty="0" err="1" smtClean="0"/>
                        <a:t>cryo</a:t>
                      </a:r>
                      <a:r>
                        <a:rPr lang="en-US" sz="1600" b="0" dirty="0" smtClean="0"/>
                        <a:t> issue Pt4</a:t>
                      </a:r>
                      <a:endParaRPr lang="en-US" sz="1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7/9/2012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5470" y="5013220"/>
            <a:ext cx="4918334" cy="52322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/>
              <a:t>Integrated luminosity 539 pb</a:t>
            </a:r>
            <a:r>
              <a:rPr lang="en-US" sz="2800" baseline="30000" dirty="0" smtClean="0"/>
              <a:t>-1</a:t>
            </a:r>
            <a:endParaRPr lang="en-US" sz="28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Fills lost on beam losses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7/9/2012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3460" y="908650"/>
          <a:ext cx="7777079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2402"/>
                <a:gridCol w="1017848"/>
                <a:gridCol w="1368190"/>
                <a:gridCol w="460863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Adjust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B2 losses up to 40% on some bunches.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2803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Adjust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B2 losses up to 25% on some bunches.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2804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Adjust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B2 losses up to 25% on some bunches.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2808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Adjust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B2 losses up to 40% on some bunches.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2818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Squeeze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B2 losses</a:t>
                      </a:r>
                      <a:r>
                        <a:rPr lang="en-US" baseline="0" dirty="0" smtClean="0"/>
                        <a:t> at end of squeeze. Rather large(r) losses in R &amp; S on B2.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3460" y="3789050"/>
            <a:ext cx="76330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l">
              <a:buFont typeface="Arial" pitchFamily="34" charset="0"/>
              <a:buChar char="•"/>
            </a:pPr>
            <a:r>
              <a:rPr lang="en-US" dirty="0" smtClean="0"/>
              <a:t>Dumps on IR7 (MQW) of IR6 (Q4) BLMs.</a:t>
            </a:r>
          </a:p>
          <a:p>
            <a:pPr marL="228600" indent="-228600" algn="l">
              <a:buFont typeface="Arial" pitchFamily="34" charset="0"/>
              <a:buChar char="•"/>
            </a:pPr>
            <a:r>
              <a:rPr lang="en-US" dirty="0" smtClean="0"/>
              <a:t>Last fill: losses in ramp and squeeze look suspiciously similar to the issue we had after TS1. To be checked.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47237</TotalTime>
  <Words>1813</Words>
  <Application>Microsoft Office PowerPoint</Application>
  <PresentationFormat>On-screen Show (4:3)</PresentationFormat>
  <Paragraphs>360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Pixel</vt:lpstr>
      <vt:lpstr>Summary week 27 </vt:lpstr>
      <vt:lpstr>Brief overview of the weekend</vt:lpstr>
      <vt:lpstr>Brief overview of the weekend</vt:lpstr>
      <vt:lpstr>Fill 2819 – Sunday afternoon</vt:lpstr>
      <vt:lpstr>Squeeze losses - Sunday</vt:lpstr>
      <vt:lpstr>Week overview</vt:lpstr>
      <vt:lpstr>Overview of lumi production</vt:lpstr>
      <vt:lpstr>Fills of the week</vt:lpstr>
      <vt:lpstr>Fills lost on beam losses</vt:lpstr>
      <vt:lpstr>Integrated luminosity</vt:lpstr>
      <vt:lpstr>Performance evolution</vt:lpstr>
      <vt:lpstr>Downtimes</vt:lpstr>
      <vt:lpstr>Lost fills - collisions</vt:lpstr>
      <vt:lpstr>Pattern of losses of B2 in collision fill 2806</vt:lpstr>
      <vt:lpstr>Emittances on B1 for fill 2806</vt:lpstr>
      <vt:lpstr>Chromaticity</vt:lpstr>
      <vt:lpstr>Real-time trims of QFB</vt:lpstr>
      <vt:lpstr>QTF current in  ramp and squeeze</vt:lpstr>
      <vt:lpstr>Change way to go into collision?</vt:lpstr>
      <vt:lpstr>Change way to go into collision?</vt:lpstr>
      <vt:lpstr>Beam to TDI</vt:lpstr>
      <vt:lpstr>90 m setup</vt:lpstr>
      <vt:lpstr>Luminosity and losses first 90 m fill</vt:lpstr>
      <vt:lpstr>Colliding at 90 m</vt:lpstr>
      <vt:lpstr>90 m : next steps this week</vt:lpstr>
      <vt:lpstr>Plans for the week</vt:lpstr>
      <vt:lpstr>Floating MD for 48h </vt:lpstr>
      <vt:lpstr>MD settings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4029</cp:revision>
  <dcterms:created xsi:type="dcterms:W3CDTF">2010-07-26T05:43:59Z</dcterms:created>
  <dcterms:modified xsi:type="dcterms:W3CDTF">2012-07-09T06:18:28Z</dcterms:modified>
</cp:coreProperties>
</file>