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1"/>
  </p:notesMasterIdLst>
  <p:sldIdLst>
    <p:sldId id="330" r:id="rId3"/>
    <p:sldId id="260" r:id="rId4"/>
    <p:sldId id="258" r:id="rId5"/>
    <p:sldId id="259" r:id="rId6"/>
    <p:sldId id="315" r:id="rId7"/>
    <p:sldId id="321" r:id="rId8"/>
    <p:sldId id="322" r:id="rId9"/>
    <p:sldId id="316" r:id="rId10"/>
    <p:sldId id="318" r:id="rId11"/>
    <p:sldId id="319" r:id="rId12"/>
    <p:sldId id="320" r:id="rId13"/>
    <p:sldId id="323" r:id="rId14"/>
    <p:sldId id="325" r:id="rId15"/>
    <p:sldId id="317" r:id="rId16"/>
    <p:sldId id="326" r:id="rId17"/>
    <p:sldId id="328" r:id="rId18"/>
    <p:sldId id="327" r:id="rId19"/>
    <p:sldId id="32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38" autoAdjust="0"/>
    <p:restoredTop sz="94660"/>
  </p:normalViewPr>
  <p:slideViewPr>
    <p:cSldViewPr>
      <p:cViewPr varScale="1">
        <p:scale>
          <a:sx n="67" d="100"/>
          <a:sy n="67" d="100"/>
        </p:scale>
        <p:origin x="-9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9577F-09A8-4527-82EA-0FF81A34D65A}" type="datetimeFigureOut">
              <a:rPr lang="en-GB" smtClean="0"/>
              <a:t>24/06/2012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E281E-C1AD-4B87-A86A-72E7DB9806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9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19-06-12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MD Planning 2012, MD#2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981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7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12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18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91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19-06-12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MD Planning 2012, MD#2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710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24/06/2012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40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24/06/2012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89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24/06/2012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54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24/06/2012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81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24/06/2012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6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94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24/06/2012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28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24/06/2012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0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24/06/2012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54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24/06/2012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92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24/06/2012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05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A3D-BA91-4FE3-B6E0-B8B1915EE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24/06/2012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DC3B8-B8D8-4C41-8013-D2A639B987C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1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8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9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2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5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5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4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 algn="ctr" fontAlgn="base">
              <a:spcAft>
                <a:spcPct val="0"/>
              </a:spcAft>
            </a:pPr>
            <a:r>
              <a:rPr lang="en-US" smtClean="0">
                <a:solidFill>
                  <a:srgbClr val="00007D"/>
                </a:solidFill>
              </a:rPr>
              <a:t>MD Planning 2012, MD#2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 fontAlgn="base">
              <a:spcAft>
                <a:spcPct val="0"/>
              </a:spcAft>
            </a:pPr>
            <a:fld id="{212BBE4B-11BF-433F-B4D5-C48334632EB9}" type="slidenum">
              <a:rPr lang="en-US">
                <a:solidFill>
                  <a:srgbClr val="00007D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pPr fontAlgn="base">
              <a:spcAft>
                <a:spcPct val="0"/>
              </a:spcAft>
            </a:pPr>
            <a:r>
              <a:rPr lang="en-US" smtClean="0">
                <a:solidFill>
                  <a:srgbClr val="00007D"/>
                </a:solidFill>
              </a:rPr>
              <a:t>19-06-12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00007D"/>
              </a:solidFill>
            </a:endParaRPr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  <p:extLst>
      <p:ext uri="{BB962C8B-B14F-4D97-AF65-F5344CB8AC3E}">
        <p14:creationId xmlns:p14="http://schemas.microsoft.com/office/powerpoint/2010/main" val="96463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66A3D-BA91-4FE3-B6E0-B8B1915EE6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24/06/2012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DC3B8-B8D8-4C41-8013-D2A639B987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1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 txBox="1">
            <a:spLocks/>
          </p:cNvSpPr>
          <p:nvPr/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mtClean="0">
                <a:solidFill>
                  <a:srgbClr val="00007D"/>
                </a:solidFill>
              </a:rPr>
              <a:t>MD#2 News &amp; Plan 23 June 2012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5679" y="1124744"/>
            <a:ext cx="6372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MD Report 24 June 2012</a:t>
            </a:r>
            <a:endParaRPr lang="en-GB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2636912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Machine coordinators: Barbara Holzer, Mike Lamont</a:t>
            </a:r>
          </a:p>
          <a:p>
            <a:endParaRPr lang="en-US" sz="2800" dirty="0" smtClean="0"/>
          </a:p>
          <a:p>
            <a:r>
              <a:rPr lang="en-US" sz="2800" dirty="0" smtClean="0"/>
              <a:t>MD Coordinators: Ralph </a:t>
            </a:r>
            <a:r>
              <a:rPr lang="en-US" sz="2800" dirty="0" err="1" smtClean="0"/>
              <a:t>Assmann</a:t>
            </a:r>
            <a:r>
              <a:rPr lang="en-US" sz="2800" dirty="0" smtClean="0"/>
              <a:t>, Giulia Papotti, Frank Zimmermann</a:t>
            </a:r>
            <a:endParaRPr lang="en-GB" sz="2800" dirty="0"/>
          </a:p>
        </p:txBody>
      </p:sp>
      <p:pic>
        <p:nvPicPr>
          <p:cNvPr id="10" name="Content Placeholder 10" descr="md-v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" t="9518" r="5046" b="11645"/>
          <a:stretch/>
        </p:blipFill>
        <p:spPr bwMode="auto">
          <a:xfrm>
            <a:off x="5463521" y="4581128"/>
            <a:ext cx="2843742" cy="160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2426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" y="538162"/>
            <a:ext cx="806767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19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" y="542925"/>
            <a:ext cx="814387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98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0"/>
            <a:ext cx="903649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/>
              <a:t>octupole</a:t>
            </a:r>
            <a:r>
              <a:rPr lang="en-US" sz="3600" dirty="0" smtClean="0"/>
              <a:t> </a:t>
            </a:r>
            <a:r>
              <a:rPr lang="en-US" sz="3600" dirty="0"/>
              <a:t>MD </a:t>
            </a:r>
            <a:r>
              <a:rPr lang="en-US" sz="3600" dirty="0" smtClean="0"/>
              <a:t>II -  after the squeeze</a:t>
            </a:r>
            <a:endParaRPr lang="en-US" sz="2400" b="1" dirty="0" smtClean="0"/>
          </a:p>
          <a:p>
            <a:r>
              <a:rPr lang="en-US" sz="2400" b="1" dirty="0" smtClean="0"/>
              <a:t>6 studies: </a:t>
            </a:r>
            <a:endParaRPr lang="en-US" sz="2400" b="1" dirty="0"/>
          </a:p>
          <a:p>
            <a:pPr marL="342900" indent="-342900">
              <a:spcBef>
                <a:spcPts val="600"/>
              </a:spcBef>
              <a:buAutoNum type="arabicParenR"/>
            </a:pPr>
            <a:r>
              <a:rPr lang="en-US" sz="2000" b="1" dirty="0" err="1" smtClean="0">
                <a:solidFill>
                  <a:srgbClr val="0000CC"/>
                </a:solidFill>
              </a:rPr>
              <a:t>Q'x,y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= + 5, ADT as in physics</a:t>
            </a:r>
            <a:r>
              <a:rPr lang="en-US" sz="2000" dirty="0"/>
              <a:t>: </a:t>
            </a:r>
            <a:r>
              <a:rPr lang="en-US" sz="2000" b="1" dirty="0" smtClean="0">
                <a:solidFill>
                  <a:srgbClr val="0000CC"/>
                </a:solidFill>
              </a:rPr>
              <a:t>decreased </a:t>
            </a:r>
            <a:r>
              <a:rPr lang="en-US" sz="2000" b="1" dirty="0" err="1" smtClean="0">
                <a:solidFill>
                  <a:srgbClr val="0000CC"/>
                </a:solidFill>
              </a:rPr>
              <a:t>octupole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current down to </a:t>
            </a:r>
            <a:r>
              <a:rPr lang="en-US" sz="2000" b="1" dirty="0" smtClean="0">
                <a:solidFill>
                  <a:srgbClr val="0000CC"/>
                </a:solidFill>
              </a:rPr>
              <a:t>0</a:t>
            </a:r>
            <a:r>
              <a:rPr lang="en-US" sz="2000" dirty="0" smtClean="0"/>
              <a:t>; </a:t>
            </a:r>
            <a:r>
              <a:rPr lang="en-US" sz="2000" b="1" dirty="0" smtClean="0">
                <a:solidFill>
                  <a:srgbClr val="FF0000"/>
                </a:solidFill>
              </a:rPr>
              <a:t>at 0 </a:t>
            </a:r>
            <a:r>
              <a:rPr lang="en-US" sz="2000" b="1" dirty="0">
                <a:solidFill>
                  <a:srgbClr val="FF0000"/>
                </a:solidFill>
              </a:rPr>
              <a:t>the beam became unstable in </a:t>
            </a:r>
            <a:r>
              <a:rPr lang="en-US" sz="2000" b="1" dirty="0" err="1">
                <a:solidFill>
                  <a:srgbClr val="FF0000"/>
                </a:solidFill>
              </a:rPr>
              <a:t>Vplane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(still </a:t>
            </a:r>
            <a:r>
              <a:rPr lang="en-US" sz="2000" dirty="0"/>
              <a:t>stable at ~ 20 A in the D </a:t>
            </a:r>
            <a:r>
              <a:rPr lang="en-US" sz="2000" dirty="0" err="1"/>
              <a:t>octupoles</a:t>
            </a:r>
            <a:r>
              <a:rPr lang="en-US" sz="2000" dirty="0"/>
              <a:t>). </a:t>
            </a:r>
            <a:r>
              <a:rPr lang="en-US" sz="2000" dirty="0" smtClean="0"/>
              <a:t>Increased </a:t>
            </a:r>
            <a:r>
              <a:rPr lang="en-US" sz="2000" dirty="0" err="1" smtClean="0"/>
              <a:t>octupole</a:t>
            </a:r>
            <a:r>
              <a:rPr lang="en-US" sz="2000" dirty="0" err="1"/>
              <a:t>s</a:t>
            </a:r>
            <a:r>
              <a:rPr lang="en-US" sz="2000" dirty="0" smtClean="0"/>
              <a:t> </a:t>
            </a:r>
            <a:r>
              <a:rPr lang="en-US" sz="2000" dirty="0"/>
              <a:t>to save </a:t>
            </a:r>
            <a:r>
              <a:rPr lang="en-US" sz="2000" dirty="0" smtClean="0"/>
              <a:t>beam (also </a:t>
            </a:r>
            <a:r>
              <a:rPr lang="en-US" sz="2000" dirty="0" err="1"/>
              <a:t>Q'x,y</a:t>
            </a:r>
            <a:r>
              <a:rPr lang="en-US" sz="2000" dirty="0"/>
              <a:t> </a:t>
            </a:r>
            <a:r>
              <a:rPr lang="en-US" sz="2000" dirty="0" smtClean="0"/>
              <a:t>+2).</a:t>
            </a:r>
          </a:p>
          <a:p>
            <a:pPr marL="342900" indent="-342900">
              <a:spcBef>
                <a:spcPts val="600"/>
              </a:spcBef>
              <a:buAutoNum type="arabicParenR"/>
            </a:pPr>
            <a:r>
              <a:rPr lang="en-US" sz="2000" b="1" dirty="0" err="1" smtClean="0">
                <a:solidFill>
                  <a:srgbClr val="0000CC"/>
                </a:solidFill>
              </a:rPr>
              <a:t>Ioct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= 450 A, ADT as in physics: </a:t>
            </a:r>
            <a:r>
              <a:rPr lang="en-US" sz="2000" b="1" dirty="0" smtClean="0">
                <a:solidFill>
                  <a:srgbClr val="0000CC"/>
                </a:solidFill>
              </a:rPr>
              <a:t>decreased </a:t>
            </a:r>
            <a:r>
              <a:rPr lang="en-US" sz="2000" b="1" dirty="0" err="1">
                <a:solidFill>
                  <a:srgbClr val="0000CC"/>
                </a:solidFill>
              </a:rPr>
              <a:t>Q'x,y</a:t>
            </a:r>
            <a:r>
              <a:rPr lang="en-US" sz="2000" b="1" dirty="0">
                <a:solidFill>
                  <a:srgbClr val="0000CC"/>
                </a:solidFill>
              </a:rPr>
              <a:t> from + 7 to - 10 </a:t>
            </a:r>
            <a:r>
              <a:rPr lang="en-US" sz="2000" dirty="0"/>
              <a:t>by </a:t>
            </a:r>
            <a:r>
              <a:rPr lang="en-US" sz="2000" dirty="0" smtClean="0"/>
              <a:t>steps </a:t>
            </a:r>
            <a:r>
              <a:rPr lang="en-US" sz="2000" dirty="0"/>
              <a:t>of 1 unit. The beam was</a:t>
            </a:r>
            <a:r>
              <a:rPr lang="en-US" sz="2000" b="1" dirty="0">
                <a:solidFill>
                  <a:srgbClr val="0000CC"/>
                </a:solidFill>
              </a:rPr>
              <a:t> always stable. </a:t>
            </a:r>
            <a:r>
              <a:rPr lang="en-US" sz="2000" dirty="0"/>
              <a:t>Then we moved in 1 step to </a:t>
            </a:r>
            <a:r>
              <a:rPr lang="en-US" sz="2000" dirty="0" err="1"/>
              <a:t>Q'x,y</a:t>
            </a:r>
            <a:r>
              <a:rPr lang="en-US" sz="2000" dirty="0"/>
              <a:t> = + 10 and the beam was still </a:t>
            </a:r>
            <a:r>
              <a:rPr lang="en-US" sz="2000" dirty="0" smtClean="0"/>
              <a:t>stable.</a:t>
            </a:r>
          </a:p>
          <a:p>
            <a:pPr marL="342900" indent="-342900">
              <a:spcBef>
                <a:spcPts val="600"/>
              </a:spcBef>
              <a:buAutoNum type="arabicParenR"/>
            </a:pPr>
            <a:r>
              <a:rPr lang="en-US" sz="2000" b="1" dirty="0" err="1" smtClean="0">
                <a:solidFill>
                  <a:srgbClr val="0000CC"/>
                </a:solidFill>
              </a:rPr>
              <a:t>Q'x,y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= - 5, ADT as in physics: </a:t>
            </a:r>
            <a:r>
              <a:rPr lang="en-US" sz="2000" b="1" dirty="0" smtClean="0">
                <a:solidFill>
                  <a:srgbClr val="0000CC"/>
                </a:solidFill>
              </a:rPr>
              <a:t>decreased </a:t>
            </a:r>
            <a:r>
              <a:rPr lang="en-US" sz="2000" b="1" dirty="0">
                <a:solidFill>
                  <a:srgbClr val="0000CC"/>
                </a:solidFill>
              </a:rPr>
              <a:t>the </a:t>
            </a:r>
            <a:r>
              <a:rPr lang="en-US" sz="2000" b="1" dirty="0" err="1">
                <a:solidFill>
                  <a:srgbClr val="0000CC"/>
                </a:solidFill>
              </a:rPr>
              <a:t>octupole</a:t>
            </a:r>
            <a:r>
              <a:rPr lang="en-US" sz="2000" b="1" dirty="0">
                <a:solidFill>
                  <a:srgbClr val="0000CC"/>
                </a:solidFill>
              </a:rPr>
              <a:t> current down to ~ 220 A </a:t>
            </a:r>
            <a:r>
              <a:rPr lang="en-US" sz="2000" dirty="0"/>
              <a:t>, when the beam became </a:t>
            </a:r>
            <a:r>
              <a:rPr lang="en-US" sz="2000" b="1" dirty="0">
                <a:solidFill>
                  <a:srgbClr val="FF0000"/>
                </a:solidFill>
              </a:rPr>
              <a:t>unstable in </a:t>
            </a:r>
            <a:r>
              <a:rPr lang="en-US" sz="2000" b="1" dirty="0" err="1">
                <a:solidFill>
                  <a:srgbClr val="FF0000"/>
                </a:solidFill>
              </a:rPr>
              <a:t>Vplane</a:t>
            </a:r>
            <a:r>
              <a:rPr lang="en-US" sz="2000" dirty="0"/>
              <a:t>. Just after the instability</a:t>
            </a:r>
            <a:r>
              <a:rPr lang="en-US" sz="2000" dirty="0" smtClean="0"/>
              <a:t>, </a:t>
            </a:r>
            <a:r>
              <a:rPr lang="en-US" sz="2000" dirty="0"/>
              <a:t>increased again the </a:t>
            </a:r>
            <a:r>
              <a:rPr lang="en-US" sz="2000" dirty="0" err="1"/>
              <a:t>octupole</a:t>
            </a:r>
            <a:r>
              <a:rPr lang="en-US" sz="2000" dirty="0"/>
              <a:t> current to </a:t>
            </a:r>
            <a:r>
              <a:rPr lang="en-US" sz="2000" dirty="0" smtClean="0"/>
              <a:t>save </a:t>
            </a:r>
            <a:r>
              <a:rPr lang="en-US" sz="2000" dirty="0"/>
              <a:t>beam</a:t>
            </a:r>
            <a:r>
              <a:rPr lang="en-US" sz="2000" dirty="0" smtClean="0"/>
              <a:t>.</a:t>
            </a:r>
          </a:p>
          <a:p>
            <a:pPr marL="342900" indent="-342900">
              <a:spcBef>
                <a:spcPts val="600"/>
              </a:spcBef>
              <a:buAutoNum type="arabicParenR"/>
            </a:pPr>
            <a:r>
              <a:rPr lang="en-US" sz="2000" b="1" dirty="0" err="1" smtClean="0">
                <a:solidFill>
                  <a:srgbClr val="0000CC"/>
                </a:solidFill>
              </a:rPr>
              <a:t>Q'x,y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= + 2, ADT as in physics</a:t>
            </a:r>
            <a:r>
              <a:rPr lang="en-US" sz="2000" dirty="0"/>
              <a:t>: we decreased the </a:t>
            </a:r>
            <a:r>
              <a:rPr lang="en-US" sz="2000" b="1" dirty="0" err="1">
                <a:solidFill>
                  <a:srgbClr val="0000CC"/>
                </a:solidFill>
              </a:rPr>
              <a:t>octupole</a:t>
            </a:r>
            <a:r>
              <a:rPr lang="en-US" sz="2000" b="1" dirty="0">
                <a:solidFill>
                  <a:srgbClr val="0000CC"/>
                </a:solidFill>
              </a:rPr>
              <a:t> current down to </a:t>
            </a:r>
            <a:r>
              <a:rPr lang="en-US" sz="2000" b="1" dirty="0" smtClean="0">
                <a:solidFill>
                  <a:srgbClr val="0000CC"/>
                </a:solidFill>
              </a:rPr>
              <a:t>~60 A,</a:t>
            </a:r>
            <a:r>
              <a:rPr lang="en-US" sz="2000" dirty="0" smtClean="0"/>
              <a:t> </a:t>
            </a:r>
            <a:r>
              <a:rPr lang="en-US" sz="2000" dirty="0"/>
              <a:t>when the beam became </a:t>
            </a:r>
            <a:r>
              <a:rPr lang="en-US" sz="2000" b="1" dirty="0">
                <a:solidFill>
                  <a:srgbClr val="FF0000"/>
                </a:solidFill>
              </a:rPr>
              <a:t>unstable in </a:t>
            </a:r>
            <a:r>
              <a:rPr lang="en-US" sz="2000" b="1" dirty="0" err="1">
                <a:solidFill>
                  <a:srgbClr val="FF0000"/>
                </a:solidFill>
              </a:rPr>
              <a:t>Hplane</a:t>
            </a:r>
            <a:r>
              <a:rPr lang="en-US" sz="2000" dirty="0"/>
              <a:t>. Just after the instability, </a:t>
            </a:r>
            <a:r>
              <a:rPr lang="en-US" sz="2000" dirty="0" smtClean="0"/>
              <a:t>increased </a:t>
            </a:r>
            <a:r>
              <a:rPr lang="en-US" sz="2000" dirty="0"/>
              <a:t>again </a:t>
            </a:r>
            <a:r>
              <a:rPr lang="en-US" sz="2000" dirty="0" err="1" smtClean="0"/>
              <a:t>octupole</a:t>
            </a:r>
            <a:r>
              <a:rPr lang="en-US" sz="2000" dirty="0" smtClean="0"/>
              <a:t> </a:t>
            </a:r>
            <a:r>
              <a:rPr lang="en-US" sz="2000" dirty="0"/>
              <a:t>current to save </a:t>
            </a:r>
            <a:r>
              <a:rPr lang="en-US" sz="2000" dirty="0" smtClean="0"/>
              <a:t> beam.</a:t>
            </a:r>
          </a:p>
          <a:p>
            <a:pPr marL="342900" indent="-342900">
              <a:spcBef>
                <a:spcPts val="600"/>
              </a:spcBef>
              <a:buAutoNum type="arabicParenR"/>
            </a:pPr>
            <a:r>
              <a:rPr lang="en-US" sz="2000" b="1" dirty="0" err="1" smtClean="0">
                <a:solidFill>
                  <a:srgbClr val="0000CC"/>
                </a:solidFill>
              </a:rPr>
              <a:t>Q'x,y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= + 2, </a:t>
            </a:r>
            <a:r>
              <a:rPr lang="en-US" sz="2000" b="1" dirty="0" err="1">
                <a:solidFill>
                  <a:srgbClr val="0000CC"/>
                </a:solidFill>
              </a:rPr>
              <a:t>Ioct</a:t>
            </a:r>
            <a:r>
              <a:rPr lang="en-US" sz="2000" b="1" dirty="0">
                <a:solidFill>
                  <a:srgbClr val="0000CC"/>
                </a:solidFill>
              </a:rPr>
              <a:t> = 450 A: </a:t>
            </a:r>
            <a:r>
              <a:rPr lang="en-US" sz="2000" b="1" dirty="0" smtClean="0">
                <a:solidFill>
                  <a:srgbClr val="0000CC"/>
                </a:solidFill>
              </a:rPr>
              <a:t>decreased </a:t>
            </a:r>
            <a:r>
              <a:rPr lang="en-US" sz="2000" b="1" dirty="0">
                <a:solidFill>
                  <a:srgbClr val="0000CC"/>
                </a:solidFill>
              </a:rPr>
              <a:t>the ADT gain by steps of 20% </a:t>
            </a:r>
            <a:r>
              <a:rPr lang="en-US" sz="2000" dirty="0"/>
              <a:t>(each time of the previous value) and after having reached the limit of the lower value, </a:t>
            </a:r>
            <a:r>
              <a:rPr lang="en-US" sz="2000" b="1" dirty="0" smtClean="0">
                <a:solidFill>
                  <a:srgbClr val="0000CC"/>
                </a:solidFill>
              </a:rPr>
              <a:t>switched ADT </a:t>
            </a:r>
            <a:r>
              <a:rPr lang="en-US" sz="2000" b="1" dirty="0">
                <a:solidFill>
                  <a:srgbClr val="0000CC"/>
                </a:solidFill>
              </a:rPr>
              <a:t>off</a:t>
            </a:r>
            <a:r>
              <a:rPr lang="en-US" sz="2000" dirty="0"/>
              <a:t>. The </a:t>
            </a:r>
            <a:r>
              <a:rPr lang="en-US" sz="2000" b="1" dirty="0">
                <a:solidFill>
                  <a:srgbClr val="0000CC"/>
                </a:solidFill>
              </a:rPr>
              <a:t>beam was stable</a:t>
            </a:r>
            <a:r>
              <a:rPr lang="en-US" sz="2000" dirty="0"/>
              <a:t>. </a:t>
            </a:r>
            <a:r>
              <a:rPr lang="en-US" sz="2000" dirty="0" smtClean="0"/>
              <a:t>BBQ </a:t>
            </a:r>
            <a:r>
              <a:rPr lang="en-US" sz="2000" dirty="0"/>
              <a:t>signal in H increased ~ </a:t>
            </a:r>
            <a:r>
              <a:rPr lang="en-US" sz="2000" dirty="0" smtClean="0"/>
              <a:t>linearly ~ </a:t>
            </a:r>
            <a:r>
              <a:rPr lang="en-US" sz="2000" dirty="0"/>
              <a:t>3 times above the noise level. </a:t>
            </a:r>
            <a:endParaRPr lang="en-US" sz="2000" dirty="0" smtClean="0"/>
          </a:p>
          <a:p>
            <a:pPr marL="342900" indent="-342900">
              <a:spcBef>
                <a:spcPts val="600"/>
              </a:spcBef>
              <a:buAutoNum type="arabicParenR"/>
            </a:pPr>
            <a:r>
              <a:rPr lang="en-US" sz="2000" b="1" dirty="0" err="1" smtClean="0">
                <a:solidFill>
                  <a:srgbClr val="0000CC"/>
                </a:solidFill>
              </a:rPr>
              <a:t>Q'x,y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= + 2, ADT switched off: </a:t>
            </a:r>
            <a:r>
              <a:rPr lang="en-US" sz="2000" b="1" dirty="0" smtClean="0">
                <a:solidFill>
                  <a:srgbClr val="0000CC"/>
                </a:solidFill>
              </a:rPr>
              <a:t>decreased </a:t>
            </a:r>
            <a:r>
              <a:rPr lang="en-US" sz="2000" b="1" dirty="0">
                <a:solidFill>
                  <a:srgbClr val="0000CC"/>
                </a:solidFill>
              </a:rPr>
              <a:t>the </a:t>
            </a:r>
            <a:r>
              <a:rPr lang="en-US" sz="2000" b="1" dirty="0" err="1">
                <a:solidFill>
                  <a:srgbClr val="0000CC"/>
                </a:solidFill>
              </a:rPr>
              <a:t>octupole</a:t>
            </a:r>
            <a:r>
              <a:rPr lang="en-US" sz="2000" b="1" dirty="0">
                <a:solidFill>
                  <a:srgbClr val="0000CC"/>
                </a:solidFill>
              </a:rPr>
              <a:t> current by 1 step to ~ 400 A </a:t>
            </a:r>
            <a:r>
              <a:rPr lang="en-US" sz="2000" dirty="0"/>
              <a:t>and the </a:t>
            </a:r>
            <a:r>
              <a:rPr lang="en-US" sz="2000" b="1" dirty="0">
                <a:solidFill>
                  <a:srgbClr val="FF0000"/>
                </a:solidFill>
              </a:rPr>
              <a:t>beam was unstable in </a:t>
            </a:r>
            <a:r>
              <a:rPr lang="en-US" sz="2000" b="1" dirty="0" err="1">
                <a:solidFill>
                  <a:srgbClr val="FF0000"/>
                </a:solidFill>
              </a:rPr>
              <a:t>Vplane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and finally dumped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059832" y="620688"/>
            <a:ext cx="6084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A. Burov, M. Pojer, Y., G. Trad, Y. Le </a:t>
            </a:r>
            <a:r>
              <a:rPr lang="en-US" dirty="0" err="1" smtClean="0"/>
              <a:t>Borgne</a:t>
            </a:r>
            <a:r>
              <a:rPr lang="en-US" dirty="0" smtClean="0"/>
              <a:t>, T. </a:t>
            </a:r>
            <a:r>
              <a:rPr lang="en-US" dirty="0" err="1" smtClean="0"/>
              <a:t>Pieloni</a:t>
            </a:r>
            <a:r>
              <a:rPr lang="en-US" dirty="0" smtClean="0"/>
              <a:t>, E. </a:t>
            </a:r>
            <a:r>
              <a:rPr lang="en-US" dirty="0" err="1" smtClean="0"/>
              <a:t>Metral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949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5257"/>
            <a:ext cx="8127876" cy="62553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3568" y="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>
                <a:solidFill>
                  <a:prstClr val="black"/>
                </a:solidFill>
              </a:rPr>
              <a:t>octupole</a:t>
            </a:r>
            <a:r>
              <a:rPr lang="en-US" sz="3600" dirty="0">
                <a:solidFill>
                  <a:prstClr val="black"/>
                </a:solidFill>
              </a:rPr>
              <a:t> MD II -  </a:t>
            </a:r>
            <a:r>
              <a:rPr lang="en-US" sz="3600" dirty="0" smtClean="0">
                <a:solidFill>
                  <a:prstClr val="black"/>
                </a:solidFill>
              </a:rPr>
              <a:t>losses during study 4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38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6" y="1642503"/>
            <a:ext cx="9144000" cy="14916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>
                <a:solidFill>
                  <a:prstClr val="black"/>
                </a:solidFill>
              </a:rPr>
              <a:t>octupole</a:t>
            </a:r>
            <a:r>
              <a:rPr lang="en-US" sz="3600" dirty="0">
                <a:solidFill>
                  <a:prstClr val="black"/>
                </a:solidFill>
              </a:rPr>
              <a:t> MD II -  </a:t>
            </a:r>
            <a:r>
              <a:rPr lang="en-US" sz="3600" dirty="0" smtClean="0">
                <a:solidFill>
                  <a:prstClr val="black"/>
                </a:solidFill>
              </a:rPr>
              <a:t>BSRT </a:t>
            </a:r>
            <a:r>
              <a:rPr lang="en-US" sz="3600" dirty="0" err="1" smtClean="0">
                <a:solidFill>
                  <a:prstClr val="black"/>
                </a:solidFill>
              </a:rPr>
              <a:t>emittance</a:t>
            </a:r>
            <a:r>
              <a:rPr lang="en-US" sz="3600" dirty="0" smtClean="0">
                <a:solidFill>
                  <a:prstClr val="black"/>
                </a:solidFill>
              </a:rPr>
              <a:t> during study </a:t>
            </a:r>
            <a:r>
              <a:rPr lang="en-US" sz="3600" dirty="0">
                <a:solidFill>
                  <a:prstClr val="black"/>
                </a:solidFill>
              </a:rPr>
              <a:t>5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35" y="3212976"/>
            <a:ext cx="9144000" cy="1491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1" y="4574254"/>
            <a:ext cx="9144000" cy="149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42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55576"/>
            <a:ext cx="8311905" cy="59213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>
                <a:solidFill>
                  <a:prstClr val="black"/>
                </a:solidFill>
              </a:rPr>
              <a:t>octupole</a:t>
            </a:r>
            <a:r>
              <a:rPr lang="en-US" sz="3600" dirty="0">
                <a:solidFill>
                  <a:prstClr val="black"/>
                </a:solidFill>
              </a:rPr>
              <a:t> MD II -  </a:t>
            </a:r>
            <a:r>
              <a:rPr lang="en-US" sz="3600" dirty="0" smtClean="0">
                <a:solidFill>
                  <a:prstClr val="black"/>
                </a:solidFill>
              </a:rPr>
              <a:t>beam loss &amp; dump in study </a:t>
            </a:r>
            <a:r>
              <a:rPr lang="en-US" sz="3600" dirty="0">
                <a:solidFill>
                  <a:prstClr val="black"/>
                </a:solidFill>
              </a:rPr>
              <a:t>6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59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144" y="980728"/>
            <a:ext cx="85043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reliminary </a:t>
            </a:r>
            <a:r>
              <a:rPr lang="en-US" sz="2800" dirty="0"/>
              <a:t>conclusions: </a:t>
            </a:r>
            <a:endParaRPr lang="en-US" sz="2800" dirty="0" smtClean="0"/>
          </a:p>
          <a:p>
            <a:endParaRPr lang="en-US" sz="2800" dirty="0"/>
          </a:p>
          <a:p>
            <a:pPr marL="457200" indent="-457200">
              <a:buAutoNum type="arabicParenR"/>
            </a:pPr>
            <a:r>
              <a:rPr lang="en-US" sz="2800" dirty="0"/>
              <a:t>w</a:t>
            </a:r>
            <a:r>
              <a:rPr lang="en-US" sz="2800" dirty="0" smtClean="0"/>
              <a:t>ith </a:t>
            </a:r>
            <a:r>
              <a:rPr lang="en-US" sz="2800" dirty="0"/>
              <a:t>a single (50 ns bunch spacing) beam, with ~ 1.5E11 p/b, the beam seems to be </a:t>
            </a:r>
            <a:r>
              <a:rPr lang="en-US" sz="2800" b="1" dirty="0">
                <a:solidFill>
                  <a:srgbClr val="0000CC"/>
                </a:solidFill>
              </a:rPr>
              <a:t>deeply inside the </a:t>
            </a:r>
            <a:r>
              <a:rPr lang="en-US" sz="2800" b="1" dirty="0" smtClean="0">
                <a:solidFill>
                  <a:srgbClr val="0000CC"/>
                </a:solidFill>
              </a:rPr>
              <a:t>stable area </a:t>
            </a:r>
            <a:r>
              <a:rPr lang="en-US" sz="2800" b="1" dirty="0">
                <a:solidFill>
                  <a:srgbClr val="0000CC"/>
                </a:solidFill>
              </a:rPr>
              <a:t>in terms of </a:t>
            </a:r>
            <a:r>
              <a:rPr lang="en-US" sz="2800" b="1" dirty="0" err="1">
                <a:solidFill>
                  <a:srgbClr val="0000CC"/>
                </a:solidFill>
              </a:rPr>
              <a:t>octupoles</a:t>
            </a:r>
            <a:r>
              <a:rPr lang="en-US" sz="2800" b="1" dirty="0">
                <a:solidFill>
                  <a:srgbClr val="0000CC"/>
                </a:solidFill>
              </a:rPr>
              <a:t>' current, chromaticity and ADT </a:t>
            </a:r>
            <a:r>
              <a:rPr lang="en-US" sz="2800" b="1" dirty="0" smtClean="0">
                <a:solidFill>
                  <a:srgbClr val="0000CC"/>
                </a:solidFill>
              </a:rPr>
              <a:t>gain</a:t>
            </a:r>
          </a:p>
          <a:p>
            <a:pPr marL="457200" indent="-457200">
              <a:buAutoNum type="arabicParenR"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b="1" dirty="0">
                <a:solidFill>
                  <a:srgbClr val="FF0000"/>
                </a:solidFill>
              </a:rPr>
              <a:t>transverse </a:t>
            </a:r>
            <a:r>
              <a:rPr lang="en-US" sz="2800" b="1" dirty="0" err="1">
                <a:solidFill>
                  <a:srgbClr val="FF0000"/>
                </a:solidFill>
              </a:rPr>
              <a:t>emittances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seemed </a:t>
            </a:r>
            <a:r>
              <a:rPr lang="en-US" sz="2800" b="1" dirty="0">
                <a:solidFill>
                  <a:srgbClr val="FF0000"/>
                </a:solidFill>
              </a:rPr>
              <a:t>to be larger </a:t>
            </a:r>
            <a:r>
              <a:rPr lang="en-US" sz="2800" dirty="0"/>
              <a:t>than in physics (factor ~ 2 in H), which has to be looked at in detail</a:t>
            </a:r>
            <a:r>
              <a:rPr lang="en-US" sz="2800" dirty="0" smtClean="0"/>
              <a:t>.</a:t>
            </a:r>
          </a:p>
          <a:p>
            <a:pPr marL="457200" indent="-457200">
              <a:buAutoNum type="arabicParenR"/>
            </a:pPr>
            <a:r>
              <a:rPr lang="en-US" sz="2800" dirty="0"/>
              <a:t>a</a:t>
            </a:r>
            <a:r>
              <a:rPr lang="en-US" sz="2800" dirty="0" smtClean="0"/>
              <a:t>ll </a:t>
            </a:r>
            <a:r>
              <a:rPr lang="en-US" sz="2800" dirty="0"/>
              <a:t>these  </a:t>
            </a:r>
            <a:r>
              <a:rPr lang="en-US" sz="2800" dirty="0" smtClean="0"/>
              <a:t>studies </a:t>
            </a:r>
            <a:r>
              <a:rPr lang="en-US" sz="2800" dirty="0"/>
              <a:t>were done with the same </a:t>
            </a:r>
            <a:r>
              <a:rPr lang="en-US" sz="2800" b="1" dirty="0">
                <a:solidFill>
                  <a:srgbClr val="FF0000"/>
                </a:solidFill>
              </a:rPr>
              <a:t>beam </a:t>
            </a:r>
            <a:r>
              <a:rPr lang="en-US" sz="2800" dirty="0"/>
              <a:t>which </a:t>
            </a:r>
            <a:r>
              <a:rPr lang="en-US" sz="2800" b="1" dirty="0">
                <a:solidFill>
                  <a:srgbClr val="FF0000"/>
                </a:solidFill>
              </a:rPr>
              <a:t>suffered several instabilities</a:t>
            </a:r>
            <a:r>
              <a:rPr lang="en-US" sz="2800" dirty="0"/>
              <a:t>, which can have some influence on the following ones.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95536" y="188640"/>
            <a:ext cx="8334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>
                <a:solidFill>
                  <a:prstClr val="black"/>
                </a:solidFill>
              </a:rPr>
              <a:t>octupole</a:t>
            </a:r>
            <a:r>
              <a:rPr lang="en-US" sz="3600" dirty="0">
                <a:solidFill>
                  <a:prstClr val="black"/>
                </a:solidFill>
              </a:rPr>
              <a:t> MD II -  after the squeeze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90639" y="6428373"/>
            <a:ext cx="6084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A. Burov, M. Pojer, Y., G. Trad, Y. Le </a:t>
            </a:r>
            <a:r>
              <a:rPr lang="en-US" dirty="0" err="1" smtClean="0"/>
              <a:t>Borgne</a:t>
            </a:r>
            <a:r>
              <a:rPr lang="en-US" dirty="0" smtClean="0"/>
              <a:t>, T. </a:t>
            </a:r>
            <a:r>
              <a:rPr lang="en-US" dirty="0" err="1" smtClean="0"/>
              <a:t>Pieloni</a:t>
            </a:r>
            <a:r>
              <a:rPr lang="en-US" dirty="0" smtClean="0"/>
              <a:t>, E. </a:t>
            </a:r>
            <a:r>
              <a:rPr lang="en-US" dirty="0" err="1" smtClean="0"/>
              <a:t>Metral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617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300" y="117452"/>
            <a:ext cx="8091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/>
              <a:t>collimation </a:t>
            </a:r>
            <a:r>
              <a:rPr lang="en-GB" sz="3600" dirty="0"/>
              <a:t>(impedance, nominal settings)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133" y="763783"/>
            <a:ext cx="89438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queezed and separated beam, 3 nominal bunches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CC"/>
                </a:solidFill>
              </a:rPr>
              <a:t>e</a:t>
            </a:r>
            <a:r>
              <a:rPr lang="en-US" sz="2400" b="1" dirty="0" smtClean="0">
                <a:solidFill>
                  <a:srgbClr val="0000CC"/>
                </a:solidFill>
              </a:rPr>
              <a:t>stablished nominal 7 </a:t>
            </a:r>
            <a:r>
              <a:rPr lang="en-US" sz="2400" b="1" dirty="0" err="1" smtClean="0">
                <a:solidFill>
                  <a:srgbClr val="0000CC"/>
                </a:solidFill>
              </a:rPr>
              <a:t>TeV</a:t>
            </a:r>
            <a:r>
              <a:rPr lang="en-US" sz="2400" b="1" dirty="0" smtClean="0">
                <a:solidFill>
                  <a:srgbClr val="0000CC"/>
                </a:solidFill>
              </a:rPr>
              <a:t> collimator settings in IR6&amp; IR7 w/o problem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hierarchy worse than nominal settings especially for beam 1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CC"/>
                </a:solidFill>
              </a:rPr>
              <a:t>b</a:t>
            </a:r>
            <a:r>
              <a:rPr lang="en-US" sz="2400" b="1" dirty="0" smtClean="0">
                <a:solidFill>
                  <a:srgbClr val="0000CC"/>
                </a:solidFill>
              </a:rPr>
              <a:t>eam-based alignment of 7-8 B1 collimators, 80 micron shifts, hierarchy improved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CC"/>
                </a:solidFill>
              </a:rPr>
              <a:t>i</a:t>
            </a:r>
            <a:r>
              <a:rPr lang="en-US" sz="2400" b="1" dirty="0" smtClean="0">
                <a:solidFill>
                  <a:srgbClr val="0000CC"/>
                </a:solidFill>
              </a:rPr>
              <a:t>mpedance</a:t>
            </a:r>
            <a:r>
              <a:rPr lang="en-US" sz="2400" dirty="0" smtClean="0"/>
              <a:t>: movement of primary and secondary collimators in IR7 with and w/o ADT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vertical signals clean; </a:t>
            </a:r>
            <a:r>
              <a:rPr lang="en-US" sz="2400" dirty="0"/>
              <a:t> </a:t>
            </a:r>
            <a:r>
              <a:rPr lang="en-US" sz="2400" dirty="0" smtClean="0"/>
              <a:t>horizontal signals jumping between two peaks (even w/o ADT)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CC"/>
                </a:solidFill>
              </a:rPr>
              <a:t>transverse tune shift of all IR7 secondary collimators from 5.1 to 9 sigma: 5e-4</a:t>
            </a:r>
            <a:r>
              <a:rPr lang="en-US" sz="2400" dirty="0" smtClean="0"/>
              <a:t> ; tune shift from 3 primary from 4.3 to 6.3 sigma barely visible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/>
              <a:t>o</a:t>
            </a:r>
            <a:r>
              <a:rPr lang="en-US" sz="2400" dirty="0" err="1" smtClean="0"/>
              <a:t>ctupoles</a:t>
            </a:r>
            <a:r>
              <a:rPr lang="en-US" sz="2400" dirty="0" smtClean="0"/>
              <a:t> decreased in large steps, Q’=+2, both beams lost at ~80 A (</a:t>
            </a:r>
            <a:r>
              <a:rPr lang="en-US" sz="2400" dirty="0"/>
              <a:t>i</a:t>
            </a:r>
            <a:r>
              <a:rPr lang="en-US" sz="2400" dirty="0" smtClean="0"/>
              <a:t>nstability started at 200-300 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nalysis of ADT signals &amp; synchronous phase shift to be done offline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05998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1412776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450 </a:t>
            </a:r>
            <a:r>
              <a:rPr lang="en-GB" sz="3600" dirty="0" smtClean="0"/>
              <a:t>GeV, BSRT</a:t>
            </a:r>
            <a:r>
              <a:rPr lang="en-GB" sz="3600" dirty="0"/>
              <a:t>, BGI, wire scan, BPM </a:t>
            </a:r>
            <a:r>
              <a:rPr lang="en-GB" sz="3600" dirty="0" smtClean="0"/>
              <a:t>nonlinearities,…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2555776" y="409278"/>
            <a:ext cx="4515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b</a:t>
            </a:r>
            <a:r>
              <a:rPr lang="en-GB" sz="3600" dirty="0" smtClean="0"/>
              <a:t>eam instrumentation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5712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MD#2 News &amp; Plan Tue – Wed (19. – 20.6.)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92409"/>
              </p:ext>
            </p:extLst>
          </p:nvPr>
        </p:nvGraphicFramePr>
        <p:xfrm>
          <a:off x="395536" y="605173"/>
          <a:ext cx="8425170" cy="5997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85800"/>
                <a:gridCol w="5715000"/>
                <a:gridCol w="824655"/>
                <a:gridCol w="590115"/>
              </a:tblGrid>
              <a:tr h="4593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Time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MP</a:t>
                      </a:r>
                      <a:endParaRPr lang="en-US" sz="1600" dirty="0"/>
                    </a:p>
                  </a:txBody>
                  <a:tcPr/>
                </a:tc>
              </a:tr>
              <a:tr h="579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Tue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06:00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ym typeface="Wingdings"/>
                        </a:rPr>
                        <a:t></a:t>
                      </a:r>
                      <a:r>
                        <a:rPr lang="en-US" sz="1600" dirty="0" smtClean="0">
                          <a:sym typeface="Wingdings"/>
                        </a:rPr>
                        <a:t> 4 </a:t>
                      </a:r>
                      <a:r>
                        <a:rPr lang="en-US" sz="1600" dirty="0" err="1" smtClean="0">
                          <a:sym typeface="Wingdings"/>
                        </a:rPr>
                        <a:t>TeV</a:t>
                      </a:r>
                      <a:r>
                        <a:rPr lang="en-US" sz="1600" dirty="0" smtClean="0">
                          <a:sym typeface="Wingdings"/>
                        </a:rPr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Ramp for chromaticity </a:t>
                      </a:r>
                      <a:r>
                        <a:rPr kumimoji="0" lang="en-US" sz="20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(done later)</a:t>
                      </a:r>
                      <a:endPara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 (Body)"/>
                        </a:rPr>
                        <a:t>A</a:t>
                      </a:r>
                    </a:p>
                  </a:txBody>
                  <a:tcPr marL="12700" marR="12700" marT="12700" marB="0" anchor="ctr"/>
                </a:tc>
              </a:tr>
              <a:tr h="352967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08:00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599678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10:00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450 </a:t>
                      </a:r>
                      <a:r>
                        <a:rPr lang="en-US" sz="1600" noProof="0" dirty="0" err="1" smtClean="0"/>
                        <a:t>GeV</a:t>
                      </a:r>
                      <a:r>
                        <a:rPr lang="en-US" sz="1600" noProof="0" dirty="0" smtClean="0"/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Large </a:t>
                      </a:r>
                      <a:r>
                        <a:rPr kumimoji="0" lang="en-US" sz="20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Piwinski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Angle MD + </a:t>
                      </a:r>
                      <a:r>
                        <a:rPr kumimoji="0" lang="en-US" sz="20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precycle</a:t>
                      </a:r>
                      <a:endParaRPr kumimoji="0" lang="en-US" sz="20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bunches 2.4e11 – </a:t>
                      </a:r>
                      <a:r>
                        <a:rPr kumimoji="0" lang="en-US" sz="2000" b="1" i="0" u="sng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started with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3:30 h delay</a:t>
                      </a:r>
                      <a:endParaRPr kumimoji="0" lang="en-US" sz="20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 (Body)"/>
                        </a:rPr>
                        <a:t>A</a:t>
                      </a:r>
                    </a:p>
                  </a:txBody>
                  <a:tcPr marL="12700" marR="12700" marT="12700" marB="0" anchor="ctr"/>
                </a:tc>
              </a:tr>
              <a:tr h="707267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18:00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ym typeface="Wingdings"/>
                        </a:rPr>
                        <a:t></a:t>
                      </a:r>
                      <a:r>
                        <a:rPr lang="en-US" sz="1600" dirty="0" smtClean="0">
                          <a:sym typeface="Wingdings"/>
                        </a:rPr>
                        <a:t> 4 </a:t>
                      </a:r>
                      <a:r>
                        <a:rPr lang="en-US" sz="1600" dirty="0" err="1" smtClean="0">
                          <a:sym typeface="Wingdings"/>
                        </a:rPr>
                        <a:t>TeV</a:t>
                      </a:r>
                      <a:r>
                        <a:rPr lang="en-US" sz="1600" dirty="0" smtClean="0">
                          <a:sym typeface="Wingdings"/>
                        </a:rPr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Octupole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instability threshold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u="sng" noProof="0" dirty="0" smtClean="0">
                          <a:solidFill>
                            <a:srgbClr val="FF0000"/>
                          </a:solidFill>
                        </a:rPr>
                        <a:t>Single full</a:t>
                      </a:r>
                      <a:r>
                        <a:rPr lang="en-US" sz="2000" b="1" i="1" u="sng" baseline="0" noProof="0" dirty="0" smtClean="0">
                          <a:solidFill>
                            <a:srgbClr val="FF0000"/>
                          </a:solidFill>
                        </a:rPr>
                        <a:t> physics beams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Ramp for chromaticity  + </a:t>
                      </a:r>
                      <a:r>
                        <a:rPr kumimoji="0" lang="en-US" sz="20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octupole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effect</a:t>
                      </a:r>
                      <a:endParaRPr lang="en-US" sz="2000" i="1" noProof="0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1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 smtClean="0">
                          <a:latin typeface="Arial (Body)"/>
                          <a:cs typeface="Arial (Body)"/>
                        </a:rPr>
                        <a:t>C</a:t>
                      </a:r>
                    </a:p>
                  </a:txBody>
                  <a:tcPr marL="12700" marR="12700" marT="12700" marB="0" anchor="ctr"/>
                </a:tc>
              </a:tr>
              <a:tr h="34653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Wed</a:t>
                      </a:r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02:00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u="none" dirty="0">
                        <a:solidFill>
                          <a:schemeClr val="tx1"/>
                        </a:solidFill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644656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04:00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450 </a:t>
                      </a:r>
                      <a:r>
                        <a:rPr lang="en-US" sz="1600" noProof="0" dirty="0" err="1" smtClean="0"/>
                        <a:t>GeV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dirty="0" smtClean="0">
                          <a:sym typeface="Wingdings"/>
                        </a:rPr>
                        <a:t> 4 </a:t>
                      </a:r>
                      <a:r>
                        <a:rPr lang="en-US" sz="1600" dirty="0" err="1" smtClean="0">
                          <a:sym typeface="Wingdings"/>
                        </a:rPr>
                        <a:t>TeV</a:t>
                      </a:r>
                      <a:r>
                        <a:rPr lang="en-US" sz="1600" noProof="0" dirty="0" smtClean="0"/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Longitudinal dynamics studies</a:t>
                      </a:r>
                      <a:r>
                        <a:rPr lang="en-US" sz="2000" b="1" i="1" u="sng" baseline="0" noProof="0" dirty="0" smtClean="0">
                          <a:solidFill>
                            <a:srgbClr val="FF0000"/>
                          </a:solidFill>
                        </a:rPr>
                        <a:t>–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B</a:t>
                      </a:r>
                      <a:endParaRPr lang="en-US" sz="1600" b="1" i="0" u="none" dirty="0">
                        <a:solidFill>
                          <a:schemeClr val="tx1"/>
                        </a:solidFill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34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10:00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 smtClean="0"/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(Body)"/>
                        <a:ea typeface="+mn-ea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600745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12:00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GeV </a:t>
                      </a:r>
                      <a:r>
                        <a:rPr lang="en-US" sz="1600" dirty="0" smtClean="0">
                          <a:sym typeface="Wingdings"/>
                        </a:rPr>
                        <a:t> 4 TeV: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Beta*</a:t>
                      </a:r>
                      <a:r>
                        <a:rPr lang="en-US" sz="2000" b="1" u="sng" baseline="0" dirty="0" smtClean="0">
                          <a:solidFill>
                            <a:srgbClr val="0000FF"/>
                          </a:solidFill>
                          <a:sym typeface="Wingdings"/>
                        </a:rPr>
                        <a:t> leveling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baseline="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2 nominal bunches</a:t>
                      </a:r>
                      <a:endParaRPr lang="en-US" sz="2000" b="1" i="1" u="sng" baseline="0" noProof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C</a:t>
                      </a:r>
                    </a:p>
                  </a:txBody>
                  <a:tcPr marL="12700" marR="12700" marT="12700" marB="0" anchor="ctr"/>
                </a:tc>
              </a:tr>
              <a:tr h="34653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20:00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/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dirty="0" smtClean="0">
                        <a:solidFill>
                          <a:schemeClr val="tx1"/>
                        </a:solidFill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707267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600" i="0" dirty="0" smtClean="0"/>
                        <a:t>22:00</a:t>
                      </a:r>
                      <a:endParaRPr lang="en-GB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GeV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4 TeV: 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L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ong-range beam-beam with high bunch intensity 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84b 50 ns 1.7e11 </a:t>
                      </a:r>
                      <a:endParaRPr lang="en-US" sz="2000" b="1" i="1" u="sng" baseline="0" noProof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C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7467600" y="1524000"/>
            <a:ext cx="685800" cy="7620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000" dirty="0">
              <a:solidFill>
                <a:srgbClr val="00007D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467600" y="2362200"/>
            <a:ext cx="685800" cy="7620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000" dirty="0">
              <a:solidFill>
                <a:srgbClr val="00007D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467600" y="3200400"/>
            <a:ext cx="685800" cy="7620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000" dirty="0">
              <a:solidFill>
                <a:srgbClr val="00007D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467600" y="4038600"/>
            <a:ext cx="685800" cy="5334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000" dirty="0">
              <a:solidFill>
                <a:srgbClr val="00007D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467600" y="4648200"/>
            <a:ext cx="685800" cy="8382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000" dirty="0">
              <a:solidFill>
                <a:srgbClr val="00007D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467600" y="5562600"/>
            <a:ext cx="685800" cy="6096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000" dirty="0">
              <a:solidFill>
                <a:srgbClr val="00007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600" y="3429000"/>
            <a:ext cx="643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7D"/>
                </a:solidFill>
              </a:rPr>
              <a:t>Giulia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91400" y="2595088"/>
            <a:ext cx="833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 err="1">
                <a:solidFill>
                  <a:srgbClr val="00007D"/>
                </a:solidFill>
              </a:rPr>
              <a:t>Ghislain</a:t>
            </a:r>
            <a:endParaRPr lang="en-GB" sz="1400" dirty="0">
              <a:solidFill>
                <a:srgbClr val="00007D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44078" y="1764806"/>
            <a:ext cx="873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 err="1">
                <a:solidFill>
                  <a:srgbClr val="00007D"/>
                </a:solidFill>
              </a:rPr>
              <a:t>Alick</a:t>
            </a:r>
            <a:endParaRPr lang="en-GB" sz="1400" dirty="0">
              <a:solidFill>
                <a:srgbClr val="00007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67600" y="4114800"/>
            <a:ext cx="623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 err="1">
                <a:solidFill>
                  <a:srgbClr val="00007D"/>
                </a:solidFill>
              </a:rPr>
              <a:t>Mirko</a:t>
            </a:r>
            <a:endParaRPr lang="en-GB" sz="1400" dirty="0">
              <a:solidFill>
                <a:srgbClr val="00007D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91400" y="5715000"/>
            <a:ext cx="833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 err="1">
                <a:solidFill>
                  <a:srgbClr val="00007D"/>
                </a:solidFill>
              </a:rPr>
              <a:t>Ghislain</a:t>
            </a:r>
            <a:endParaRPr lang="en-GB" sz="1400" dirty="0">
              <a:solidFill>
                <a:srgbClr val="00007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67600" y="4965205"/>
            <a:ext cx="582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 err="1">
                <a:solidFill>
                  <a:srgbClr val="00007D"/>
                </a:solidFill>
              </a:rPr>
              <a:t>Alick</a:t>
            </a:r>
            <a:endParaRPr lang="en-GB" sz="1400" dirty="0">
              <a:solidFill>
                <a:srgbClr val="00007D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472280" y="1143000"/>
            <a:ext cx="681120" cy="304799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000" dirty="0">
              <a:solidFill>
                <a:srgbClr val="00007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67600" y="114002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7D"/>
                </a:solidFill>
              </a:rPr>
              <a:t>Giulia</a:t>
            </a: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fi-FI" dirty="0" smtClean="0">
                <a:solidFill>
                  <a:srgbClr val="00007D"/>
                </a:solidFill>
              </a:rPr>
              <a:t>MD#2 News &amp; Plan 23 June 2012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23-06-12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247653"/>
              </p:ext>
            </p:extLst>
          </p:nvPr>
        </p:nvGraphicFramePr>
        <p:xfrm>
          <a:off x="381000" y="762000"/>
          <a:ext cx="8425169" cy="4302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730"/>
                <a:gridCol w="736629"/>
                <a:gridCol w="5738041"/>
                <a:gridCol w="824654"/>
                <a:gridCol w="590115"/>
              </a:tblGrid>
              <a:tr h="4041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Time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MP</a:t>
                      </a:r>
                      <a:endParaRPr lang="en-US" sz="1600" dirty="0"/>
                    </a:p>
                  </a:txBody>
                  <a:tcPr/>
                </a:tc>
              </a:tr>
              <a:tr h="312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Thu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06:00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502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08:00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GeV </a:t>
                      </a:r>
                      <a:r>
                        <a:rPr lang="en-US" sz="1600" noProof="0" dirty="0" smtClean="0">
                          <a:sym typeface="Wingdings"/>
                        </a:rPr>
                        <a:t> 4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noProof="0" dirty="0" err="1" smtClean="0"/>
                        <a:t>TeV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 beta* (1)</a:t>
                      </a:r>
                      <a:r>
                        <a:rPr lang="en-US" sz="2000" b="1" i="1" u="sng" baseline="0" noProof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 (Body)"/>
                        </a:rPr>
                        <a:t>A</a:t>
                      </a:r>
                    </a:p>
                  </a:txBody>
                  <a:tcPr marL="12700" marR="12700" marT="12700" marB="0" anchor="ctr"/>
                </a:tc>
              </a:tr>
              <a:tr h="3048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16:00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5334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18:00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GeV: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MKI UFO studies</a:t>
                      </a:r>
                      <a:endParaRPr kumimoji="0" lang="en-US" sz="20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 (Body)"/>
                        </a:rPr>
                        <a:t>C</a:t>
                      </a:r>
                    </a:p>
                  </a:txBody>
                  <a:tcPr marL="12700" marR="12700" marT="12700" marB="0" anchor="ctr"/>
                </a:tc>
              </a:tr>
              <a:tr h="739458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Fri</a:t>
                      </a:r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04:00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450 GeV </a:t>
                      </a:r>
                      <a:r>
                        <a:rPr lang="en-US" sz="1600" noProof="0" dirty="0" smtClean="0">
                          <a:sym typeface="Wingdings"/>
                        </a:rPr>
                        <a:t> 4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noProof="0" dirty="0" err="1" smtClean="0"/>
                        <a:t>TeV</a:t>
                      </a:r>
                      <a:r>
                        <a:rPr lang="en-US" sz="1600" noProof="0" dirty="0" smtClean="0"/>
                        <a:t>:  </a:t>
                      </a:r>
                      <a:r>
                        <a:rPr lang="en-US" sz="2000" b="1" u="sng" baseline="0" noProof="0" dirty="0" smtClean="0">
                          <a:solidFill>
                            <a:srgbClr val="0000FF"/>
                          </a:solidFill>
                        </a:rPr>
                        <a:t>Scraping, diffusion and Repopulation Study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and fast losses (with ADT)</a:t>
                      </a:r>
                      <a:endParaRPr lang="en-US" sz="2000" b="1" i="1" u="sng" noProof="0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C+C</a:t>
                      </a:r>
                      <a:endParaRPr lang="en-US" sz="1600" b="1" i="0" u="none" dirty="0">
                        <a:solidFill>
                          <a:schemeClr val="tx1"/>
                        </a:solidFill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273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12:00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 smtClean="0"/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(Body)"/>
                        <a:ea typeface="+mn-ea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528575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14:00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/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Injection and Q20 optics</a:t>
                      </a:r>
                      <a:endParaRPr lang="en-US" sz="200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A</a:t>
                      </a:r>
                    </a:p>
                  </a:txBody>
                  <a:tcPr marL="12700" marR="12700" marT="12700" marB="0" anchor="ctr"/>
                </a:tc>
              </a:tr>
              <a:tr h="528575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22:00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noProof="0" dirty="0" smtClean="0"/>
                        <a:t>: 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RF cavity phase modulation for 25ns</a:t>
                      </a:r>
                      <a:endParaRPr lang="en-US" sz="200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B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84213" y="25400"/>
            <a:ext cx="8229600" cy="5238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MD#2 New &amp; Plan Thu – Fri (21. – 22.6.)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7467600" y="4343400"/>
            <a:ext cx="685800" cy="7620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467600" y="3505200"/>
            <a:ext cx="685800" cy="7620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467600" y="2971800"/>
            <a:ext cx="685800" cy="4572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467600" y="1905000"/>
            <a:ext cx="685800" cy="6096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467600" y="2590800"/>
            <a:ext cx="685800" cy="3048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467600" y="1219200"/>
            <a:ext cx="685800" cy="6096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91400" y="3048000"/>
            <a:ext cx="833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Ghislain</a:t>
            </a:r>
            <a:endParaRPr lang="en-GB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467600" y="2057400"/>
            <a:ext cx="623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Mirko</a:t>
            </a:r>
            <a:endParaRPr lang="en-GB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7391400" y="1371600"/>
            <a:ext cx="833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Ghislain</a:t>
            </a:r>
            <a:endParaRPr lang="en-GB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7494989" y="2590800"/>
            <a:ext cx="582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Alick</a:t>
            </a:r>
            <a:endParaRPr lang="en-GB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7391400" y="3733800"/>
            <a:ext cx="766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Verena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7467600" y="4572000"/>
            <a:ext cx="623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Mirko</a:t>
            </a:r>
            <a:endParaRPr lang="en-GB" sz="1400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fi-FI" dirty="0" smtClean="0">
                <a:solidFill>
                  <a:srgbClr val="00007D"/>
                </a:solidFill>
              </a:rPr>
              <a:t>MD#2 News &amp; Plan 23 June 2012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23-06-12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649642"/>
              </p:ext>
            </p:extLst>
          </p:nvPr>
        </p:nvGraphicFramePr>
        <p:xfrm>
          <a:off x="403127" y="727150"/>
          <a:ext cx="8425169" cy="5898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673"/>
                <a:gridCol w="762000"/>
                <a:gridCol w="5562600"/>
                <a:gridCol w="846781"/>
                <a:gridCol w="590115"/>
              </a:tblGrid>
              <a:tr h="4041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Time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MP</a:t>
                      </a:r>
                      <a:endParaRPr lang="en-US" sz="1600" dirty="0"/>
                    </a:p>
                  </a:txBody>
                  <a:tcPr/>
                </a:tc>
              </a:tr>
              <a:tr h="431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Sat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06:00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450 GeV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 4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TeV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 beta* (2)</a:t>
                      </a:r>
                      <a:endParaRPr kumimoji="0" lang="en-US" sz="20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(Body)"/>
                          <a:cs typeface="Arial (Body)"/>
                        </a:rPr>
                        <a:t>A</a:t>
                      </a:r>
                    </a:p>
                  </a:txBody>
                  <a:tcPr marL="12700" marR="12700" marT="12700" marB="0" anchor="ctr"/>
                </a:tc>
              </a:tr>
              <a:tr h="3048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14:00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5334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smtClean="0"/>
                        <a:t>16:</a:t>
                      </a:r>
                      <a:r>
                        <a:rPr lang="en-US" sz="1600" i="0" dirty="0" smtClean="0"/>
                        <a:t>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450 GeV: 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Transverse Damper studies </a:t>
                      </a:r>
                      <a:r>
                        <a:rPr kumimoji="0" lang="en-US" sz="20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cancelled  </a:t>
                      </a:r>
                      <a:r>
                        <a:rPr kumimoji="0" lang="en-US" sz="20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→</a:t>
                      </a:r>
                      <a:r>
                        <a:rPr kumimoji="0" lang="en-US" sz="20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instability studies (</a:t>
                      </a:r>
                      <a:r>
                        <a:rPr kumimoji="0" lang="en-US" sz="2000" b="1" i="1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octupoles</a:t>
                      </a:r>
                      <a:r>
                        <a:rPr kumimoji="0" lang="en-US" sz="20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ADT, Q’)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254408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22:00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75002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Sun</a:t>
                      </a:r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00:00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450 GeV </a:t>
                      </a:r>
                      <a:r>
                        <a:rPr lang="en-US" sz="1600" noProof="0" dirty="0" smtClean="0">
                          <a:sym typeface="Wingdings"/>
                        </a:rPr>
                        <a:t> 4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noProof="0" dirty="0" err="1" smtClean="0"/>
                        <a:t>TeV</a:t>
                      </a:r>
                      <a:r>
                        <a:rPr lang="en-US" sz="1600" noProof="0" dirty="0" smtClean="0"/>
                        <a:t>:  </a:t>
                      </a:r>
                      <a:r>
                        <a:rPr lang="en-US" sz="2000" b="1" u="sng" noProof="0" dirty="0" smtClean="0">
                          <a:solidFill>
                            <a:srgbClr val="0000FF"/>
                          </a:solidFill>
                        </a:rPr>
                        <a:t>Collimation </a:t>
                      </a:r>
                      <a:r>
                        <a:rPr lang="en-US" sz="2000" b="1" u="sng" baseline="0" noProof="0" dirty="0" smtClean="0">
                          <a:solidFill>
                            <a:srgbClr val="0000FF"/>
                          </a:solidFill>
                        </a:rPr>
                        <a:t>(impedance, nominal settings)</a:t>
                      </a:r>
                      <a:endParaRPr lang="en-US" sz="2000" i="1" noProof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C</a:t>
                      </a:r>
                      <a:endParaRPr lang="en-US" sz="1600" b="1" i="0" u="none" dirty="0">
                        <a:solidFill>
                          <a:schemeClr val="tx1"/>
                        </a:solidFill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06:00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 smtClean="0"/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(Body)"/>
                        <a:ea typeface="+mn-ea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77388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08:00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>
                          <a:sym typeface="Wingdings"/>
                        </a:rPr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Beam Instrumentation </a:t>
                      </a:r>
                      <a:r>
                        <a:rPr lang="en-US" sz="16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(BSRT, BGI,</a:t>
                      </a:r>
                      <a:r>
                        <a:rPr lang="en-US" sz="1600" b="1" u="sng" baseline="0" dirty="0" smtClean="0">
                          <a:solidFill>
                            <a:srgbClr val="0000FF"/>
                          </a:solidFill>
                          <a:sym typeface="Wingdings"/>
                        </a:rPr>
                        <a:t> wire scan, BPM nonlinearities)</a:t>
                      </a:r>
                      <a:endParaRPr lang="en-US" sz="160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A/B/C</a:t>
                      </a:r>
                    </a:p>
                  </a:txBody>
                  <a:tcPr marL="12700" marR="12700" marT="12700" marB="0" anchor="ctr"/>
                </a:tc>
              </a:tr>
              <a:tr h="609600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16:00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>
                          <a:sym typeface="Wingdings"/>
                        </a:rPr>
                        <a:t></a:t>
                      </a:r>
                      <a:r>
                        <a:rPr lang="en-US" sz="1600" dirty="0" smtClean="0">
                          <a:sym typeface="Wingdings"/>
                        </a:rPr>
                        <a:t> 4 </a:t>
                      </a:r>
                      <a:r>
                        <a:rPr lang="en-US" sz="1600" dirty="0" err="1" smtClean="0">
                          <a:sym typeface="Wingdings"/>
                        </a:rPr>
                        <a:t>TeV</a:t>
                      </a:r>
                      <a:r>
                        <a:rPr lang="en-US" sz="1600" dirty="0" smtClean="0">
                          <a:sym typeface="Wingdings"/>
                        </a:rPr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Test ramp for </a:t>
                      </a:r>
                      <a:r>
                        <a:rPr lang="en-US" sz="2000" b="1" u="sng" dirty="0" err="1" smtClean="0">
                          <a:solidFill>
                            <a:srgbClr val="0000FF"/>
                          </a:solidFill>
                          <a:sym typeface="Wingdings"/>
                        </a:rPr>
                        <a:t>emittance</a:t>
                      </a:r>
                      <a:r>
                        <a:rPr lang="en-US" sz="2000" b="1" u="sng" baseline="0" dirty="0" smtClean="0">
                          <a:solidFill>
                            <a:srgbClr val="0000FF"/>
                          </a:solidFill>
                          <a:sym typeface="Wingdings"/>
                        </a:rPr>
                        <a:t> calibration</a:t>
                      </a:r>
                      <a:endParaRPr lang="en-US" sz="200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B/C</a:t>
                      </a:r>
                    </a:p>
                  </a:txBody>
                  <a:tcPr marL="12700" marR="12700" marT="12700" marB="0" anchor="ctr"/>
                </a:tc>
              </a:tr>
              <a:tr h="289968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20:00</a:t>
                      </a:r>
                      <a:endParaRPr lang="en-US" sz="14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 smtClean="0"/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dirty="0" smtClean="0">
                        <a:solidFill>
                          <a:schemeClr val="tx1"/>
                        </a:solidFill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  <a:tr h="528575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22:00</a:t>
                      </a:r>
                      <a:endParaRPr lang="en-US" sz="1600" i="0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450 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/>
                        <a:t>: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Dynamic</a:t>
                      </a:r>
                      <a:r>
                        <a:rPr lang="en-US" sz="2000" b="1" u="sng" baseline="0" dirty="0" smtClean="0">
                          <a:solidFill>
                            <a:srgbClr val="0000FF"/>
                          </a:solidFill>
                          <a:sym typeface="Wingdings"/>
                        </a:rPr>
                        <a:t> </a:t>
                      </a:r>
                      <a:r>
                        <a:rPr lang="en-US" sz="2000" b="1" u="sng" dirty="0" smtClean="0">
                          <a:solidFill>
                            <a:srgbClr val="0000FF"/>
                          </a:solidFill>
                          <a:sym typeface="Wingdings"/>
                        </a:rPr>
                        <a:t>Aperture MD</a:t>
                      </a:r>
                      <a:endParaRPr lang="en-US" sz="2000" dirty="0" smtClean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 (Body)"/>
                          <a:cs typeface="Arial (Body)"/>
                        </a:rPr>
                        <a:t>D</a:t>
                      </a: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Mon</a:t>
                      </a:r>
                      <a:endParaRPr lang="en-US" sz="1600" b="1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06:00</a:t>
                      </a:r>
                      <a:endParaRPr lang="en-US" sz="1600" b="1" dirty="0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Technical Stop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dirty="0" smtClean="0">
                        <a:solidFill>
                          <a:schemeClr val="tx1"/>
                        </a:solidFill>
                        <a:latin typeface="Arial (Body)"/>
                        <a:cs typeface="Arial (Body)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54892" y="25400"/>
            <a:ext cx="8489108" cy="5238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MD#2 News &amp; Plan Sat – Mon (23. – 25.6.)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7467600" y="1066800"/>
            <a:ext cx="685800" cy="4572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467600" y="1600200"/>
            <a:ext cx="685800" cy="5334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467600" y="3962400"/>
            <a:ext cx="685800" cy="6858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467600" y="2209800"/>
            <a:ext cx="685800" cy="8382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467600" y="3124200"/>
            <a:ext cx="685800" cy="7620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467600" y="4724400"/>
            <a:ext cx="685800" cy="10668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44078" y="1143000"/>
            <a:ext cx="873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Alick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467600" y="2514600"/>
            <a:ext cx="623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Mirko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467600" y="3358269"/>
            <a:ext cx="582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Alick</a:t>
            </a:r>
            <a:endParaRPr lang="en-GB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467600" y="1676400"/>
            <a:ext cx="693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Enrico</a:t>
            </a:r>
            <a:endParaRPr lang="en-GB" sz="1400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7467600" y="5867400"/>
            <a:ext cx="685800" cy="6096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67600" y="5023731"/>
            <a:ext cx="623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Mirko</a:t>
            </a:r>
            <a:endParaRPr lang="en-GB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467600" y="6016823"/>
            <a:ext cx="582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Alick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467600" y="4188023"/>
            <a:ext cx="693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Enrico</a:t>
            </a:r>
            <a:endParaRPr lang="en-GB" sz="1400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fi-FI" dirty="0" smtClean="0">
                <a:solidFill>
                  <a:srgbClr val="00007D"/>
                </a:solidFill>
              </a:rPr>
              <a:t>MD#2 News &amp; Plan 23 June 2012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23-06-12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165687" y="4206166"/>
            <a:ext cx="978408" cy="484632"/>
          </a:xfrm>
          <a:prstGeom prst="rightArrow">
            <a:avLst/>
          </a:prstGeom>
          <a:solidFill>
            <a:srgbClr val="FF0000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24544" y="157165"/>
            <a:ext cx="92890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</a:rPr>
              <a:t>High beta* (2)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00191" y="-9999"/>
            <a:ext cx="2896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H. </a:t>
            </a:r>
            <a:r>
              <a:rPr lang="en-GB" dirty="0" err="1" smtClean="0">
                <a:solidFill>
                  <a:prstClr val="black"/>
                </a:solidFill>
              </a:rPr>
              <a:t>Burkhardt</a:t>
            </a:r>
            <a:r>
              <a:rPr lang="en-GB" dirty="0" smtClean="0">
                <a:solidFill>
                  <a:prstClr val="black"/>
                </a:solidFill>
              </a:rPr>
              <a:t>, J. </a:t>
            </a:r>
            <a:r>
              <a:rPr lang="en-GB" dirty="0" err="1" smtClean="0">
                <a:solidFill>
                  <a:prstClr val="black"/>
                </a:solidFill>
              </a:rPr>
              <a:t>Wenninger</a:t>
            </a:r>
            <a:r>
              <a:rPr lang="en-GB" dirty="0" smtClean="0">
                <a:solidFill>
                  <a:prstClr val="black"/>
                </a:solidFill>
              </a:rPr>
              <a:t>,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A. </a:t>
            </a:r>
            <a:r>
              <a:rPr lang="en-GB" dirty="0" err="1" smtClean="0">
                <a:solidFill>
                  <a:prstClr val="black"/>
                </a:solidFill>
              </a:rPr>
              <a:t>Mcpherson</a:t>
            </a:r>
            <a:r>
              <a:rPr lang="en-GB" dirty="0" smtClean="0">
                <a:solidFill>
                  <a:prstClr val="black"/>
                </a:solidFill>
              </a:rPr>
              <a:t>, E. </a:t>
            </a:r>
            <a:r>
              <a:rPr lang="en-GB" dirty="0" err="1" smtClean="0">
                <a:solidFill>
                  <a:prstClr val="black"/>
                </a:solidFill>
              </a:rPr>
              <a:t>Bravin</a:t>
            </a:r>
            <a:r>
              <a:rPr lang="en-GB" dirty="0" smtClean="0">
                <a:solidFill>
                  <a:prstClr val="black"/>
                </a:solidFill>
              </a:rPr>
              <a:t>,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D.  </a:t>
            </a:r>
            <a:r>
              <a:rPr lang="en-GB" dirty="0" err="1" smtClean="0">
                <a:solidFill>
                  <a:prstClr val="black"/>
                </a:solidFill>
              </a:rPr>
              <a:t>Jacquet</a:t>
            </a:r>
            <a:r>
              <a:rPr lang="en-GB" dirty="0" smtClean="0">
                <a:solidFill>
                  <a:prstClr val="black"/>
                </a:solidFill>
              </a:rPr>
              <a:t>,  S. Cavalier,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T. Baer,  E. Maclean  et al</a:t>
            </a:r>
          </a:p>
        </p:txBody>
      </p:sp>
      <p:sp>
        <p:nvSpPr>
          <p:cNvPr id="5" name="Rectangle 4"/>
          <p:cNvSpPr/>
          <p:nvPr/>
        </p:nvSpPr>
        <p:spPr>
          <a:xfrm>
            <a:off x="73562" y="1300165"/>
            <a:ext cx="9144000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witching to dedicated </a:t>
            </a:r>
            <a:r>
              <a:rPr lang="en-US" sz="2400" dirty="0" err="1"/>
              <a:t>Hypercycle</a:t>
            </a:r>
            <a:r>
              <a:rPr lang="en-US" sz="2400" dirty="0"/>
              <a:t> HighBeta_4TeV_2012</a:t>
            </a:r>
            <a:r>
              <a:rPr lang="en-US" sz="2400" dirty="0" smtClean="0"/>
              <a:t>, implied recycling </a:t>
            </a:r>
            <a:r>
              <a:rPr lang="en-US" sz="2400" dirty="0"/>
              <a:t>before injection. RQTL11L2.b2 went faulty </a:t>
            </a:r>
            <a:r>
              <a:rPr lang="en-US" sz="2400" dirty="0" smtClean="0"/>
              <a:t>during the </a:t>
            </a:r>
            <a:r>
              <a:rPr lang="en-US" sz="2400" dirty="0"/>
              <a:t>recycling </a:t>
            </a:r>
            <a:r>
              <a:rPr lang="en-US" sz="2400" dirty="0" smtClean="0"/>
              <a:t>delaying the MD start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err="1" smtClean="0"/>
              <a:t>unsqueezed</a:t>
            </a:r>
            <a:r>
              <a:rPr lang="en-US" sz="2400" dirty="0" smtClean="0"/>
              <a:t> </a:t>
            </a:r>
            <a:r>
              <a:rPr lang="en-US" sz="2400" dirty="0"/>
              <a:t>to 90m and then to 500m without stops and without beam </a:t>
            </a:r>
            <a:r>
              <a:rPr lang="en-US" sz="2400" dirty="0" smtClean="0"/>
              <a:t>losses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CC"/>
                </a:solidFill>
              </a:rPr>
              <a:t>completed 500m </a:t>
            </a:r>
            <a:r>
              <a:rPr lang="en-US" sz="2400" b="1" dirty="0">
                <a:solidFill>
                  <a:srgbClr val="0000CC"/>
                </a:solidFill>
              </a:rPr>
              <a:t>optics </a:t>
            </a:r>
            <a:r>
              <a:rPr lang="en-US" sz="2400" b="1" dirty="0" smtClean="0">
                <a:solidFill>
                  <a:srgbClr val="0000CC"/>
                </a:solidFill>
              </a:rPr>
              <a:t>measurements</a:t>
            </a:r>
            <a:r>
              <a:rPr lang="en-US" sz="2400" dirty="0" smtClean="0"/>
              <a:t>, confirming good correction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rgbClr val="0000CC"/>
                </a:solidFill>
              </a:rPr>
              <a:t>f</a:t>
            </a:r>
            <a:r>
              <a:rPr lang="en-US" sz="2400" b="1" dirty="0" smtClean="0">
                <a:solidFill>
                  <a:srgbClr val="0000CC"/>
                </a:solidFill>
              </a:rPr>
              <a:t>urther un-squeezed </a:t>
            </a:r>
            <a:r>
              <a:rPr lang="en-US" sz="2400" b="1" dirty="0">
                <a:solidFill>
                  <a:srgbClr val="0000CC"/>
                </a:solidFill>
              </a:rPr>
              <a:t>in steps of 100m and </a:t>
            </a:r>
            <a:r>
              <a:rPr lang="en-US" sz="2400" b="1" dirty="0" smtClean="0">
                <a:solidFill>
                  <a:srgbClr val="0000CC"/>
                </a:solidFill>
              </a:rPr>
              <a:t>reached </a:t>
            </a:r>
            <a:r>
              <a:rPr lang="en-US" sz="2400" b="1" dirty="0">
                <a:solidFill>
                  <a:srgbClr val="0000CC"/>
                </a:solidFill>
              </a:rPr>
              <a:t>beta*=1000m </a:t>
            </a:r>
            <a:r>
              <a:rPr lang="en-US" sz="2400" dirty="0"/>
              <a:t>in IP1&amp;5 </a:t>
            </a:r>
            <a:r>
              <a:rPr lang="en-US" sz="2400" dirty="0" smtClean="0"/>
              <a:t>on </a:t>
            </a:r>
            <a:r>
              <a:rPr lang="en-US" sz="2400" dirty="0"/>
              <a:t>first attempt without any significant beam </a:t>
            </a:r>
            <a:r>
              <a:rPr lang="en-US" sz="2400" dirty="0" smtClean="0"/>
              <a:t>losses </a:t>
            </a:r>
            <a:endParaRPr lang="en-US" sz="2400" dirty="0"/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complete </a:t>
            </a:r>
            <a:r>
              <a:rPr lang="en-US" sz="2400" dirty="0"/>
              <a:t>set of </a:t>
            </a:r>
            <a:r>
              <a:rPr lang="en-US" sz="2400" b="1" dirty="0">
                <a:solidFill>
                  <a:srgbClr val="0000CC"/>
                </a:solidFill>
              </a:rPr>
              <a:t>measurements of </a:t>
            </a:r>
            <a:r>
              <a:rPr lang="en-US" sz="2400" b="1" dirty="0" smtClean="0">
                <a:solidFill>
                  <a:srgbClr val="0000CC"/>
                </a:solidFill>
              </a:rPr>
              <a:t>yet </a:t>
            </a:r>
            <a:r>
              <a:rPr lang="en-US" sz="2400" b="1" dirty="0">
                <a:solidFill>
                  <a:srgbClr val="0000CC"/>
                </a:solidFill>
              </a:rPr>
              <a:t>uncorrected </a:t>
            </a:r>
            <a:r>
              <a:rPr lang="en-US" sz="2400" b="1" dirty="0" smtClean="0">
                <a:solidFill>
                  <a:srgbClr val="0000CC"/>
                </a:solidFill>
              </a:rPr>
              <a:t>1000 m optics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refilled </a:t>
            </a:r>
            <a:r>
              <a:rPr lang="en-US" sz="2400" dirty="0"/>
              <a:t>for higher </a:t>
            </a:r>
            <a:r>
              <a:rPr lang="en-US" sz="2400" dirty="0" smtClean="0"/>
              <a:t>intensity;  injected, ramped </a:t>
            </a:r>
            <a:r>
              <a:rPr lang="en-US" sz="2400" dirty="0"/>
              <a:t>and </a:t>
            </a:r>
            <a:r>
              <a:rPr lang="en-US" sz="2400" dirty="0" smtClean="0"/>
              <a:t>un-squeezed </a:t>
            </a:r>
            <a:r>
              <a:rPr lang="en-US" sz="2400" dirty="0"/>
              <a:t>in the short remaining time two nominal bunches per beam to </a:t>
            </a:r>
            <a:r>
              <a:rPr lang="en-US" sz="2400" dirty="0" smtClean="0"/>
              <a:t>90 m; MD </a:t>
            </a:r>
            <a:r>
              <a:rPr lang="en-US" sz="2400" dirty="0"/>
              <a:t>ended at 15:00 after major beam loss (by mistake OFB left on) in preparing collisions at </a:t>
            </a:r>
            <a:r>
              <a:rPr lang="en-US" sz="2400" dirty="0" smtClean="0"/>
              <a:t>90m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57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42" y="836711"/>
            <a:ext cx="7228710" cy="602392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324544" y="157165"/>
            <a:ext cx="92890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</a:rPr>
              <a:t>Q/</a:t>
            </a:r>
            <a:r>
              <a:rPr lang="en-US" sz="4000" dirty="0" smtClean="0">
                <a:solidFill>
                  <a:prstClr val="black"/>
                </a:solidFill>
                <a:latin typeface="Symbol" pitchFamily="18" charset="2"/>
              </a:rPr>
              <a:t>k</a:t>
            </a:r>
            <a:r>
              <a:rPr lang="en-US" sz="4000" dirty="0" smtClean="0">
                <a:solidFill>
                  <a:prstClr val="black"/>
                </a:solidFill>
              </a:rPr>
              <a:t>/Q’ at </a:t>
            </a:r>
            <a:r>
              <a:rPr lang="en-US" sz="4000" dirty="0" smtClean="0">
                <a:solidFill>
                  <a:prstClr val="black"/>
                </a:solidFill>
                <a:latin typeface="Symbol" pitchFamily="18" charset="2"/>
              </a:rPr>
              <a:t>b</a:t>
            </a:r>
            <a:r>
              <a:rPr lang="en-US" sz="4000" dirty="0" smtClean="0">
                <a:solidFill>
                  <a:prstClr val="black"/>
                </a:solidFill>
              </a:rPr>
              <a:t>*=800 m</a:t>
            </a:r>
            <a:endParaRPr lang="en-GB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46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09562"/>
            <a:ext cx="7344816" cy="584843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324544" y="157165"/>
            <a:ext cx="92890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39826" y="157165"/>
            <a:ext cx="92890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prstClr val="black"/>
                </a:solidFill>
              </a:rPr>
              <a:t>a</a:t>
            </a:r>
            <a:r>
              <a:rPr lang="en-US" sz="4000" dirty="0" smtClean="0">
                <a:solidFill>
                  <a:prstClr val="black"/>
                </a:solidFill>
              </a:rPr>
              <a:t>perture bottlenecks at </a:t>
            </a:r>
            <a:r>
              <a:rPr lang="en-US" sz="4000" dirty="0" smtClean="0">
                <a:solidFill>
                  <a:prstClr val="black"/>
                </a:solidFill>
                <a:latin typeface="Symbol" pitchFamily="18" charset="2"/>
              </a:rPr>
              <a:t>b</a:t>
            </a:r>
            <a:r>
              <a:rPr lang="en-US" sz="4000" dirty="0" smtClean="0">
                <a:solidFill>
                  <a:prstClr val="black"/>
                </a:solidFill>
              </a:rPr>
              <a:t>*=1000 m</a:t>
            </a:r>
            <a:endParaRPr lang="en-GB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5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052736"/>
            <a:ext cx="87119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CC"/>
                </a:solidFill>
              </a:rPr>
              <a:t>on-momentum measurements </a:t>
            </a:r>
            <a:r>
              <a:rPr lang="en-US" sz="3200" b="1" dirty="0">
                <a:solidFill>
                  <a:srgbClr val="0000CC"/>
                </a:solidFill>
              </a:rPr>
              <a:t>for B1 at </a:t>
            </a:r>
            <a:r>
              <a:rPr lang="en-US" sz="3200" b="1" dirty="0" smtClean="0">
                <a:solidFill>
                  <a:srgbClr val="0000CC"/>
                </a:solidFill>
              </a:rPr>
              <a:t>500 m</a:t>
            </a:r>
            <a:r>
              <a:rPr lang="en-US" sz="3200" dirty="0"/>
              <a:t>, with global correction </a:t>
            </a:r>
            <a:r>
              <a:rPr lang="en-US" sz="3200" dirty="0" smtClean="0"/>
              <a:t>implemented</a:t>
            </a:r>
            <a:r>
              <a:rPr lang="en-US" sz="3200" dirty="0"/>
              <a:t> </a:t>
            </a:r>
            <a:r>
              <a:rPr lang="en-US" sz="3200" dirty="0" smtClean="0"/>
              <a:t>(horizontal </a:t>
            </a:r>
            <a:r>
              <a:rPr lang="en-US" sz="3200" dirty="0"/>
              <a:t>plane </a:t>
            </a:r>
            <a:r>
              <a:rPr lang="en-US" sz="3200" dirty="0" smtClean="0"/>
              <a:t>had not yet measured </a:t>
            </a:r>
            <a:r>
              <a:rPr lang="en-US" sz="3200" dirty="0"/>
              <a:t>due to </a:t>
            </a:r>
            <a:r>
              <a:rPr lang="en-US" sz="3200" dirty="0" smtClean="0"/>
              <a:t>malfunction of </a:t>
            </a:r>
            <a:r>
              <a:rPr lang="en-US" sz="3200" dirty="0"/>
              <a:t>AC </a:t>
            </a:r>
            <a:r>
              <a:rPr lang="en-US" sz="3200" dirty="0" smtClean="0"/>
              <a:t>dipole in high-beta MD 1);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B1 </a:t>
            </a:r>
            <a:r>
              <a:rPr lang="en-US" sz="3200" dirty="0"/>
              <a:t>global correction seems to have worked </a:t>
            </a:r>
            <a:r>
              <a:rPr lang="en-US" sz="3200" dirty="0" smtClean="0"/>
              <a:t>well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CC"/>
                </a:solidFill>
              </a:rPr>
              <a:t>next </a:t>
            </a:r>
            <a:r>
              <a:rPr lang="en-US" sz="3200" b="1" dirty="0">
                <a:solidFill>
                  <a:srgbClr val="0000CC"/>
                </a:solidFill>
              </a:rPr>
              <a:t>optics measurements</a:t>
            </a:r>
            <a:r>
              <a:rPr lang="en-US" sz="3200" dirty="0"/>
              <a:t> were performed </a:t>
            </a:r>
            <a:r>
              <a:rPr lang="en-US" sz="3200" dirty="0">
                <a:solidFill>
                  <a:srgbClr val="0000CC"/>
                </a:solidFill>
              </a:rPr>
              <a:t>at </a:t>
            </a:r>
            <a:r>
              <a:rPr lang="en-US" sz="3200" b="1" dirty="0">
                <a:solidFill>
                  <a:srgbClr val="0000CC"/>
                </a:solidFill>
              </a:rPr>
              <a:t>beta*=</a:t>
            </a:r>
            <a:r>
              <a:rPr lang="en-US" sz="3200" b="1" dirty="0" smtClean="0">
                <a:solidFill>
                  <a:srgbClr val="0000CC"/>
                </a:solidFill>
              </a:rPr>
              <a:t>1km</a:t>
            </a:r>
            <a:r>
              <a:rPr lang="en-US" sz="3200" dirty="0" smtClean="0"/>
              <a:t>; the 500m </a:t>
            </a:r>
            <a:r>
              <a:rPr lang="en-US" sz="3200" dirty="0"/>
              <a:t>corrections had been removed for these </a:t>
            </a:r>
            <a:r>
              <a:rPr lang="en-US" sz="3200" dirty="0" smtClean="0"/>
              <a:t>measurements; </a:t>
            </a:r>
            <a:r>
              <a:rPr lang="en-US" sz="3200" b="1" dirty="0" smtClean="0">
                <a:solidFill>
                  <a:srgbClr val="0000CC"/>
                </a:solidFill>
              </a:rPr>
              <a:t>on and off </a:t>
            </a:r>
            <a:r>
              <a:rPr lang="en-US" sz="3200" b="1" dirty="0">
                <a:solidFill>
                  <a:srgbClr val="0000CC"/>
                </a:solidFill>
              </a:rPr>
              <a:t>(+-</a:t>
            </a:r>
            <a:r>
              <a:rPr lang="en-US" sz="3200" b="1" dirty="0" smtClean="0">
                <a:solidFill>
                  <a:srgbClr val="0000CC"/>
                </a:solidFill>
              </a:rPr>
              <a:t>50Hz)-momentum </a:t>
            </a:r>
            <a:r>
              <a:rPr lang="en-US" sz="3200" b="1" dirty="0">
                <a:solidFill>
                  <a:srgbClr val="0000CC"/>
                </a:solidFill>
              </a:rPr>
              <a:t>measurements </a:t>
            </a:r>
            <a:r>
              <a:rPr lang="en-US" sz="3200" b="1" dirty="0" smtClean="0">
                <a:solidFill>
                  <a:srgbClr val="0000CC"/>
                </a:solidFill>
              </a:rPr>
              <a:t>for </a:t>
            </a:r>
            <a:r>
              <a:rPr lang="en-US" sz="3200" b="1" dirty="0">
                <a:solidFill>
                  <a:srgbClr val="0000CC"/>
                </a:solidFill>
              </a:rPr>
              <a:t>both </a:t>
            </a:r>
            <a:r>
              <a:rPr lang="en-US" sz="3200" b="1" dirty="0" smtClean="0">
                <a:solidFill>
                  <a:srgbClr val="0000CC"/>
                </a:solidFill>
              </a:rPr>
              <a:t>beams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324544" y="157165"/>
            <a:ext cx="92890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</a:rPr>
              <a:t>beta*=500 &amp; 1000 m optics </a:t>
            </a:r>
            <a:endParaRPr lang="en-GB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43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57" y="764704"/>
            <a:ext cx="81153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98762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1246</Words>
  <Application>Microsoft Office PowerPoint</Application>
  <PresentationFormat>On-screen Show (4:3)</PresentationFormat>
  <Paragraphs>180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Pixel</vt:lpstr>
      <vt:lpstr>Office Theme</vt:lpstr>
      <vt:lpstr>PowerPoint Presentation</vt:lpstr>
      <vt:lpstr>MD#2 News &amp; Plan Tue – Wed (19. – 20.6.)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MD#2 News &amp; Plan Tue – Wed (19. – 20.6.)</dc:title>
  <dc:creator>Frank Zimmermann</dc:creator>
  <cp:lastModifiedBy>Frank Zimmermann</cp:lastModifiedBy>
  <cp:revision>60</cp:revision>
  <dcterms:created xsi:type="dcterms:W3CDTF">2012-06-19T11:19:05Z</dcterms:created>
  <dcterms:modified xsi:type="dcterms:W3CDTF">2012-06-24T06:56:40Z</dcterms:modified>
</cp:coreProperties>
</file>