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 id="2147483819" r:id="rId2"/>
  </p:sldMasterIdLst>
  <p:notesMasterIdLst>
    <p:notesMasterId r:id="rId13"/>
  </p:notesMasterIdLst>
  <p:handoutMasterIdLst>
    <p:handoutMasterId r:id="rId14"/>
  </p:handoutMasterIdLst>
  <p:sldIdLst>
    <p:sldId id="268" r:id="rId3"/>
    <p:sldId id="273" r:id="rId4"/>
    <p:sldId id="272" r:id="rId5"/>
    <p:sldId id="271" r:id="rId6"/>
    <p:sldId id="274" r:id="rId7"/>
    <p:sldId id="275" r:id="rId8"/>
    <p:sldId id="276" r:id="rId9"/>
    <p:sldId id="269" r:id="rId10"/>
    <p:sldId id="270" r:id="rId11"/>
    <p:sldId id="277" r:id="rId12"/>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D5C03"/>
    <a:srgbClr val="018942"/>
    <a:srgbClr val="003399"/>
    <a:srgbClr val="0000FF"/>
    <a:srgbClr val="B82300"/>
    <a:srgbClr val="FF9999"/>
    <a:srgbClr val="FE8002"/>
    <a:srgbClr val="CC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43" autoAdjust="0"/>
    <p:restoredTop sz="99274" autoAdjust="0"/>
  </p:normalViewPr>
  <p:slideViewPr>
    <p:cSldViewPr snapToObjects="1">
      <p:cViewPr>
        <p:scale>
          <a:sx n="80" d="100"/>
          <a:sy n="80" d="100"/>
        </p:scale>
        <p:origin x="-216" y="-14"/>
      </p:cViewPr>
      <p:guideLst>
        <p:guide orient="horz" pos="2704"/>
        <p:guide pos="57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6/20/2012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extLst>
      <p:ext uri="{BB962C8B-B14F-4D97-AF65-F5344CB8AC3E}">
        <p14:creationId xmlns:p14="http://schemas.microsoft.com/office/powerpoint/2010/main" val="1450867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extLst>
      <p:ext uri="{BB962C8B-B14F-4D97-AF65-F5344CB8AC3E}">
        <p14:creationId xmlns:p14="http://schemas.microsoft.com/office/powerpoint/2010/main" val="3614915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solidFill>
                  <a:srgbClr val="00007D"/>
                </a:solidFill>
              </a:rPr>
              <a:pPr/>
              <a:t>‹#›</a:t>
            </a:fld>
            <a:endParaRPr lang="en-US">
              <a:solidFill>
                <a:srgbClr val="00007D"/>
              </a:solidFill>
            </a:endParaRPr>
          </a:p>
        </p:txBody>
      </p:sp>
      <p:sp>
        <p:nvSpPr>
          <p:cNvPr id="9" name="Date Placeholder 8"/>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64381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solidFill>
                  <a:srgbClr val="00007D"/>
                </a:solidFill>
              </a:rPr>
              <a:t>MD Planning 2012, MD#2</a:t>
            </a:r>
            <a:endParaRPr lang="en-US" dirty="0">
              <a:solidFill>
                <a:srgbClr val="00007D"/>
              </a:solidFill>
            </a:endParaRPr>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solidFill>
                  <a:srgbClr val="00007D"/>
                </a:solidFill>
              </a:rPr>
              <a:pPr/>
              <a:t>‹#›</a:t>
            </a:fld>
            <a:endParaRPr lang="en-US">
              <a:solidFill>
                <a:srgbClr val="00007D"/>
              </a:solidFill>
            </a:endParaRPr>
          </a:p>
        </p:txBody>
      </p:sp>
      <p:sp>
        <p:nvSpPr>
          <p:cNvPr id="5" name="Date Placeholder 4"/>
          <p:cNvSpPr>
            <a:spLocks noGrp="1"/>
          </p:cNvSpPr>
          <p:nvPr>
            <p:ph type="dt" sz="half" idx="12"/>
          </p:nvPr>
        </p:nvSpPr>
        <p:spPr/>
        <p:txBody>
          <a:bodyPr/>
          <a:lstStyle>
            <a:lvl1pPr>
              <a:defRPr/>
            </a:lvl1pPr>
          </a:lstStyle>
          <a:p>
            <a:r>
              <a:rPr lang="en-US" smtClean="0">
                <a:solidFill>
                  <a:srgbClr val="00007D"/>
                </a:solidFill>
              </a:rPr>
              <a:t>19-06-12</a:t>
            </a:r>
            <a:endParaRPr lang="en-US" dirty="0">
              <a:solidFill>
                <a:srgbClr val="00007D"/>
              </a:solidFill>
            </a:endParaRPr>
          </a:p>
        </p:txBody>
      </p:sp>
    </p:spTree>
    <p:extLst>
      <p:ext uri="{BB962C8B-B14F-4D97-AF65-F5344CB8AC3E}">
        <p14:creationId xmlns:p14="http://schemas.microsoft.com/office/powerpoint/2010/main" val="1156016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solidFill>
                  <a:srgbClr val="00007D"/>
                </a:solidFill>
              </a:rPr>
              <a:pPr/>
              <a:t>‹#›</a:t>
            </a:fld>
            <a:endParaRPr lang="en-US">
              <a:solidFill>
                <a:srgbClr val="00007D"/>
              </a:solidFill>
            </a:endParaRPr>
          </a:p>
        </p:txBody>
      </p:sp>
      <p:sp>
        <p:nvSpPr>
          <p:cNvPr id="4" name="Date Placeholder 3"/>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2623683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1751493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4067020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3288038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1573378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326945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426493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a:solidFill>
                  <a:srgbClr val="000000">
                    <a:tint val="75000"/>
                  </a:srgbClr>
                </a:solidFill>
              </a:rPr>
              <a:t>19-06-12</a:t>
            </a:r>
            <a:endParaRPr lang="en-US" dirty="0">
              <a:solidFill>
                <a:srgbClr val="000000">
                  <a:tint val="75000"/>
                </a:srgbClr>
              </a:solidFill>
            </a:endParaRPr>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a:solidFill>
                  <a:srgbClr val="000000">
                    <a:tint val="75000"/>
                  </a:srgbClr>
                </a:solidFill>
              </a:rPr>
              <a:t>MD Planning 2012, MD#2</a:t>
            </a:r>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3428818308"/>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Blank Template Slide">
    <p:spTree>
      <p:nvGrpSpPr>
        <p:cNvPr id="1" name=""/>
        <p:cNvGrpSpPr/>
        <p:nvPr/>
      </p:nvGrpSpPr>
      <p:grpSpPr>
        <a:xfrm>
          <a:off x="0" y="0"/>
          <a:ext cx="0" cy="0"/>
          <a:chOff x="0" y="0"/>
          <a:chExt cx="0" cy="0"/>
        </a:xfrm>
      </p:grpSpPr>
      <p:sp>
        <p:nvSpPr>
          <p:cNvPr id="3" name="Rectangle 47"/>
          <p:cNvSpPr>
            <a:spLocks noChangeArrowheads="1"/>
          </p:cNvSpPr>
          <p:nvPr userDrawn="1"/>
        </p:nvSpPr>
        <p:spPr bwMode="auto">
          <a:xfrm>
            <a:off x="0" y="0"/>
            <a:ext cx="9144000" cy="762000"/>
          </a:xfrm>
          <a:prstGeom prst="rect">
            <a:avLst/>
          </a:prstGeom>
          <a:solidFill>
            <a:srgbClr val="062F67">
              <a:alpha val="85000"/>
            </a:srgbClr>
          </a:solidFill>
          <a:ln w="19050">
            <a:noFill/>
            <a:miter lim="800000"/>
            <a:headEnd/>
            <a:tailEnd/>
          </a:ln>
          <a:effectLst/>
        </p:spPr>
        <p:txBody>
          <a:bodyPr wrap="none" lIns="91435" tIns="45718" rIns="91435" bIns="45718" anchor="ctr"/>
          <a:lstStyle/>
          <a:p>
            <a:pPr>
              <a:defRPr/>
            </a:pPr>
            <a:endParaRPr lang="en-US" sz="2400" dirty="0">
              <a:solidFill>
                <a:schemeClr val="bg1"/>
              </a:solidFill>
              <a:latin typeface="Calibri" pitchFamily="34" charset="0"/>
            </a:endParaRPr>
          </a:p>
        </p:txBody>
      </p:sp>
      <p:sp>
        <p:nvSpPr>
          <p:cNvPr id="4" name="Rectangle 47"/>
          <p:cNvSpPr>
            <a:spLocks noChangeArrowheads="1"/>
          </p:cNvSpPr>
          <p:nvPr userDrawn="1"/>
        </p:nvSpPr>
        <p:spPr bwMode="auto">
          <a:xfrm>
            <a:off x="0" y="6629400"/>
            <a:ext cx="9144000" cy="228600"/>
          </a:xfrm>
          <a:prstGeom prst="rect">
            <a:avLst/>
          </a:prstGeom>
          <a:solidFill>
            <a:srgbClr val="062F67">
              <a:alpha val="85000"/>
            </a:srgbClr>
          </a:solidFill>
          <a:ln w="19050">
            <a:noFill/>
            <a:miter lim="800000"/>
            <a:headEnd/>
            <a:tailEnd/>
          </a:ln>
          <a:effectLst/>
        </p:spPr>
        <p:txBody>
          <a:bodyPr wrap="none" lIns="91435" tIns="45718" rIns="91435" bIns="45718" anchor="ctr"/>
          <a:lstStyle/>
          <a:p>
            <a:pPr>
              <a:defRPr/>
            </a:pPr>
            <a:endParaRPr lang="en-US" sz="2400" dirty="0">
              <a:solidFill>
                <a:schemeClr val="bg1"/>
              </a:solidFill>
              <a:latin typeface="Calibri" pitchFamily="34" charset="0"/>
            </a:endParaRPr>
          </a:p>
        </p:txBody>
      </p:sp>
      <p:pic>
        <p:nvPicPr>
          <p:cNvPr id="5" name="Picture 1"/>
          <p:cNvPicPr>
            <a:picLocks noChangeAspect="1" noChangeArrowheads="1"/>
          </p:cNvPicPr>
          <p:nvPr userDrawn="1"/>
        </p:nvPicPr>
        <p:blipFill>
          <a:blip r:embed="rId2" cstate="print"/>
          <a:srcRect/>
          <a:stretch>
            <a:fillRect/>
          </a:stretch>
        </p:blipFill>
        <p:spPr bwMode="auto">
          <a:xfrm>
            <a:off x="74613" y="92075"/>
            <a:ext cx="633412" cy="631825"/>
          </a:xfrm>
          <a:prstGeom prst="rect">
            <a:avLst/>
          </a:prstGeom>
          <a:noFill/>
          <a:ln w="9525">
            <a:noFill/>
            <a:miter lim="800000"/>
            <a:headEnd/>
            <a:tailEnd/>
          </a:ln>
        </p:spPr>
      </p:pic>
      <p:pic>
        <p:nvPicPr>
          <p:cNvPr id="6" name="Picture 2"/>
          <p:cNvPicPr>
            <a:picLocks noChangeAspect="1" noChangeArrowheads="1"/>
          </p:cNvPicPr>
          <p:nvPr userDrawn="1"/>
        </p:nvPicPr>
        <p:blipFill>
          <a:blip r:embed="rId3" cstate="print"/>
          <a:srcRect/>
          <a:stretch>
            <a:fillRect/>
          </a:stretch>
        </p:blipFill>
        <p:spPr bwMode="auto">
          <a:xfrm>
            <a:off x="177800" y="160338"/>
            <a:ext cx="490538" cy="463550"/>
          </a:xfrm>
          <a:prstGeom prst="rect">
            <a:avLst/>
          </a:prstGeom>
          <a:noFill/>
          <a:ln w="9525">
            <a:noFill/>
            <a:miter lim="800000"/>
            <a:headEnd/>
            <a:tailEnd/>
          </a:ln>
        </p:spPr>
      </p:pic>
      <p:sp>
        <p:nvSpPr>
          <p:cNvPr id="7" name="TextBox 17"/>
          <p:cNvSpPr txBox="1"/>
          <p:nvPr userDrawn="1"/>
        </p:nvSpPr>
        <p:spPr>
          <a:xfrm>
            <a:off x="-9525" y="187325"/>
            <a:ext cx="609600" cy="261938"/>
          </a:xfrm>
          <a:prstGeom prst="rect">
            <a:avLst/>
          </a:prstGeom>
          <a:noFill/>
        </p:spPr>
        <p:txBody>
          <a:bodyPr>
            <a:spAutoFit/>
          </a:bodyPr>
          <a:lstStyle/>
          <a:p>
            <a:pPr algn="ctr" eaLnBrk="0" hangingPunct="0">
              <a:defRPr/>
            </a:pPr>
            <a:r>
              <a:rPr lang="en-US" sz="1100" dirty="0">
                <a:solidFill>
                  <a:schemeClr val="bg1"/>
                </a:solidFill>
                <a:effectLst>
                  <a:outerShdw blurRad="165100" dist="63500" dir="2700000" algn="tl">
                    <a:srgbClr val="000000">
                      <a:alpha val="43137"/>
                    </a:srgbClr>
                  </a:outerShdw>
                </a:effectLst>
                <a:latin typeface="Times New Roman" pitchFamily="18" charset="0"/>
                <a:cs typeface="Times New Roman" pitchFamily="18" charset="0"/>
              </a:rPr>
              <a:t>CERN</a:t>
            </a:r>
            <a:endParaRPr lang="en-GB" sz="1100" dirty="0">
              <a:solidFill>
                <a:schemeClr val="bg1"/>
              </a:solidFill>
              <a:effectLst>
                <a:outerShdw blurRad="165100" dist="63500" dir="2700000" algn="tl">
                  <a:srgbClr val="000000">
                    <a:alpha val="43137"/>
                  </a:srgbClr>
                </a:outerShdw>
              </a:effectLst>
              <a:latin typeface="Times New Roman" pitchFamily="18" charset="0"/>
              <a:cs typeface="Times New Roman" pitchFamily="18" charset="0"/>
            </a:endParaRPr>
          </a:p>
        </p:txBody>
      </p:sp>
      <p:sp>
        <p:nvSpPr>
          <p:cNvPr id="8" name="Rectangle 34"/>
          <p:cNvSpPr>
            <a:spLocks noChangeArrowheads="1"/>
          </p:cNvSpPr>
          <p:nvPr userDrawn="1"/>
        </p:nvSpPr>
        <p:spPr bwMode="auto">
          <a:xfrm>
            <a:off x="0" y="6642100"/>
            <a:ext cx="1828800" cy="228600"/>
          </a:xfrm>
          <a:prstGeom prst="rect">
            <a:avLst/>
          </a:prstGeom>
          <a:noFill/>
          <a:ln w="9525">
            <a:noFill/>
            <a:miter lim="800000"/>
            <a:headEnd/>
            <a:tailEnd/>
          </a:ln>
          <a:effectLst/>
        </p:spPr>
        <p:txBody>
          <a:bodyPr anchor="b"/>
          <a:lstStyle/>
          <a:p>
            <a:pPr>
              <a:defRPr/>
            </a:pPr>
            <a:r>
              <a:rPr lang="en-US" sz="1200">
                <a:solidFill>
                  <a:schemeClr val="bg1"/>
                </a:solidFill>
                <a:latin typeface="Calibri" pitchFamily="34" charset="0"/>
              </a:rPr>
              <a:t>markus.zerlauth@cern.ch</a:t>
            </a:r>
          </a:p>
        </p:txBody>
      </p:sp>
      <p:sp>
        <p:nvSpPr>
          <p:cNvPr id="9" name="Rectangle 34"/>
          <p:cNvSpPr>
            <a:spLocks noChangeArrowheads="1"/>
          </p:cNvSpPr>
          <p:nvPr userDrawn="1"/>
        </p:nvSpPr>
        <p:spPr bwMode="auto">
          <a:xfrm>
            <a:off x="1828800" y="6642100"/>
            <a:ext cx="5486400" cy="215900"/>
          </a:xfrm>
          <a:prstGeom prst="rect">
            <a:avLst/>
          </a:prstGeom>
          <a:noFill/>
          <a:ln w="9525">
            <a:noFill/>
            <a:miter lim="800000"/>
            <a:headEnd/>
            <a:tailEnd/>
          </a:ln>
          <a:effectLst/>
        </p:spPr>
        <p:txBody>
          <a:bodyPr anchor="b"/>
          <a:lstStyle/>
          <a:p>
            <a:pPr algn="ctr">
              <a:defRPr/>
            </a:pPr>
            <a:r>
              <a:rPr lang="en-US" sz="1200" dirty="0">
                <a:solidFill>
                  <a:schemeClr val="bg1"/>
                </a:solidFill>
                <a:latin typeface="Calibri" pitchFamily="34" charset="0"/>
              </a:rPr>
              <a:t>LHC </a:t>
            </a:r>
            <a:r>
              <a:rPr lang="en-US" sz="1200" dirty="0" smtClean="0">
                <a:solidFill>
                  <a:schemeClr val="bg1"/>
                </a:solidFill>
                <a:latin typeface="Calibri" pitchFamily="34" charset="0"/>
              </a:rPr>
              <a:t> Performance</a:t>
            </a:r>
            <a:r>
              <a:rPr lang="en-US" sz="1200" baseline="0" dirty="0" smtClean="0">
                <a:solidFill>
                  <a:schemeClr val="bg1"/>
                </a:solidFill>
                <a:latin typeface="Calibri" pitchFamily="34" charset="0"/>
              </a:rPr>
              <a:t> Workshop – Chamonix 2012</a:t>
            </a:r>
            <a:endParaRPr lang="en-US" sz="1200" dirty="0">
              <a:solidFill>
                <a:schemeClr val="bg1"/>
              </a:solidFill>
              <a:latin typeface="Calibri" pitchFamily="34" charset="0"/>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10" name="Rectangle 3"/>
          <p:cNvSpPr>
            <a:spLocks noGrp="1" noChangeArrowheads="1"/>
          </p:cNvSpPr>
          <p:nvPr>
            <p:ph type="sldNum" sz="quarter" idx="10"/>
          </p:nvPr>
        </p:nvSpPr>
        <p:spPr>
          <a:xfrm>
            <a:off x="8001000" y="6629400"/>
            <a:ext cx="1143000" cy="228600"/>
          </a:xfrm>
          <a:prstGeom prst="rect">
            <a:avLst/>
          </a:prstGeom>
        </p:spPr>
        <p:txBody>
          <a:bodyPr/>
          <a:lstStyle>
            <a:lvl1pPr eaLnBrk="1" hangingPunct="1">
              <a:defRPr sz="1100">
                <a:solidFill>
                  <a:schemeClr val="bg1"/>
                </a:solidFill>
                <a:latin typeface="+mn-lt"/>
              </a:defRPr>
            </a:lvl1pPr>
          </a:lstStyle>
          <a:p>
            <a:pPr>
              <a:defRPr/>
            </a:pPr>
            <a:fld id="{B95C3B5D-A04A-42D5-B914-BF8EC138D995}" type="slidenum">
              <a:rPr lang="en-US"/>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solidFill>
                  <a:srgbClr val="000000"/>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solidFill>
                    <a:srgbClr val="000000"/>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solidFill>
                    <a:srgbClr val="000000"/>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solidFill>
                    <a:srgbClr val="000000"/>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solidFill>
                    <a:srgbClr val="000000"/>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solidFill>
                    <a:srgbClr val="000000"/>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solidFill>
                    <a:srgbClr val="000000"/>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solidFill>
                    <a:srgbClr val="000000"/>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solidFill>
                    <a:srgbClr val="000000"/>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solidFill>
                    <a:srgbClr val="000000"/>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solidFill>
                  <a:srgbClr val="000000"/>
                </a:solidFill>
              </a:rPr>
              <a:t>19-06-12</a:t>
            </a:r>
            <a:endParaRPr lang="en-US">
              <a:solidFill>
                <a:srgbClr val="000000"/>
              </a:solidFill>
            </a:endParaRPr>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solidFill>
                  <a:srgbClr val="000000"/>
                </a:solidFill>
              </a:rPr>
              <a:t>MD Planning 2012, MD#2</a:t>
            </a:r>
            <a:endParaRPr lang="en-US">
              <a:solidFill>
                <a:srgbClr val="000000"/>
              </a:solidFill>
            </a:endParaRPr>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solidFill>
                  <a:srgbClr val="000000"/>
                </a:solidFill>
              </a:rPr>
              <a:pPr/>
              <a:t>‹#›</a:t>
            </a:fld>
            <a:endParaRPr lang="en-US">
              <a:solidFill>
                <a:srgbClr val="000000"/>
              </a:solidFill>
            </a:endParaRPr>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extLst>
      <p:ext uri="{BB962C8B-B14F-4D97-AF65-F5344CB8AC3E}">
        <p14:creationId xmlns:p14="http://schemas.microsoft.com/office/powerpoint/2010/main" val="153779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MD Planning 2012, MD#2</a:t>
            </a:r>
            <a:endParaRPr lang="en-US" dirty="0">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19-06-12</a:t>
            </a:r>
            <a:endParaRPr lang="en-US" dirty="0">
              <a:solidFill>
                <a:srgbClr val="00007D"/>
              </a:solidFill>
            </a:endParaRPr>
          </a:p>
        </p:txBody>
      </p:sp>
    </p:spTree>
    <p:extLst>
      <p:ext uri="{BB962C8B-B14F-4D97-AF65-F5344CB8AC3E}">
        <p14:creationId xmlns:p14="http://schemas.microsoft.com/office/powerpoint/2010/main" val="3163324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179397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MD Planning 2012, MD#2</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19-06-12</a:t>
            </a:r>
            <a:endParaRPr lang="en-US">
              <a:solidFill>
                <a:srgbClr val="00007D"/>
              </a:solidFill>
            </a:endParaRPr>
          </a:p>
        </p:txBody>
      </p:sp>
    </p:spTree>
    <p:extLst>
      <p:ext uri="{BB962C8B-B14F-4D97-AF65-F5344CB8AC3E}">
        <p14:creationId xmlns:p14="http://schemas.microsoft.com/office/powerpoint/2010/main" val="3983162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2.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2012-06-20</a:t>
            </a:r>
          </a:p>
        </p:txBody>
      </p:sp>
      <p:sp>
        <p:nvSpPr>
          <p:cNvPr id="1040" name="Text Box 16"/>
          <p:cNvSpPr txBox="1">
            <a:spLocks noChangeArrowheads="1"/>
          </p:cNvSpPr>
          <p:nvPr/>
        </p:nvSpPr>
        <p:spPr bwMode="auto">
          <a:xfrm>
            <a:off x="381000" y="6542088"/>
            <a:ext cx="3386138" cy="292388"/>
          </a:xfrm>
          <a:prstGeom prst="rect">
            <a:avLst/>
          </a:prstGeom>
          <a:noFill/>
          <a:ln w="9525">
            <a:noFill/>
            <a:miter lim="800000"/>
            <a:headEnd/>
            <a:tailEnd/>
          </a:ln>
          <a:effectLst/>
        </p:spPr>
        <p:txBody>
          <a:bodyPr>
            <a:spAutoFit/>
          </a:bodyPr>
          <a:lstStyle/>
          <a:p>
            <a:pPr>
              <a:spcBef>
                <a:spcPct val="50000"/>
              </a:spcBef>
              <a:defRPr/>
            </a:pPr>
            <a:r>
              <a:rPr lang="en-US" sz="1300" dirty="0" smtClean="0"/>
              <a:t>8:30</a:t>
            </a:r>
            <a:r>
              <a:rPr lang="en-US" sz="1300" baseline="0" dirty="0" smtClean="0"/>
              <a:t>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 id="2147483818" r:id="rId5"/>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pPr algn="ctr"/>
            <a:r>
              <a:rPr lang="en-US" smtClean="0">
                <a:solidFill>
                  <a:srgbClr val="00007D"/>
                </a:solidFill>
                <a:latin typeface="Arial" charset="0"/>
              </a:rPr>
              <a:t>MD Planning 2012, MD#2</a:t>
            </a:r>
            <a:endParaRPr lang="en-US" dirty="0">
              <a:solidFill>
                <a:srgbClr val="00007D"/>
              </a:solidFill>
              <a:latin typeface="Arial" charset="0"/>
            </a:endParaRPr>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solidFill>
                  <a:srgbClr val="00007D"/>
                </a:solidFill>
                <a:latin typeface="Arial" charset="0"/>
              </a:rPr>
              <a:pPr/>
              <a:t>‹#›</a:t>
            </a:fld>
            <a:endParaRPr lang="en-US">
              <a:solidFill>
                <a:srgbClr val="00007D"/>
              </a:solidFill>
              <a:latin typeface="Arial" charset="0"/>
            </a:endParaRPr>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solidFill>
                  <a:srgbClr val="00007D"/>
                </a:solidFill>
                <a:latin typeface="Arial" charset="0"/>
              </a:rPr>
              <a:t>19-06-12</a:t>
            </a:r>
            <a:endParaRPr lang="en-US" dirty="0">
              <a:solidFill>
                <a:srgbClr val="00007D"/>
              </a:solidFill>
              <a:latin typeface="Arial" charset="0"/>
            </a:endParaRPr>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lgn="ctr" eaLnBrk="0" hangingPunct="0">
              <a:spcBef>
                <a:spcPct val="50000"/>
              </a:spcBef>
            </a:pPr>
            <a:endParaRPr lang="en-US" sz="2000">
              <a:solidFill>
                <a:srgbClr val="00007D"/>
              </a:solidFill>
              <a:latin typeface="Arial" charset="0"/>
            </a:endParaRPr>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extLst>
      <p:ext uri="{BB962C8B-B14F-4D97-AF65-F5344CB8AC3E}">
        <p14:creationId xmlns:p14="http://schemas.microsoft.com/office/powerpoint/2010/main" val="630086648"/>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indent="-228600">
              <a:buClrTx/>
            </a:pPr>
            <a:endParaRPr lang="en-US" dirty="0" smtClean="0">
              <a:solidFill>
                <a:srgbClr val="0070C0"/>
              </a:solidFill>
            </a:endParaRPr>
          </a:p>
          <a:p>
            <a:pPr marL="228600" lvl="1" indent="-228600">
              <a:buClrTx/>
            </a:pPr>
            <a:r>
              <a:rPr lang="en-US" dirty="0" smtClean="0">
                <a:solidFill>
                  <a:srgbClr val="0070C0"/>
                </a:solidFill>
              </a:rPr>
              <a:t>No beam during the morning:</a:t>
            </a:r>
          </a:p>
          <a:p>
            <a:pPr marL="569913" lvl="2" indent="-228600">
              <a:buClrTx/>
            </a:pPr>
            <a:r>
              <a:rPr lang="en-US" sz="2000" dirty="0" smtClean="0"/>
              <a:t>4:15 – 9:00 400 V distributor: </a:t>
            </a:r>
            <a:r>
              <a:rPr lang="en-US" sz="2000" dirty="0"/>
              <a:t>Recovery </a:t>
            </a:r>
            <a:r>
              <a:rPr lang="en-US" sz="2000" dirty="0" smtClean="0"/>
              <a:t>after </a:t>
            </a:r>
            <a:r>
              <a:rPr lang="en-US" sz="2000" dirty="0"/>
              <a:t>electrical </a:t>
            </a:r>
            <a:r>
              <a:rPr lang="en-US" sz="2000" dirty="0" smtClean="0"/>
              <a:t>interruption</a:t>
            </a:r>
          </a:p>
          <a:p>
            <a:pPr marL="569913" lvl="2" indent="-228600">
              <a:buClrTx/>
            </a:pPr>
            <a:r>
              <a:rPr lang="en-GB" sz="2000" dirty="0"/>
              <a:t>access for TI services and vacuum valve controls </a:t>
            </a:r>
            <a:endParaRPr lang="en-GB" sz="2000" dirty="0" smtClean="0"/>
          </a:p>
          <a:p>
            <a:pPr marL="569913" lvl="2" indent="-228600">
              <a:buClrTx/>
            </a:pPr>
            <a:r>
              <a:rPr lang="en-US" sz="2000" dirty="0" smtClean="0"/>
              <a:t>11:35 finished the repair of crowbar RF module 2 beam 2</a:t>
            </a:r>
          </a:p>
          <a:p>
            <a:pPr marL="569913" lvl="2" indent="-228600">
              <a:buClrTx/>
            </a:pPr>
            <a:r>
              <a:rPr lang="en-US" sz="2000" dirty="0" smtClean="0"/>
              <a:t>10:30 – 12:30 no beam from PS: </a:t>
            </a:r>
            <a:r>
              <a:rPr lang="en-GB" sz="2000" dirty="0"/>
              <a:t>10 MHz </a:t>
            </a:r>
            <a:r>
              <a:rPr lang="en-GB" sz="2000"/>
              <a:t>cavity </a:t>
            </a:r>
            <a:r>
              <a:rPr lang="en-GB" sz="2000" smtClean="0"/>
              <a:t>intervention</a:t>
            </a:r>
            <a:endParaRPr lang="en-GB" sz="2000" dirty="0" smtClean="0"/>
          </a:p>
        </p:txBody>
      </p:sp>
      <p:sp>
        <p:nvSpPr>
          <p:cNvPr id="3" name="Title 2"/>
          <p:cNvSpPr>
            <a:spLocks noGrp="1"/>
          </p:cNvSpPr>
          <p:nvPr>
            <p:ph type="title"/>
          </p:nvPr>
        </p:nvSpPr>
        <p:spPr/>
        <p:txBody>
          <a:bodyPr/>
          <a:lstStyle/>
          <a:p>
            <a:r>
              <a:rPr lang="en-US" dirty="0" smtClean="0"/>
              <a:t>Tuesday 19.6.2012 Morning</a:t>
            </a:r>
            <a:endParaRPr lang="en-GB" dirty="0"/>
          </a:p>
        </p:txBody>
      </p:sp>
    </p:spTree>
    <p:extLst>
      <p:ext uri="{BB962C8B-B14F-4D97-AF65-F5344CB8AC3E}">
        <p14:creationId xmlns:p14="http://schemas.microsoft.com/office/powerpoint/2010/main" val="4104471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GB" dirty="0"/>
          </a:p>
          <a:p>
            <a:r>
              <a:rPr lang="en-GB" dirty="0"/>
              <a:t>TCLIB.6R2.B1 electronics and LVDT sensor.</a:t>
            </a:r>
          </a:p>
          <a:p>
            <a:r>
              <a:rPr lang="en-GB" dirty="0"/>
              <a:t>MAD PM15: motors of inner doors not working (at least 4 hours).</a:t>
            </a:r>
          </a:p>
          <a:p>
            <a:r>
              <a:rPr lang="en-GB" dirty="0"/>
              <a:t>BI in Pt4 wall current monitor: postponed to after TS – R. Steinhagen (3-4 hours, working hours). </a:t>
            </a:r>
          </a:p>
          <a:p>
            <a:r>
              <a:rPr lang="en-GB" dirty="0"/>
              <a:t>TOTEM vacuum gauge (3 hours).</a:t>
            </a:r>
          </a:p>
          <a:p>
            <a:r>
              <a:rPr lang="en-GB" dirty="0"/>
              <a:t>MCBV18.L4B1 and RCO.A12.B1 to be repaired / changed.</a:t>
            </a:r>
          </a:p>
          <a:p>
            <a:r>
              <a:rPr lang="en-GB" dirty="0"/>
              <a:t>Pt.7 (IMPACT: 18638) to exchange two amplifiers for the diamond BLMs. 1-2 hours both sides of the IP (Ewald). – after cool down of the collimator region (before Thursday UFO MD)</a:t>
            </a:r>
          </a:p>
          <a:p>
            <a:r>
              <a:rPr lang="en-GB" dirty="0"/>
              <a:t>BI: Q7R4 (RF zone) - install temperature probes on the HT- monitor to be retrieved during the next TS. ½ hour: but needs one more short access to install temperature probes</a:t>
            </a:r>
          </a:p>
          <a:p>
            <a:endParaRPr lang="en-GB" dirty="0"/>
          </a:p>
        </p:txBody>
      </p:sp>
      <p:sp>
        <p:nvSpPr>
          <p:cNvPr id="3" name="Title 2"/>
          <p:cNvSpPr>
            <a:spLocks noGrp="1"/>
          </p:cNvSpPr>
          <p:nvPr>
            <p:ph type="title"/>
          </p:nvPr>
        </p:nvSpPr>
        <p:spPr/>
        <p:txBody>
          <a:bodyPr/>
          <a:lstStyle/>
          <a:p>
            <a:r>
              <a:rPr lang="en-US" dirty="0" smtClean="0"/>
              <a:t>Cont. </a:t>
            </a:r>
            <a:r>
              <a:rPr lang="en-GB" dirty="0"/>
              <a:t>Issues and Accesses</a:t>
            </a:r>
          </a:p>
        </p:txBody>
      </p:sp>
    </p:spTree>
    <p:extLst>
      <p:ext uri="{BB962C8B-B14F-4D97-AF65-F5344CB8AC3E}">
        <p14:creationId xmlns:p14="http://schemas.microsoft.com/office/powerpoint/2010/main" val="148327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indent="-228600">
              <a:buClrTx/>
            </a:pPr>
            <a:r>
              <a:rPr lang="en-US" dirty="0">
                <a:solidFill>
                  <a:schemeClr val="accent2"/>
                </a:solidFill>
              </a:rPr>
              <a:t>12:40 – 18:00 MD on large </a:t>
            </a:r>
            <a:r>
              <a:rPr lang="en-US" dirty="0" err="1">
                <a:solidFill>
                  <a:schemeClr val="accent2"/>
                </a:solidFill>
              </a:rPr>
              <a:t>Piwinski</a:t>
            </a:r>
            <a:r>
              <a:rPr lang="en-US" dirty="0">
                <a:solidFill>
                  <a:schemeClr val="accent2"/>
                </a:solidFill>
              </a:rPr>
              <a:t> angle</a:t>
            </a:r>
          </a:p>
          <a:p>
            <a:pPr marL="569913" lvl="2" indent="-228600">
              <a:buClrTx/>
            </a:pPr>
            <a:r>
              <a:rPr lang="en-GB" sz="2000" dirty="0"/>
              <a:t>Special </a:t>
            </a:r>
            <a:r>
              <a:rPr lang="en-GB" sz="2000" dirty="0" err="1"/>
              <a:t>hypercycle</a:t>
            </a:r>
            <a:r>
              <a:rPr lang="en-US" sz="2000" dirty="0"/>
              <a:t> for </a:t>
            </a:r>
            <a:r>
              <a:rPr lang="en-GB" sz="2000" dirty="0" err="1"/>
              <a:t>Piwinski</a:t>
            </a:r>
            <a:r>
              <a:rPr lang="en-GB" sz="2000" dirty="0"/>
              <a:t> MD</a:t>
            </a:r>
          </a:p>
          <a:p>
            <a:pPr marL="569913" lvl="2" indent="-228600">
              <a:buClrTx/>
            </a:pPr>
            <a:r>
              <a:rPr lang="en-US" sz="2000" dirty="0"/>
              <a:t>2 bunches of 1.5 e11 per </a:t>
            </a:r>
            <a:r>
              <a:rPr lang="en-US" sz="2000" dirty="0" smtClean="0"/>
              <a:t>bunch (+pilot), go to collision tunes, and </a:t>
            </a:r>
            <a:r>
              <a:rPr lang="en-US" sz="2000" dirty="0"/>
              <a:t>collapsed the crossing angles at IP1 and 5, and the separation at IP 1,5, and 8, then looked for collisions. The filling scheme was such that there is one bunch that collides in IP1,5,and 8, and the other bunch colliding in IP 8 only.</a:t>
            </a:r>
          </a:p>
          <a:p>
            <a:pPr marL="569913" lvl="2" indent="-228600">
              <a:buClrTx/>
            </a:pPr>
            <a:r>
              <a:rPr lang="en-US" sz="2000" dirty="0"/>
              <a:t>Not possible to find collisions at ATLAS and CMS, but </a:t>
            </a:r>
            <a:r>
              <a:rPr lang="en-US" sz="2000" dirty="0" err="1"/>
              <a:t>LHCb</a:t>
            </a:r>
            <a:r>
              <a:rPr lang="en-US" sz="2000" dirty="0"/>
              <a:t> could be optimized. ... the decision was to dump and re-inject with higher intensity bunches</a:t>
            </a:r>
          </a:p>
          <a:p>
            <a:pPr marL="569913" lvl="2" indent="-228600">
              <a:buClrTx/>
            </a:pPr>
            <a:r>
              <a:rPr lang="en-US" sz="2000" dirty="0"/>
              <a:t>2 bunches of ~</a:t>
            </a:r>
            <a:r>
              <a:rPr lang="en-US" sz="2000" dirty="0" smtClean="0"/>
              <a:t>2.4e11 injected without separation bump, IP1/IP5 crossing angle at zero, and collision tunes </a:t>
            </a:r>
            <a:endParaRPr lang="en-US" sz="2000" dirty="0"/>
          </a:p>
          <a:p>
            <a:pPr marL="912813" lvl="3">
              <a:buClrTx/>
            </a:pPr>
            <a:r>
              <a:rPr lang="en-GB" sz="2000" dirty="0"/>
              <a:t>Clear luminosity signals in ATLAS and </a:t>
            </a:r>
            <a:r>
              <a:rPr lang="en-GB" sz="2000" dirty="0" err="1"/>
              <a:t>LHCb</a:t>
            </a:r>
            <a:r>
              <a:rPr lang="en-GB" sz="2000" dirty="0"/>
              <a:t> </a:t>
            </a:r>
            <a:endParaRPr lang="en-GB" sz="2000" dirty="0" smtClean="0"/>
          </a:p>
          <a:p>
            <a:pPr marL="912813" lvl="3">
              <a:buClrTx/>
            </a:pPr>
            <a:r>
              <a:rPr lang="en-US" sz="2000" dirty="0" smtClean="0">
                <a:solidFill>
                  <a:schemeClr val="accent2"/>
                </a:solidFill>
                <a:sym typeface="Wingdings" pitchFamily="2" charset="2"/>
              </a:rPr>
              <a:t>No clear Luminosity readings from CMS? (some signal towards the end of the MD)</a:t>
            </a:r>
            <a:endParaRPr lang="en-GB" sz="2000" dirty="0">
              <a:solidFill>
                <a:schemeClr val="accent2"/>
              </a:solidFill>
              <a:sym typeface="Wingdings" pitchFamily="2" charset="2"/>
            </a:endParaRPr>
          </a:p>
          <a:p>
            <a:pPr marL="912813" lvl="3">
              <a:buClrTx/>
            </a:pPr>
            <a:r>
              <a:rPr lang="en-GB" sz="2000" dirty="0" smtClean="0">
                <a:sym typeface="Wingdings" pitchFamily="2" charset="2"/>
              </a:rPr>
              <a:t> </a:t>
            </a:r>
            <a:r>
              <a:rPr lang="en-GB" sz="2000" dirty="0" err="1">
                <a:sym typeface="Wingdings" pitchFamily="2" charset="2"/>
              </a:rPr>
              <a:t>LHCb</a:t>
            </a:r>
            <a:r>
              <a:rPr lang="en-GB" sz="2000" dirty="0">
                <a:sym typeface="Wingdings" pitchFamily="2" charset="2"/>
              </a:rPr>
              <a:t> spectrometer ramped down in steps to zero</a:t>
            </a:r>
            <a:r>
              <a:rPr lang="en-GB" sz="2000" dirty="0" smtClean="0">
                <a:sym typeface="Wingdings" pitchFamily="2" charset="2"/>
              </a:rPr>
              <a:t>.</a:t>
            </a:r>
          </a:p>
          <a:p>
            <a:pPr marL="569913" lvl="2">
              <a:buClrTx/>
            </a:pPr>
            <a:r>
              <a:rPr lang="en-GB" sz="2000" dirty="0">
                <a:solidFill>
                  <a:schemeClr val="accent2"/>
                </a:solidFill>
              </a:rPr>
              <a:t>The </a:t>
            </a:r>
            <a:r>
              <a:rPr lang="en-GB" sz="2000" dirty="0" err="1">
                <a:solidFill>
                  <a:schemeClr val="accent2"/>
                </a:solidFill>
              </a:rPr>
              <a:t>LHCb</a:t>
            </a:r>
            <a:r>
              <a:rPr lang="en-GB" sz="2000" dirty="0">
                <a:solidFill>
                  <a:schemeClr val="accent2"/>
                </a:solidFill>
              </a:rPr>
              <a:t> spectrometer was left at 0 </a:t>
            </a:r>
            <a:r>
              <a:rPr lang="en-GB" sz="2000" dirty="0" smtClean="0">
                <a:solidFill>
                  <a:schemeClr val="accent2"/>
                </a:solidFill>
              </a:rPr>
              <a:t>strength after the MD</a:t>
            </a:r>
            <a:endParaRPr lang="en-US" sz="2000" dirty="0">
              <a:solidFill>
                <a:schemeClr val="accent2"/>
              </a:solidFill>
            </a:endParaRPr>
          </a:p>
          <a:p>
            <a:endParaRPr lang="en-GB" dirty="0"/>
          </a:p>
        </p:txBody>
      </p:sp>
      <p:sp>
        <p:nvSpPr>
          <p:cNvPr id="3" name="Title 2"/>
          <p:cNvSpPr>
            <a:spLocks noGrp="1"/>
          </p:cNvSpPr>
          <p:nvPr>
            <p:ph type="title"/>
          </p:nvPr>
        </p:nvSpPr>
        <p:spPr/>
        <p:txBody>
          <a:bodyPr/>
          <a:lstStyle/>
          <a:p>
            <a:r>
              <a:rPr lang="en-US" dirty="0" smtClean="0"/>
              <a:t>Afternoon</a:t>
            </a:r>
            <a:endParaRPr lang="en-GB" dirty="0"/>
          </a:p>
        </p:txBody>
      </p:sp>
    </p:spTree>
    <p:extLst>
      <p:ext uri="{BB962C8B-B14F-4D97-AF65-F5344CB8AC3E}">
        <p14:creationId xmlns:p14="http://schemas.microsoft.com/office/powerpoint/2010/main" val="667901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t>
            </a:r>
            <a:r>
              <a:rPr lang="en-US" dirty="0"/>
              <a:t>were few minutes after the Large </a:t>
            </a:r>
            <a:r>
              <a:rPr lang="en-US" dirty="0" err="1"/>
              <a:t>Piwinski</a:t>
            </a:r>
            <a:r>
              <a:rPr lang="en-US" dirty="0"/>
              <a:t> angle MD available for the ADT set-up for very high intensity bunches. </a:t>
            </a:r>
            <a:r>
              <a:rPr lang="en-US" dirty="0">
                <a:solidFill>
                  <a:srgbClr val="0070C0"/>
                </a:solidFill>
              </a:rPr>
              <a:t>The settings for re-cabled HB2 system are available and could be used from now on</a:t>
            </a:r>
            <a:r>
              <a:rPr lang="en-US" dirty="0"/>
              <a:t>.</a:t>
            </a:r>
          </a:p>
          <a:p>
            <a:r>
              <a:rPr lang="en-US" dirty="0"/>
              <a:t>Unfortunately the </a:t>
            </a:r>
            <a:r>
              <a:rPr lang="en-US" dirty="0">
                <a:solidFill>
                  <a:srgbClr val="0070C0"/>
                </a:solidFill>
              </a:rPr>
              <a:t>set-up for pilot intensity was not done yet </a:t>
            </a:r>
            <a:r>
              <a:rPr lang="en-US" dirty="0"/>
              <a:t>and needs to be done before the next MD which would require damper active for pilot intensity.</a:t>
            </a:r>
          </a:p>
          <a:p>
            <a:endParaRPr lang="en-US" dirty="0"/>
          </a:p>
          <a:p>
            <a:endParaRPr lang="en-US" dirty="0"/>
          </a:p>
          <a:p>
            <a:r>
              <a:rPr lang="en-US" dirty="0"/>
              <a:t>Note for the coming MDs:</a:t>
            </a:r>
          </a:p>
          <a:p>
            <a:r>
              <a:rPr lang="en-US" dirty="0">
                <a:solidFill>
                  <a:srgbClr val="FD5C03"/>
                </a:solidFill>
              </a:rPr>
              <a:t>Before injection of any high intensity beam (&gt;1.7e11 ppb) the ADT needs to be switched to "high intensity" settings regardless if the ADT is needed or not.</a:t>
            </a:r>
          </a:p>
          <a:p>
            <a:r>
              <a:rPr lang="en-US" dirty="0">
                <a:solidFill>
                  <a:schemeClr val="accent2"/>
                </a:solidFill>
              </a:rPr>
              <a:t>Not respecting this </a:t>
            </a:r>
            <a:r>
              <a:rPr lang="en-US" dirty="0" err="1">
                <a:solidFill>
                  <a:schemeClr val="accent2"/>
                </a:solidFill>
              </a:rPr>
              <a:t>consigne</a:t>
            </a:r>
            <a:r>
              <a:rPr lang="en-US" dirty="0">
                <a:solidFill>
                  <a:schemeClr val="accent2"/>
                </a:solidFill>
              </a:rPr>
              <a:t> may lead to a damage of the Beam Position front-end electronics. This operation could be done in few seconds remotely, by the ADT experts (please call Daniel).</a:t>
            </a:r>
            <a:endParaRPr lang="en-GB" dirty="0">
              <a:solidFill>
                <a:schemeClr val="accent2"/>
              </a:solidFill>
            </a:endParaRPr>
          </a:p>
        </p:txBody>
      </p:sp>
      <p:sp>
        <p:nvSpPr>
          <p:cNvPr id="3" name="Title 2"/>
          <p:cNvSpPr>
            <a:spLocks noGrp="1"/>
          </p:cNvSpPr>
          <p:nvPr>
            <p:ph type="title"/>
          </p:nvPr>
        </p:nvSpPr>
        <p:spPr/>
        <p:txBody>
          <a:bodyPr/>
          <a:lstStyle/>
          <a:p>
            <a:pPr lvl="1"/>
            <a:r>
              <a:rPr lang="en-US" dirty="0" smtClean="0"/>
              <a:t>ADT set-up for </a:t>
            </a:r>
            <a:r>
              <a:rPr lang="en-US" dirty="0"/>
              <a:t>very high bunch </a:t>
            </a:r>
            <a:r>
              <a:rPr lang="en-US" dirty="0" smtClean="0"/>
              <a:t>intensities (Daniel)</a:t>
            </a:r>
            <a:endParaRPr lang="en-GB" dirty="0"/>
          </a:p>
        </p:txBody>
      </p:sp>
    </p:spTree>
    <p:extLst>
      <p:ext uri="{BB962C8B-B14F-4D97-AF65-F5344CB8AC3E}">
        <p14:creationId xmlns:p14="http://schemas.microsoft.com/office/powerpoint/2010/main" val="173140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Pre-cycle after the </a:t>
            </a:r>
            <a:r>
              <a:rPr lang="en-US" dirty="0" err="1"/>
              <a:t>P</a:t>
            </a:r>
            <a:r>
              <a:rPr lang="en-US" dirty="0" err="1" smtClean="0"/>
              <a:t>iwinski</a:t>
            </a:r>
            <a:r>
              <a:rPr lang="en-US" dirty="0" smtClean="0"/>
              <a:t> angle MD</a:t>
            </a:r>
          </a:p>
          <a:p>
            <a:r>
              <a:rPr lang="en-US" dirty="0" smtClean="0"/>
              <a:t>19:30 </a:t>
            </a:r>
            <a:r>
              <a:rPr lang="en-US" dirty="0" smtClean="0">
                <a:solidFill>
                  <a:schemeClr val="accent2"/>
                </a:solidFill>
              </a:rPr>
              <a:t>MD on </a:t>
            </a:r>
            <a:r>
              <a:rPr lang="en-US" dirty="0" err="1" smtClean="0">
                <a:solidFill>
                  <a:schemeClr val="accent2"/>
                </a:solidFill>
              </a:rPr>
              <a:t>octupole</a:t>
            </a:r>
            <a:r>
              <a:rPr lang="en-US" dirty="0" smtClean="0">
                <a:solidFill>
                  <a:schemeClr val="accent2"/>
                </a:solidFill>
              </a:rPr>
              <a:t> instability threshold</a:t>
            </a:r>
            <a:r>
              <a:rPr lang="en-US" dirty="0" smtClean="0"/>
              <a:t>	</a:t>
            </a:r>
            <a:endParaRPr lang="en-GB" dirty="0" smtClean="0"/>
          </a:p>
          <a:p>
            <a:pPr lvl="1"/>
            <a:r>
              <a:rPr lang="en-US" dirty="0" smtClean="0"/>
              <a:t>Use special MD2 </a:t>
            </a:r>
            <a:r>
              <a:rPr lang="en-US" dirty="0" err="1" smtClean="0"/>
              <a:t>hypercycle</a:t>
            </a:r>
            <a:endParaRPr lang="en-GB" dirty="0" smtClean="0"/>
          </a:p>
          <a:p>
            <a:pPr lvl="1"/>
            <a:r>
              <a:rPr lang="en-GB" dirty="0" smtClean="0"/>
              <a:t>Chromaticity: </a:t>
            </a:r>
            <a:r>
              <a:rPr lang="en-GB" dirty="0"/>
              <a:t>we think we set it to ~ + 5 units (i.e. we made a trim of 3 units to the ~ 1-2 assumed to be in physics</a:t>
            </a:r>
            <a:r>
              <a:rPr lang="en-GB" dirty="0" smtClean="0"/>
              <a:t>)</a:t>
            </a:r>
          </a:p>
          <a:p>
            <a:pPr lvl="1"/>
            <a:r>
              <a:rPr lang="en-GB" dirty="0" smtClean="0"/>
              <a:t>We </a:t>
            </a:r>
            <a:r>
              <a:rPr lang="en-GB" dirty="0"/>
              <a:t>did 1 fill with B2 </a:t>
            </a:r>
            <a:r>
              <a:rPr lang="en-GB" dirty="0" smtClean="0"/>
              <a:t>(beam as for physics, 1380 bunches) as </a:t>
            </a:r>
            <a:r>
              <a:rPr lang="en-GB" dirty="0"/>
              <a:t>foreseen and decreased the </a:t>
            </a:r>
            <a:r>
              <a:rPr lang="en-GB" dirty="0" err="1"/>
              <a:t>octupoles</a:t>
            </a:r>
            <a:r>
              <a:rPr lang="en-GB" dirty="0"/>
              <a:t>' current from ~ 450 A to 97 A (on the flat-top before the squeeze) when we started to see beam losses </a:t>
            </a:r>
            <a:r>
              <a:rPr lang="en-GB" dirty="0" smtClean="0"/>
              <a:t>in IP7. </a:t>
            </a:r>
            <a:r>
              <a:rPr lang="en-GB" dirty="0" smtClean="0">
                <a:sym typeface="Wingdings" pitchFamily="2" charset="2"/>
              </a:rPr>
              <a:t> beams dumped</a:t>
            </a:r>
            <a:endParaRPr lang="en-GB" dirty="0" smtClean="0"/>
          </a:p>
        </p:txBody>
      </p:sp>
      <p:sp>
        <p:nvSpPr>
          <p:cNvPr id="3" name="Title 2"/>
          <p:cNvSpPr>
            <a:spLocks noGrp="1"/>
          </p:cNvSpPr>
          <p:nvPr>
            <p:ph type="title"/>
          </p:nvPr>
        </p:nvSpPr>
        <p:spPr/>
        <p:txBody>
          <a:bodyPr/>
          <a:lstStyle/>
          <a:p>
            <a:r>
              <a:rPr lang="en-US" dirty="0" smtClean="0"/>
              <a:t>Tuesday evening/night</a:t>
            </a:r>
            <a:endParaRPr lang="en-GB" dirty="0"/>
          </a:p>
        </p:txBody>
      </p:sp>
    </p:spTree>
    <p:extLst>
      <p:ext uri="{BB962C8B-B14F-4D97-AF65-F5344CB8AC3E}">
        <p14:creationId xmlns:p14="http://schemas.microsoft.com/office/powerpoint/2010/main" val="198582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indent="-228600">
              <a:buClrTx/>
            </a:pPr>
            <a:r>
              <a:rPr lang="en-US" dirty="0"/>
              <a:t>23:52 beam dumped by BLM high voltage through SIS interlock due to high losses </a:t>
            </a:r>
          </a:p>
          <a:p>
            <a:pPr marL="569913" lvl="2" indent="-228600">
              <a:buClrTx/>
            </a:pPr>
            <a:r>
              <a:rPr lang="en-US" sz="2000" dirty="0" smtClean="0"/>
              <a:t>approximately </a:t>
            </a:r>
            <a:r>
              <a:rPr lang="en-US" sz="2000" dirty="0"/>
              <a:t>factor </a:t>
            </a:r>
            <a:r>
              <a:rPr lang="en-US" sz="2000" dirty="0" smtClean="0"/>
              <a:t>1.8 below abort threshold in 83 sec integration interval </a:t>
            </a:r>
            <a:r>
              <a:rPr lang="en-US" sz="2000" b="1" dirty="0" smtClean="0">
                <a:solidFill>
                  <a:schemeClr val="accent2"/>
                </a:solidFill>
              </a:rPr>
              <a:t>(RS12)</a:t>
            </a:r>
          </a:p>
          <a:p>
            <a:pPr marL="569913" lvl="2" indent="-228600">
              <a:buClrTx/>
            </a:pPr>
            <a:r>
              <a:rPr lang="en-US" sz="2000" dirty="0" smtClean="0"/>
              <a:t>Losses last for 4-5 minutes</a:t>
            </a:r>
            <a:endParaRPr lang="en-GB" sz="2000" dirty="0"/>
          </a:p>
          <a:p>
            <a:endParaRPr lang="en-GB" dirty="0"/>
          </a:p>
        </p:txBody>
      </p:sp>
      <p:sp>
        <p:nvSpPr>
          <p:cNvPr id="3" name="Title 2"/>
          <p:cNvSpPr>
            <a:spLocks noGrp="1"/>
          </p:cNvSpPr>
          <p:nvPr>
            <p:ph type="title"/>
          </p:nvPr>
        </p:nvSpPr>
        <p:spPr/>
        <p:txBody>
          <a:bodyPr/>
          <a:lstStyle/>
          <a:p>
            <a:r>
              <a:rPr lang="en-US" dirty="0" smtClean="0"/>
              <a:t>BLM high voltage</a:t>
            </a:r>
            <a:endParaRPr lang="en-GB"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122" t="25388" r="25409" b="14042"/>
          <a:stretch/>
        </p:blipFill>
        <p:spPr bwMode="auto">
          <a:xfrm>
            <a:off x="164029" y="2558751"/>
            <a:ext cx="5704115" cy="4038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C:\Users\eholzer\AppData\Local\Temp\20120619235434.png"/>
          <p:cNvPicPr>
            <a:picLocks noChangeAspect="1" noChangeArrowheads="1"/>
          </p:cNvPicPr>
          <p:nvPr/>
        </p:nvPicPr>
        <p:blipFill rotWithShape="1">
          <a:blip r:embed="rId3">
            <a:extLst>
              <a:ext uri="{28A0092B-C50C-407E-A947-70E740481C1C}">
                <a14:useLocalDpi xmlns:a14="http://schemas.microsoft.com/office/drawing/2010/main" val="0"/>
              </a:ext>
            </a:extLst>
          </a:blip>
          <a:srcRect b="15089"/>
          <a:stretch/>
        </p:blipFill>
        <p:spPr bwMode="auto">
          <a:xfrm>
            <a:off x="4700948" y="4653136"/>
            <a:ext cx="4443052" cy="1800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9592" y="3501008"/>
            <a:ext cx="3168352" cy="1200329"/>
          </a:xfrm>
          <a:prstGeom prst="rect">
            <a:avLst/>
          </a:prstGeom>
          <a:noFill/>
        </p:spPr>
        <p:txBody>
          <a:bodyPr wrap="square" rtlCol="0">
            <a:spAutoFit/>
          </a:bodyPr>
          <a:lstStyle/>
          <a:p>
            <a:r>
              <a:rPr lang="en-US" sz="1800" b="1" dirty="0" smtClean="0">
                <a:solidFill>
                  <a:srgbClr val="00B050"/>
                </a:solidFill>
              </a:rPr>
              <a:t>RS09 </a:t>
            </a:r>
            <a:r>
              <a:rPr lang="en-US" sz="1800" dirty="0" smtClean="0">
                <a:solidFill>
                  <a:srgbClr val="00B050"/>
                </a:solidFill>
              </a:rPr>
              <a:t>Threshold</a:t>
            </a:r>
            <a:endParaRPr lang="en-GB" sz="1800" dirty="0">
              <a:solidFill>
                <a:srgbClr val="00B050"/>
              </a:solidFill>
            </a:endParaRPr>
          </a:p>
          <a:p>
            <a:endParaRPr lang="en-US" sz="1800" b="1" dirty="0" smtClean="0">
              <a:solidFill>
                <a:srgbClr val="FFCC66"/>
              </a:solidFill>
            </a:endParaRPr>
          </a:p>
          <a:p>
            <a:r>
              <a:rPr lang="en-US" sz="1800" b="1" dirty="0" smtClean="0">
                <a:solidFill>
                  <a:srgbClr val="FFCC66"/>
                </a:solidFill>
              </a:rPr>
              <a:t>RS09 </a:t>
            </a:r>
            <a:r>
              <a:rPr lang="en-US" sz="1800" dirty="0" smtClean="0">
                <a:solidFill>
                  <a:srgbClr val="FFCC66"/>
                </a:solidFill>
              </a:rPr>
              <a:t>B2 IP7 BLMs at TCPs</a:t>
            </a:r>
          </a:p>
          <a:p>
            <a:endParaRPr lang="en-US" sz="1800" b="1" dirty="0" smtClean="0">
              <a:solidFill>
                <a:srgbClr val="00B050"/>
              </a:solidFill>
            </a:endParaRPr>
          </a:p>
        </p:txBody>
      </p:sp>
      <p:pic>
        <p:nvPicPr>
          <p:cNvPr id="3076"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285" t="24714" r="31785" b="13000"/>
          <a:stretch/>
        </p:blipFill>
        <p:spPr bwMode="auto">
          <a:xfrm>
            <a:off x="4789681" y="2114153"/>
            <a:ext cx="3814767" cy="2322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64088" y="2167696"/>
            <a:ext cx="2592288" cy="1477328"/>
          </a:xfrm>
          <a:prstGeom prst="rect">
            <a:avLst/>
          </a:prstGeom>
          <a:noFill/>
        </p:spPr>
        <p:txBody>
          <a:bodyPr wrap="square" rtlCol="0">
            <a:spAutoFit/>
          </a:bodyPr>
          <a:lstStyle/>
          <a:p>
            <a:r>
              <a:rPr lang="en-US" sz="1800" b="1" dirty="0" smtClean="0">
                <a:solidFill>
                  <a:srgbClr val="FFCC66"/>
                </a:solidFill>
              </a:rPr>
              <a:t>RS12 </a:t>
            </a:r>
            <a:r>
              <a:rPr lang="en-US" sz="1800" dirty="0" smtClean="0">
                <a:solidFill>
                  <a:srgbClr val="FFCC66"/>
                </a:solidFill>
              </a:rPr>
              <a:t>Threshold</a:t>
            </a:r>
            <a:endParaRPr lang="en-GB" sz="1800" dirty="0">
              <a:solidFill>
                <a:srgbClr val="FFCC66"/>
              </a:solidFill>
            </a:endParaRPr>
          </a:p>
          <a:p>
            <a:endParaRPr lang="en-US" sz="1800" b="1" dirty="0" smtClean="0">
              <a:solidFill>
                <a:srgbClr val="FFCC66"/>
              </a:solidFill>
            </a:endParaRPr>
          </a:p>
          <a:p>
            <a:r>
              <a:rPr lang="en-US" sz="1800" b="1" dirty="0" smtClean="0">
                <a:solidFill>
                  <a:srgbClr val="00B050"/>
                </a:solidFill>
              </a:rPr>
              <a:t>RS12 </a:t>
            </a:r>
            <a:r>
              <a:rPr lang="en-US" sz="1800" dirty="0" smtClean="0">
                <a:solidFill>
                  <a:srgbClr val="00B050"/>
                </a:solidFill>
              </a:rPr>
              <a:t>B2 IP7 BLM at TCP</a:t>
            </a:r>
          </a:p>
          <a:p>
            <a:endParaRPr lang="en-US" sz="1800" b="1" dirty="0" smtClean="0">
              <a:solidFill>
                <a:srgbClr val="00B050"/>
              </a:solidFill>
            </a:endParaRPr>
          </a:p>
        </p:txBody>
      </p:sp>
    </p:spTree>
    <p:extLst>
      <p:ext uri="{BB962C8B-B14F-4D97-AF65-F5344CB8AC3E}">
        <p14:creationId xmlns:p14="http://schemas.microsoft.com/office/powerpoint/2010/main" val="268032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1:00 </a:t>
            </a:r>
            <a:r>
              <a:rPr lang="en-GB" dirty="0" err="1" smtClean="0"/>
              <a:t>Precycled</a:t>
            </a:r>
            <a:r>
              <a:rPr lang="en-GB" dirty="0" smtClean="0"/>
              <a:t> </a:t>
            </a:r>
            <a:r>
              <a:rPr lang="en-GB" dirty="0"/>
              <a:t>the </a:t>
            </a:r>
            <a:r>
              <a:rPr lang="en-GB" dirty="0" smtClean="0"/>
              <a:t>RQTL11.L2B2 in order to reset it after it had tripped</a:t>
            </a:r>
          </a:p>
          <a:p>
            <a:r>
              <a:rPr lang="en-US" dirty="0" smtClean="0"/>
              <a:t>Ramp with pilots for </a:t>
            </a:r>
            <a:br>
              <a:rPr lang="en-US" dirty="0" smtClean="0"/>
            </a:br>
            <a:r>
              <a:rPr lang="en-US" dirty="0" err="1" smtClean="0"/>
              <a:t>chroma</a:t>
            </a:r>
            <a:r>
              <a:rPr lang="en-US" dirty="0" smtClean="0"/>
              <a:t> measurement</a:t>
            </a:r>
          </a:p>
          <a:p>
            <a:pPr lvl="1"/>
            <a:r>
              <a:rPr lang="en-US" dirty="0" smtClean="0"/>
              <a:t>Flat-top:</a:t>
            </a:r>
            <a:br>
              <a:rPr lang="en-US" dirty="0" smtClean="0"/>
            </a:br>
            <a:r>
              <a:rPr lang="en-US" dirty="0" smtClean="0"/>
              <a:t>B1/2 H: ~0-1</a:t>
            </a:r>
            <a:br>
              <a:rPr lang="en-US" dirty="0" smtClean="0"/>
            </a:br>
            <a:r>
              <a:rPr lang="en-US" dirty="0" smtClean="0"/>
              <a:t>B1/2 V: ~2-3</a:t>
            </a:r>
          </a:p>
          <a:p>
            <a:endParaRPr lang="en-US" dirty="0" smtClean="0"/>
          </a:p>
          <a:p>
            <a:r>
              <a:rPr lang="en-US" dirty="0" smtClean="0"/>
              <a:t>Trimming </a:t>
            </a:r>
            <a:r>
              <a:rPr lang="en-US" dirty="0"/>
              <a:t>down the </a:t>
            </a:r>
            <a:r>
              <a:rPr lang="en-US" dirty="0" smtClean="0"/>
              <a:t/>
            </a:r>
            <a:br>
              <a:rPr lang="en-US" dirty="0" smtClean="0"/>
            </a:br>
            <a:r>
              <a:rPr lang="en-US" dirty="0" err="1" smtClean="0"/>
              <a:t>octupoles</a:t>
            </a:r>
            <a:r>
              <a:rPr lang="en-US" dirty="0" smtClean="0"/>
              <a:t> </a:t>
            </a:r>
            <a:r>
              <a:rPr lang="en-US" dirty="0"/>
              <a:t>has a large </a:t>
            </a:r>
            <a:r>
              <a:rPr lang="en-US" dirty="0" smtClean="0"/>
              <a:t/>
            </a:r>
            <a:br>
              <a:rPr lang="en-US" dirty="0" smtClean="0"/>
            </a:br>
            <a:r>
              <a:rPr lang="en-US" dirty="0" smtClean="0"/>
              <a:t>effect </a:t>
            </a:r>
            <a:r>
              <a:rPr lang="en-US" dirty="0"/>
              <a:t>on chromaticity: </a:t>
            </a:r>
            <a:r>
              <a:rPr lang="en-US" dirty="0" smtClean="0"/>
              <a:t/>
            </a:r>
            <a:br>
              <a:rPr lang="en-US" dirty="0" smtClean="0"/>
            </a:br>
            <a:r>
              <a:rPr lang="en-US" dirty="0" smtClean="0"/>
              <a:t>+</a:t>
            </a:r>
            <a:r>
              <a:rPr lang="en-US" dirty="0"/>
              <a:t>4/+5 units in horizontal, </a:t>
            </a:r>
            <a:r>
              <a:rPr lang="en-US" dirty="0" smtClean="0"/>
              <a:t/>
            </a:r>
            <a:br>
              <a:rPr lang="en-US" dirty="0" smtClean="0"/>
            </a:br>
            <a:r>
              <a:rPr lang="en-US" dirty="0" smtClean="0"/>
              <a:t>-</a:t>
            </a:r>
            <a:r>
              <a:rPr lang="en-US" dirty="0"/>
              <a:t>1/-2 in vertical</a:t>
            </a:r>
            <a:r>
              <a:rPr lang="en-US" dirty="0" smtClean="0"/>
              <a:t/>
            </a:r>
            <a:br>
              <a:rPr lang="en-US" dirty="0" smtClean="0"/>
            </a:br>
            <a:endParaRPr lang="en-GB" dirty="0"/>
          </a:p>
        </p:txBody>
      </p:sp>
      <p:sp>
        <p:nvSpPr>
          <p:cNvPr id="3" name="Title 2"/>
          <p:cNvSpPr>
            <a:spLocks noGrp="1"/>
          </p:cNvSpPr>
          <p:nvPr>
            <p:ph type="title"/>
          </p:nvPr>
        </p:nvSpPr>
        <p:spPr/>
        <p:txBody>
          <a:bodyPr/>
          <a:lstStyle/>
          <a:p>
            <a:r>
              <a:rPr lang="en-US" dirty="0" smtClean="0"/>
              <a:t>Chromaticity measurement with pilots </a:t>
            </a:r>
            <a:r>
              <a:rPr lang="en-US" sz="1800" dirty="0" smtClean="0"/>
              <a:t>(ramp, flat-top and squeeze)</a:t>
            </a:r>
            <a:endParaRPr lang="en-GB" dirty="0"/>
          </a:p>
        </p:txBody>
      </p:sp>
      <p:sp>
        <p:nvSpPr>
          <p:cNvPr id="4" name="AutoShape 2" descr="https://ab-dep-op-elogbook.web.cern.ch/ab-dep-op-elogbook/elogbook/secure/attach.php?attachId=1257247&amp;type=png&amp;fname=20120620020038.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099" name="Picture 3" descr="C:\Users\eholzer\AppData\Local\Temp\2012062002003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754" y="1700808"/>
            <a:ext cx="5335205" cy="4437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357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3:19 beams dumped – ramp down and prepare for </a:t>
            </a:r>
            <a:r>
              <a:rPr lang="en-US" dirty="0" smtClean="0">
                <a:solidFill>
                  <a:schemeClr val="accent2"/>
                </a:solidFill>
              </a:rPr>
              <a:t>MD on longitudinal dynamics</a:t>
            </a:r>
          </a:p>
          <a:p>
            <a:r>
              <a:rPr lang="en-US" dirty="0" smtClean="0"/>
              <a:t>4:50 injecting pilots </a:t>
            </a:r>
          </a:p>
          <a:p>
            <a:r>
              <a:rPr lang="en-GB" dirty="0"/>
              <a:t>ADT </a:t>
            </a:r>
            <a:r>
              <a:rPr lang="en-GB" dirty="0" smtClean="0"/>
              <a:t>set for </a:t>
            </a:r>
            <a:r>
              <a:rPr lang="en-GB" dirty="0"/>
              <a:t>2e11 </a:t>
            </a:r>
            <a:r>
              <a:rPr lang="en-GB" dirty="0" smtClean="0"/>
              <a:t>ppb by Daniel</a:t>
            </a:r>
          </a:p>
          <a:p>
            <a:r>
              <a:rPr lang="en-US" dirty="0" smtClean="0"/>
              <a:t>Started with </a:t>
            </a:r>
            <a:r>
              <a:rPr lang="en-US" dirty="0"/>
              <a:t>8 </a:t>
            </a:r>
            <a:r>
              <a:rPr lang="en-US" dirty="0" err="1"/>
              <a:t>indivs</a:t>
            </a:r>
            <a:r>
              <a:rPr lang="en-US" dirty="0"/>
              <a:t> with different intensities but similar bunch lengths</a:t>
            </a:r>
            <a:endParaRPr lang="en-GB" dirty="0"/>
          </a:p>
        </p:txBody>
      </p:sp>
      <p:sp>
        <p:nvSpPr>
          <p:cNvPr id="3" name="Title 2"/>
          <p:cNvSpPr>
            <a:spLocks noGrp="1"/>
          </p:cNvSpPr>
          <p:nvPr>
            <p:ph type="title"/>
          </p:nvPr>
        </p:nvSpPr>
        <p:spPr/>
        <p:txBody>
          <a:bodyPr/>
          <a:lstStyle/>
          <a:p>
            <a:r>
              <a:rPr lang="en-US" dirty="0" smtClean="0"/>
              <a:t>Night/Morning</a:t>
            </a:r>
            <a:endParaRPr lang="en-GB" dirty="0"/>
          </a:p>
        </p:txBody>
      </p:sp>
    </p:spTree>
    <p:extLst>
      <p:ext uri="{BB962C8B-B14F-4D97-AF65-F5344CB8AC3E}">
        <p14:creationId xmlns:p14="http://schemas.microsoft.com/office/powerpoint/2010/main" val="98390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MD Planning Tue – Wed (19. – 20.6.)</a:t>
            </a:r>
            <a:endParaRPr lang="en-GB" dirty="0"/>
          </a:p>
        </p:txBody>
      </p:sp>
      <p:sp>
        <p:nvSpPr>
          <p:cNvPr id="4" name="Slide Number Placeholder 3"/>
          <p:cNvSpPr>
            <a:spLocks noGrp="1"/>
          </p:cNvSpPr>
          <p:nvPr>
            <p:ph type="sldNum" sz="quarter" idx="11"/>
          </p:nvPr>
        </p:nvSpPr>
        <p:spPr/>
        <p:txBody>
          <a:bodyPr/>
          <a:lstStyle/>
          <a:p>
            <a:endParaRPr lang="en-US" dirty="0">
              <a:solidFill>
                <a:srgbClr val="00007D"/>
              </a:solidFill>
            </a:endParaRPr>
          </a:p>
        </p:txBody>
      </p:sp>
      <p:graphicFrame>
        <p:nvGraphicFramePr>
          <p:cNvPr id="7" name="Content Placeholder 6"/>
          <p:cNvGraphicFramePr>
            <a:graphicFrameLocks/>
          </p:cNvGraphicFramePr>
          <p:nvPr>
            <p:extLst>
              <p:ext uri="{D42A27DB-BD31-4B8C-83A1-F6EECF244321}">
                <p14:modId xmlns:p14="http://schemas.microsoft.com/office/powerpoint/2010/main" val="3141072129"/>
              </p:ext>
            </p:extLst>
          </p:nvPr>
        </p:nvGraphicFramePr>
        <p:xfrm>
          <a:off x="381000" y="762000"/>
          <a:ext cx="8425170" cy="5735596"/>
        </p:xfrm>
        <a:graphic>
          <a:graphicData uri="http://schemas.openxmlformats.org/drawingml/2006/table">
            <a:tbl>
              <a:tblPr firstRow="1" bandRow="1">
                <a:tableStyleId>{5C22544A-7EE6-4342-B048-85BDC9FD1C3A}</a:tableStyleId>
              </a:tblPr>
              <a:tblGrid>
                <a:gridCol w="609600"/>
                <a:gridCol w="685800"/>
                <a:gridCol w="5715000"/>
                <a:gridCol w="824655"/>
                <a:gridCol w="590115"/>
              </a:tblGrid>
              <a:tr h="459363">
                <a:tc>
                  <a:txBody>
                    <a:bodyPr/>
                    <a:lstStyle/>
                    <a:p>
                      <a:r>
                        <a:rPr lang="en-US" sz="1600" dirty="0" smtClean="0"/>
                        <a:t>Day</a:t>
                      </a:r>
                      <a:endParaRPr lang="en-US" sz="1600" dirty="0"/>
                    </a:p>
                  </a:txBody>
                  <a:tcPr/>
                </a:tc>
                <a:tc>
                  <a:txBody>
                    <a:bodyPr/>
                    <a:lstStyle/>
                    <a:p>
                      <a:r>
                        <a:rPr lang="en-US" sz="1600" i="0" dirty="0" smtClean="0"/>
                        <a:t>Time</a:t>
                      </a:r>
                      <a:endParaRPr lang="en-US" sz="1600" i="0" dirty="0"/>
                    </a:p>
                  </a:txBody>
                  <a:tcPr/>
                </a:tc>
                <a:tc>
                  <a:txBody>
                    <a:bodyPr/>
                    <a:lstStyle/>
                    <a:p>
                      <a:r>
                        <a:rPr lang="en-US" sz="1600" dirty="0" smtClean="0"/>
                        <a:t>MD</a:t>
                      </a:r>
                      <a:endParaRPr lang="en-US" sz="1600" dirty="0"/>
                    </a:p>
                  </a:txBody>
                  <a:tcPr/>
                </a:tc>
                <a:tc>
                  <a:txBody>
                    <a:bodyPr/>
                    <a:lstStyle/>
                    <a:p>
                      <a:r>
                        <a:rPr lang="en-US" sz="1600" dirty="0" err="1" smtClean="0"/>
                        <a:t>EiC</a:t>
                      </a:r>
                      <a:endParaRPr lang="en-US" sz="1600" dirty="0"/>
                    </a:p>
                  </a:txBody>
                  <a:tcPr/>
                </a:tc>
                <a:tc>
                  <a:txBody>
                    <a:bodyPr/>
                    <a:lstStyle/>
                    <a:p>
                      <a:r>
                        <a:rPr lang="en-US" sz="1600" dirty="0" smtClean="0"/>
                        <a:t>MP</a:t>
                      </a:r>
                      <a:endParaRPr lang="en-US" sz="1600" dirty="0"/>
                    </a:p>
                  </a:txBody>
                  <a:tcPr/>
                </a:tc>
              </a:tr>
              <a:tr h="5798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Tue</a:t>
                      </a:r>
                    </a:p>
                  </a:txBody>
                  <a:tcPr marL="12700" marR="12700" marT="12700" marB="0" anchor="ctr"/>
                </a:tc>
                <a:tc>
                  <a:txBody>
                    <a:bodyPr/>
                    <a:lstStyle/>
                    <a:p>
                      <a:r>
                        <a:rPr lang="en-US" sz="1600" i="0" dirty="0" smtClean="0"/>
                        <a:t>06:00</a:t>
                      </a:r>
                      <a:endParaRPr lang="en-US" sz="16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lang="en-US" sz="1600" dirty="0" err="1" smtClean="0">
                          <a:sym typeface="Wingdings"/>
                        </a:rPr>
                        <a:t></a:t>
                      </a:r>
                      <a:r>
                        <a:rPr lang="en-US" sz="1600" dirty="0" smtClean="0">
                          <a:sym typeface="Wingdings"/>
                        </a:rPr>
                        <a:t> 4 </a:t>
                      </a:r>
                      <a:r>
                        <a:rPr lang="en-US" sz="1600" dirty="0" err="1" smtClean="0">
                          <a:sym typeface="Wingdings"/>
                        </a:rPr>
                        <a:t>TeV</a:t>
                      </a:r>
                      <a:r>
                        <a:rPr lang="en-US" sz="1600" dirty="0" smtClean="0">
                          <a:sym typeface="Wingdings"/>
                        </a:rPr>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Ramp for chromaticity </a:t>
                      </a:r>
                      <a:r>
                        <a:rPr kumimoji="0" lang="en-US" sz="2000" b="1" i="0" u="sng" strike="noStrike" kern="1200" cap="none" spc="0" normalizeH="0" baseline="0" noProof="0" dirty="0" smtClean="0">
                          <a:ln>
                            <a:noFill/>
                          </a:ln>
                          <a:solidFill>
                            <a:srgbClr val="FF0000"/>
                          </a:solidFill>
                          <a:effectLst/>
                          <a:uLnTx/>
                          <a:uFillTx/>
                          <a:latin typeface="+mn-lt"/>
                          <a:ea typeface="+mn-ea"/>
                          <a:cs typeface="+mn-cs"/>
                        </a:rPr>
                        <a:t>- missed</a:t>
                      </a:r>
                      <a:endParaRPr kumimoji="0" lang="en-US" sz="2000" b="1" i="1" u="none" strike="noStrike" kern="1200" cap="none" spc="0" normalizeH="0" baseline="0" noProof="0" dirty="0" smtClean="0">
                        <a:ln>
                          <a:noFill/>
                        </a:ln>
                        <a:solidFill>
                          <a:srgbClr val="FF0000"/>
                        </a:solidFill>
                        <a:effectLst/>
                        <a:uLnTx/>
                        <a:uFillTx/>
                        <a:latin typeface="+mn-lt"/>
                        <a:ea typeface="+mn-ea"/>
                        <a:cs typeface="+mn-cs"/>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b="1" i="1" u="none" strike="noStrike" dirty="0" smtClean="0">
                        <a:solidFill>
                          <a:schemeClr val="tx1"/>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effectLst/>
                          <a:latin typeface="Arial (Body)"/>
                          <a:cs typeface="Arial (Body)"/>
                        </a:rPr>
                        <a:t>A</a:t>
                      </a:r>
                    </a:p>
                  </a:txBody>
                  <a:tcPr marL="12700" marR="12700" marT="12700" marB="0" anchor="ctr"/>
                </a:tc>
              </a:tr>
              <a:tr h="352967">
                <a:tc>
                  <a:txBody>
                    <a:bodyPr/>
                    <a:lstStyle/>
                    <a:p>
                      <a:endParaRPr lang="en-US" sz="1600" b="0" dirty="0"/>
                    </a:p>
                  </a:txBody>
                  <a:tcPr marL="12700" marR="12700" marT="12700" marB="0" anchor="ctr"/>
                </a:tc>
                <a:tc>
                  <a:txBody>
                    <a:bodyPr/>
                    <a:lstStyle/>
                    <a:p>
                      <a:r>
                        <a:rPr lang="en-US" sz="1400" i="0" dirty="0" smtClean="0"/>
                        <a:t>08:00</a:t>
                      </a:r>
                      <a:endParaRPr lang="en-US" sz="14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u="none" strike="noStrike" noProof="0" dirty="0" smtClean="0">
                          <a:solidFill>
                            <a:srgbClr val="000000"/>
                          </a:solidFill>
                          <a:effectLst/>
                          <a:latin typeface="+mn-lt"/>
                        </a:rPr>
                        <a:t>Ramp down</a:t>
                      </a: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b="1" i="0" u="none" strike="noStrike" dirty="0" smtClean="0">
                        <a:solidFill>
                          <a:schemeClr val="tx1"/>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b="1" i="0" u="none" strike="noStrike" dirty="0" smtClean="0">
                        <a:solidFill>
                          <a:schemeClr val="tx1"/>
                        </a:solidFill>
                        <a:effectLst/>
                        <a:latin typeface="Arial (Body)"/>
                        <a:cs typeface="Arial (Body)"/>
                      </a:endParaRPr>
                    </a:p>
                  </a:txBody>
                  <a:tcPr marL="12700" marR="12700" marT="12700" marB="0" anchor="ctr"/>
                </a:tc>
              </a:tr>
              <a:tr h="599678">
                <a:tc>
                  <a:txBody>
                    <a:bodyPr/>
                    <a:lstStyle/>
                    <a:p>
                      <a:endParaRPr lang="en-US" sz="1600" b="0" dirty="0"/>
                    </a:p>
                  </a:txBody>
                  <a:tcPr marL="12700" marR="12700" marT="12700" marB="0" anchor="ctr"/>
                </a:tc>
                <a:tc>
                  <a:txBody>
                    <a:bodyPr/>
                    <a:lstStyle/>
                    <a:p>
                      <a:r>
                        <a:rPr lang="en-US" sz="1600" i="0" dirty="0" smtClean="0"/>
                        <a:t>10:00</a:t>
                      </a:r>
                      <a:endParaRPr lang="en-US" sz="16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450 </a:t>
                      </a:r>
                      <a:r>
                        <a:rPr lang="en-US" sz="1600" noProof="0" dirty="0" err="1" smtClean="0"/>
                        <a:t>GeV</a:t>
                      </a:r>
                      <a:r>
                        <a:rPr lang="en-US" sz="1600" noProof="0" dirty="0" smtClean="0"/>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Large </a:t>
                      </a:r>
                      <a:r>
                        <a:rPr kumimoji="0" lang="en-US" sz="2000" b="1" i="0" u="sng" strike="noStrike" kern="1200" cap="none" spc="0" normalizeH="0" baseline="0" noProof="0" dirty="0" err="1" smtClean="0">
                          <a:ln>
                            <a:noFill/>
                          </a:ln>
                          <a:solidFill>
                            <a:srgbClr val="0000FF"/>
                          </a:solidFill>
                          <a:effectLst/>
                          <a:uLnTx/>
                          <a:uFillTx/>
                          <a:latin typeface="+mn-lt"/>
                          <a:ea typeface="+mn-ea"/>
                          <a:cs typeface="+mn-cs"/>
                        </a:rPr>
                        <a:t>Piwinski</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 Angle MD + </a:t>
                      </a:r>
                      <a:r>
                        <a:rPr kumimoji="0" lang="en-US" sz="2000" b="1" i="0" u="sng" strike="noStrike" kern="1200" cap="none" spc="0" normalizeH="0" baseline="0" noProof="0" dirty="0" err="1" smtClean="0">
                          <a:ln>
                            <a:noFill/>
                          </a:ln>
                          <a:solidFill>
                            <a:srgbClr val="0000FF"/>
                          </a:solidFill>
                          <a:effectLst/>
                          <a:uLnTx/>
                          <a:uFillTx/>
                          <a:latin typeface="+mn-lt"/>
                          <a:ea typeface="+mn-ea"/>
                          <a:cs typeface="+mn-cs"/>
                        </a:rPr>
                        <a:t>precycle</a:t>
                      </a:r>
                      <a:endParaRPr kumimoji="0" lang="en-US" sz="2000" b="1" i="0" u="sng" strike="noStrike" kern="1200" cap="none" spc="0" normalizeH="0" baseline="0" noProof="0" dirty="0" smtClean="0">
                        <a:ln>
                          <a:noFill/>
                        </a:ln>
                        <a:solidFill>
                          <a:srgbClr val="0000FF"/>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smtClean="0">
                          <a:ln>
                            <a:noFill/>
                          </a:ln>
                          <a:solidFill>
                            <a:srgbClr val="FF0000"/>
                          </a:solidFill>
                          <a:effectLst/>
                          <a:uLnTx/>
                          <a:uFillTx/>
                          <a:latin typeface="+mn-lt"/>
                          <a:ea typeface="+mn-ea"/>
                          <a:cs typeface="+mn-cs"/>
                        </a:rPr>
                        <a:t>2 bunches 2.4e11</a:t>
                      </a:r>
                      <a:endParaRPr kumimoji="0" lang="en-US" sz="2000" b="1" i="1" u="sng" strike="noStrike" kern="1200" cap="none" spc="0" normalizeH="0" baseline="0" noProof="0" dirty="0" smtClean="0">
                        <a:ln>
                          <a:noFill/>
                        </a:ln>
                        <a:solidFill>
                          <a:srgbClr val="FF0000"/>
                        </a:solidFill>
                        <a:effectLst/>
                        <a:uLnTx/>
                        <a:uFillTx/>
                        <a:latin typeface="+mn-lt"/>
                        <a:ea typeface="+mn-ea"/>
                        <a:cs typeface="+mn-cs"/>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600" b="1" i="0" u="none" strike="noStrike" dirty="0" smtClean="0">
                        <a:solidFill>
                          <a:schemeClr val="tx1"/>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effectLst/>
                          <a:latin typeface="Arial (Body)"/>
                          <a:cs typeface="Arial (Body)"/>
                        </a:rPr>
                        <a:t>A</a:t>
                      </a:r>
                    </a:p>
                  </a:txBody>
                  <a:tcPr marL="12700" marR="12700" marT="12700" marB="0" anchor="ctr"/>
                </a:tc>
              </a:tr>
              <a:tr h="707267">
                <a:tc>
                  <a:txBody>
                    <a:bodyPr/>
                    <a:lstStyle/>
                    <a:p>
                      <a:endParaRPr lang="en-US" sz="1600" b="0" dirty="0"/>
                    </a:p>
                  </a:txBody>
                  <a:tcPr marL="12700" marR="12700" marT="12700" marB="0" anchor="ctr"/>
                </a:tc>
                <a:tc>
                  <a:txBody>
                    <a:bodyPr/>
                    <a:lstStyle/>
                    <a:p>
                      <a:r>
                        <a:rPr lang="en-US" sz="1600" i="0" dirty="0" smtClean="0"/>
                        <a:t>18:00</a:t>
                      </a:r>
                      <a:endParaRPr lang="en-US" sz="16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lang="en-US" sz="1600" dirty="0" err="1" smtClean="0">
                          <a:sym typeface="Wingdings"/>
                        </a:rPr>
                        <a:t></a:t>
                      </a:r>
                      <a:r>
                        <a:rPr lang="en-US" sz="1600" dirty="0" smtClean="0">
                          <a:sym typeface="Wingdings"/>
                        </a:rPr>
                        <a:t> 4 </a:t>
                      </a:r>
                      <a:r>
                        <a:rPr lang="en-US" sz="1600" dirty="0" err="1" smtClean="0">
                          <a:sym typeface="Wingdings"/>
                        </a:rPr>
                        <a:t>TeV</a:t>
                      </a:r>
                      <a:r>
                        <a:rPr lang="en-US" sz="1600" dirty="0" smtClean="0">
                          <a:sym typeface="Wingdings"/>
                        </a:rPr>
                        <a:t>: </a:t>
                      </a:r>
                      <a:r>
                        <a:rPr kumimoji="0" lang="en-US" sz="2000" b="1" i="0" u="sng" strike="noStrike" kern="1200" cap="none" spc="0" normalizeH="0" baseline="0" noProof="0" dirty="0" err="1" smtClean="0">
                          <a:ln>
                            <a:noFill/>
                          </a:ln>
                          <a:solidFill>
                            <a:srgbClr val="0000FF"/>
                          </a:solidFill>
                          <a:effectLst/>
                          <a:uLnTx/>
                          <a:uFillTx/>
                          <a:latin typeface="+mn-lt"/>
                          <a:ea typeface="+mn-ea"/>
                          <a:cs typeface="+mn-cs"/>
                        </a:rPr>
                        <a:t>Octupole</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 </a:t>
                      </a:r>
                      <a:r>
                        <a:rPr lang="en-US" sz="2000" b="1" u="sng" noProof="0" dirty="0" smtClean="0">
                          <a:solidFill>
                            <a:srgbClr val="0000FF"/>
                          </a:solidFill>
                        </a:rPr>
                        <a:t>instability threshold</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i="1" u="sng" noProof="0" dirty="0" smtClean="0">
                          <a:solidFill>
                            <a:srgbClr val="FF0000"/>
                          </a:solidFill>
                        </a:rPr>
                        <a:t>Single full</a:t>
                      </a:r>
                      <a:r>
                        <a:rPr lang="en-US" sz="2000" b="1" i="1" u="sng" baseline="0" noProof="0" dirty="0" smtClean="0">
                          <a:solidFill>
                            <a:srgbClr val="FF0000"/>
                          </a:solidFill>
                        </a:rPr>
                        <a:t> physics beams</a:t>
                      </a:r>
                      <a:endParaRPr lang="en-US" sz="2000" i="1" noProof="0" dirty="0" smtClean="0">
                        <a:solidFill>
                          <a:srgbClr val="FF0000"/>
                        </a:solidFill>
                      </a:endParaRPr>
                    </a:p>
                  </a:txBody>
                  <a:tcPr marL="12700" marR="12700" marT="1270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600" b="0" i="1" dirty="0" smtClean="0"/>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1" i="0" dirty="0" smtClean="0">
                          <a:latin typeface="Arial (Body)"/>
                          <a:cs typeface="Arial (Body)"/>
                        </a:rPr>
                        <a:t>C</a:t>
                      </a:r>
                    </a:p>
                  </a:txBody>
                  <a:tcPr marL="12700" marR="12700" marT="12700" marB="0" anchor="ctr"/>
                </a:tc>
              </a:tr>
              <a:tr h="346530">
                <a:tc>
                  <a:txBody>
                    <a:bodyPr/>
                    <a:lstStyle/>
                    <a:p>
                      <a:r>
                        <a:rPr lang="en-US" sz="1600" b="0" dirty="0" smtClean="0"/>
                        <a:t>Wed</a:t>
                      </a:r>
                      <a:endParaRPr lang="en-US" sz="1600" b="0" dirty="0"/>
                    </a:p>
                  </a:txBody>
                  <a:tcPr marL="12700" marR="12700" marT="12700" marB="0" anchor="ctr"/>
                </a:tc>
                <a:tc>
                  <a:txBody>
                    <a:bodyPr/>
                    <a:lstStyle/>
                    <a:p>
                      <a:r>
                        <a:rPr lang="en-US" sz="1400" i="0" dirty="0" smtClean="0"/>
                        <a:t>02:00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u="none" strike="noStrike" noProof="0" dirty="0" smtClean="0">
                          <a:solidFill>
                            <a:srgbClr val="000000"/>
                          </a:solidFill>
                          <a:effectLst/>
                          <a:latin typeface="+mn-lt"/>
                        </a:rPr>
                        <a:t>Ramp down</a:t>
                      </a:r>
                    </a:p>
                  </a:txBody>
                  <a:tcPr marL="12700" marR="12700" marT="12700" marB="0" anchor="ctr"/>
                </a:tc>
                <a:tc>
                  <a:txBody>
                    <a:bodyPr/>
                    <a:lstStyle/>
                    <a:p>
                      <a:pPr algn="ctr"/>
                      <a:endParaRPr lang="en-US" sz="1600" b="1" u="none" dirty="0">
                        <a:solidFill>
                          <a:schemeClr val="tx1"/>
                        </a:solidFill>
                      </a:endParaRPr>
                    </a:p>
                  </a:txBody>
                  <a:tcPr marL="12700" marR="12700" marT="12700" marB="0" anchor="ctr"/>
                </a:tc>
                <a:tc>
                  <a:txBody>
                    <a:bodyPr/>
                    <a:lstStyle/>
                    <a:p>
                      <a:pPr algn="ctr"/>
                      <a:endParaRPr lang="en-US" sz="1600" b="1" i="0" u="none" dirty="0">
                        <a:solidFill>
                          <a:schemeClr val="tx1"/>
                        </a:solidFill>
                        <a:latin typeface="Arial (Body)"/>
                        <a:cs typeface="Arial (Body)"/>
                      </a:endParaRPr>
                    </a:p>
                  </a:txBody>
                  <a:tcPr marL="12700" marR="12700" marT="12700" marB="0" anchor="ctr"/>
                </a:tc>
              </a:tr>
              <a:tr h="644656">
                <a:tc>
                  <a:txBody>
                    <a:bodyPr/>
                    <a:lstStyle/>
                    <a:p>
                      <a:endParaRPr lang="en-US" sz="1600" b="0" dirty="0"/>
                    </a:p>
                  </a:txBody>
                  <a:tcPr marL="12700" marR="12700" marT="12700" marB="0" anchor="ctr"/>
                </a:tc>
                <a:tc>
                  <a:txBody>
                    <a:bodyPr/>
                    <a:lstStyle/>
                    <a:p>
                      <a:r>
                        <a:rPr lang="en-US" sz="1600" i="0" dirty="0" smtClean="0"/>
                        <a:t>04:00</a:t>
                      </a:r>
                      <a:endParaRPr lang="en-US" sz="16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450 </a:t>
                      </a:r>
                      <a:r>
                        <a:rPr lang="en-US" sz="1600" noProof="0" dirty="0" err="1" smtClean="0"/>
                        <a:t>GeV</a:t>
                      </a:r>
                      <a:r>
                        <a:rPr lang="en-US" sz="1600" noProof="0" dirty="0" smtClean="0"/>
                        <a:t> </a:t>
                      </a:r>
                      <a:r>
                        <a:rPr lang="en-US" sz="1600" dirty="0" err="1" smtClean="0">
                          <a:sym typeface="Wingdings"/>
                        </a:rPr>
                        <a:t></a:t>
                      </a:r>
                      <a:r>
                        <a:rPr lang="en-US" sz="1600" dirty="0" smtClean="0">
                          <a:sym typeface="Wingdings"/>
                        </a:rPr>
                        <a:t> 4 </a:t>
                      </a:r>
                      <a:r>
                        <a:rPr lang="en-US" sz="1600" dirty="0" err="1" smtClean="0">
                          <a:sym typeface="Wingdings"/>
                        </a:rPr>
                        <a:t>TeV</a:t>
                      </a:r>
                      <a:r>
                        <a:rPr lang="en-US" sz="1600" noProof="0" dirty="0" smtClean="0"/>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Longitudinal dynamics studies</a:t>
                      </a:r>
                      <a:endParaRPr lang="en-US" sz="2000" i="1" noProof="0" dirty="0" smtClean="0"/>
                    </a:p>
                  </a:txBody>
                  <a:tcPr marL="12700" marR="12700" marT="12700" marB="0" anchor="ctr"/>
                </a:tc>
                <a:tc>
                  <a:txBody>
                    <a:bodyPr/>
                    <a:lstStyle/>
                    <a:p>
                      <a:pPr algn="ctr"/>
                      <a:endParaRPr lang="en-US" sz="1600" b="1" u="none" dirty="0">
                        <a:solidFill>
                          <a:schemeClr val="tx1"/>
                        </a:solidFill>
                      </a:endParaRPr>
                    </a:p>
                  </a:txBody>
                  <a:tcPr marL="12700" marR="12700" marT="12700" marB="0" anchor="ctr"/>
                </a:tc>
                <a:tc>
                  <a:txBody>
                    <a:bodyPr/>
                    <a:lstStyle/>
                    <a:p>
                      <a:pPr algn="ctr"/>
                      <a:r>
                        <a:rPr lang="en-US" sz="1600" b="1" i="0" u="none" dirty="0" smtClean="0">
                          <a:solidFill>
                            <a:schemeClr val="tx1"/>
                          </a:solidFill>
                          <a:latin typeface="Arial (Body)"/>
                          <a:cs typeface="Arial (Body)"/>
                        </a:rPr>
                        <a:t>B</a:t>
                      </a:r>
                      <a:endParaRPr lang="en-US" sz="1600" b="1" i="0" u="none" dirty="0">
                        <a:solidFill>
                          <a:schemeClr val="tx1"/>
                        </a:solidFill>
                        <a:latin typeface="Arial (Body)"/>
                        <a:cs typeface="Arial (Body)"/>
                      </a:endParaRPr>
                    </a:p>
                  </a:txBody>
                  <a:tcPr marL="12700" marR="12700" marT="12700" marB="0" anchor="ctr"/>
                </a:tc>
              </a:tr>
              <a:tr h="346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L="12700" marR="12700" marT="12700" marB="0" anchor="ctr"/>
                </a:tc>
                <a:tc>
                  <a:txBody>
                    <a:bodyPr/>
                    <a:lstStyle/>
                    <a:p>
                      <a:r>
                        <a:rPr lang="en-US" sz="1400" i="0" dirty="0" smtClean="0"/>
                        <a:t>10:00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noProof="0" dirty="0" smtClean="0"/>
                        <a:t>Ramp down</a:t>
                      </a:r>
                    </a:p>
                  </a:txBody>
                  <a:tcPr marL="12700" marR="12700" marT="1270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txBody>
                  <a:tcPr marL="12700" marR="12700" marT="1270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Arial (Body)"/>
                        <a:ea typeface="+mn-ea"/>
                        <a:cs typeface="Arial (Body)"/>
                      </a:endParaRPr>
                    </a:p>
                  </a:txBody>
                  <a:tcPr marL="12700" marR="12700" marT="12700" marB="0" anchor="ctr"/>
                </a:tc>
              </a:tr>
              <a:tr h="600745">
                <a:tc>
                  <a:txBody>
                    <a:bodyPr/>
                    <a:lstStyle/>
                    <a:p>
                      <a:endParaRPr lang="en-US" sz="1600" b="0" dirty="0"/>
                    </a:p>
                  </a:txBody>
                  <a:tcPr marL="12700" marR="12700" marT="12700" marB="0" anchor="ctr"/>
                </a:tc>
                <a:tc>
                  <a:txBody>
                    <a:bodyPr/>
                    <a:lstStyle/>
                    <a:p>
                      <a:r>
                        <a:rPr lang="en-US" sz="1600" i="0" dirty="0" smtClean="0"/>
                        <a:t>12:00</a:t>
                      </a:r>
                      <a:endParaRPr lang="en-US" sz="16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450 GeV </a:t>
                      </a:r>
                      <a:r>
                        <a:rPr lang="en-US" sz="1600" dirty="0" smtClean="0">
                          <a:sym typeface="Wingdings"/>
                        </a:rPr>
                        <a:t> 4 TeV: </a:t>
                      </a:r>
                      <a:r>
                        <a:rPr lang="en-US" sz="2000" b="1" u="sng" dirty="0" smtClean="0">
                          <a:solidFill>
                            <a:srgbClr val="0000FF"/>
                          </a:solidFill>
                          <a:sym typeface="Wingdings"/>
                        </a:rPr>
                        <a:t>Beta*</a:t>
                      </a:r>
                      <a:r>
                        <a:rPr lang="en-US" sz="2000" b="1" u="sng" baseline="0" dirty="0" smtClean="0">
                          <a:solidFill>
                            <a:srgbClr val="0000FF"/>
                          </a:solidFill>
                          <a:sym typeface="Wingdings"/>
                        </a:rPr>
                        <a:t> leveling</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baseline="0" dirty="0" smtClean="0">
                          <a:solidFill>
                            <a:srgbClr val="FF0000"/>
                          </a:solidFill>
                          <a:sym typeface="Wingdings"/>
                        </a:rPr>
                        <a:t>2 nominal bunches</a:t>
                      </a:r>
                      <a:endParaRPr lang="en-US" sz="2000" dirty="0" smtClean="0">
                        <a:solidFill>
                          <a:srgbClr val="FF0000"/>
                        </a:solidFill>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u="none" dirty="0" smtClean="0">
                        <a:solidFill>
                          <a:schemeClr val="tx1"/>
                        </a:solidFill>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dirty="0" smtClean="0">
                          <a:solidFill>
                            <a:schemeClr val="tx1"/>
                          </a:solidFill>
                          <a:latin typeface="Arial (Body)"/>
                          <a:cs typeface="Arial (Body)"/>
                        </a:rPr>
                        <a:t>C</a:t>
                      </a:r>
                    </a:p>
                  </a:txBody>
                  <a:tcPr marL="12700" marR="12700" marT="12700" marB="0" anchor="ctr"/>
                </a:tc>
              </a:tr>
              <a:tr h="346530">
                <a:tc>
                  <a:txBody>
                    <a:bodyPr/>
                    <a:lstStyle/>
                    <a:p>
                      <a:endParaRPr lang="en-US" sz="1600" b="0" dirty="0"/>
                    </a:p>
                  </a:txBody>
                  <a:tcPr marL="12700" marR="12700" marT="12700" marB="0" anchor="ctr"/>
                </a:tc>
                <a:tc>
                  <a:txBody>
                    <a:bodyPr/>
                    <a:lstStyle/>
                    <a:p>
                      <a:r>
                        <a:rPr lang="en-US" sz="1400" i="0" dirty="0" smtClean="0"/>
                        <a:t>20:00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dirty="0" smtClean="0"/>
                        <a:t>Ramp down</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u="none" dirty="0" smtClean="0">
                        <a:solidFill>
                          <a:schemeClr val="tx1"/>
                        </a:solidFill>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0" u="none" dirty="0" smtClean="0">
                        <a:solidFill>
                          <a:schemeClr val="tx1"/>
                        </a:solidFill>
                        <a:latin typeface="Arial (Body)"/>
                        <a:cs typeface="Arial (Body)"/>
                      </a:endParaRPr>
                    </a:p>
                  </a:txBody>
                  <a:tcPr marL="12700" marR="12700" marT="12700" marB="0" anchor="ctr"/>
                </a:tc>
              </a:tr>
              <a:tr h="707267">
                <a:tc>
                  <a:txBody>
                    <a:bodyPr/>
                    <a:lstStyle/>
                    <a:p>
                      <a:endParaRPr lang="en-US" sz="1600" b="0" dirty="0"/>
                    </a:p>
                  </a:txBody>
                  <a:tcPr marL="12700" marR="12700" marT="12700" marB="0" anchor="ctr"/>
                </a:tc>
                <a:tc>
                  <a:txBody>
                    <a:bodyPr/>
                    <a:lstStyle/>
                    <a:p>
                      <a:r>
                        <a:rPr lang="en-GB" sz="1600" i="0" dirty="0" smtClean="0"/>
                        <a:t>22:00</a:t>
                      </a:r>
                      <a:endParaRPr lang="en-GB" sz="16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450 GeV </a:t>
                      </a:r>
                      <a:r>
                        <a:rPr kumimoji="0" lang="en-US" sz="1600" b="0" i="0" u="none" strike="noStrike" kern="1200" cap="none" spc="0" normalizeH="0" baseline="0" noProof="0" dirty="0" smtClean="0">
                          <a:ln>
                            <a:noFill/>
                          </a:ln>
                          <a:solidFill>
                            <a:srgbClr val="000000"/>
                          </a:solidFill>
                          <a:effectLst/>
                          <a:uLnTx/>
                          <a:uFillTx/>
                          <a:latin typeface="+mn-lt"/>
                          <a:ea typeface="+mn-ea"/>
                          <a:cs typeface="+mn-cs"/>
                          <a:sym typeface="Wingdings"/>
                        </a:rPr>
                        <a:t></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4 TeV:  </a:t>
                      </a:r>
                      <a:r>
                        <a:rPr lang="en-US" sz="2000" b="1" u="sng" noProof="0" dirty="0" smtClean="0">
                          <a:solidFill>
                            <a:srgbClr val="0000FF"/>
                          </a:solidFill>
                        </a:rPr>
                        <a:t>L</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ong-range beam-beam with high bunch </a:t>
                      </a:r>
                      <a:r>
                        <a:rPr kumimoji="0" lang="en-US" sz="2000" b="1" i="0" u="sng" strike="noStrike" kern="1200" cap="none" spc="0" normalizeH="0" baseline="0" noProof="0" smtClean="0">
                          <a:ln>
                            <a:noFill/>
                          </a:ln>
                          <a:solidFill>
                            <a:srgbClr val="0000FF"/>
                          </a:solidFill>
                          <a:effectLst/>
                          <a:uLnTx/>
                          <a:uFillTx/>
                          <a:latin typeface="+mn-lt"/>
                          <a:ea typeface="+mn-ea"/>
                          <a:cs typeface="+mn-cs"/>
                        </a:rPr>
                        <a:t>intensity  </a:t>
                      </a:r>
                      <a:r>
                        <a:rPr kumimoji="0" lang="en-US" sz="2000" b="1" i="0" u="sng" strike="noStrike" kern="1200" cap="none" spc="0" normalizeH="0" baseline="0" noProof="0" smtClean="0">
                          <a:ln>
                            <a:noFill/>
                          </a:ln>
                          <a:solidFill>
                            <a:srgbClr val="FF0000"/>
                          </a:solidFill>
                          <a:effectLst/>
                          <a:uLnTx/>
                          <a:uFillTx/>
                          <a:latin typeface="+mn-lt"/>
                          <a:ea typeface="+mn-ea"/>
                          <a:cs typeface="+mn-cs"/>
                        </a:rPr>
                        <a:t>48b </a:t>
                      </a:r>
                      <a:r>
                        <a:rPr kumimoji="0" lang="en-US" sz="2000" b="1" i="0" u="sng" strike="noStrike" kern="1200" cap="none" spc="0" normalizeH="0" baseline="0" noProof="0" dirty="0" smtClean="0">
                          <a:ln>
                            <a:noFill/>
                          </a:ln>
                          <a:solidFill>
                            <a:srgbClr val="FF0000"/>
                          </a:solidFill>
                          <a:effectLst/>
                          <a:uLnTx/>
                          <a:uFillTx/>
                          <a:latin typeface="+mn-lt"/>
                          <a:ea typeface="+mn-ea"/>
                          <a:cs typeface="+mn-cs"/>
                        </a:rPr>
                        <a:t>50 ns 1.7e11</a:t>
                      </a:r>
                      <a:endParaRPr kumimoji="0" lang="en-US" sz="2000" b="0" i="1" u="none" strike="noStrike" kern="1200" cap="none" spc="0" normalizeH="0" baseline="0" noProof="0" dirty="0" smtClean="0">
                        <a:ln>
                          <a:noFill/>
                        </a:ln>
                        <a:solidFill>
                          <a:srgbClr val="FF0000"/>
                        </a:solidFill>
                        <a:effectLst/>
                        <a:uLnTx/>
                        <a:uFillTx/>
                        <a:latin typeface="+mn-lt"/>
                        <a:ea typeface="+mn-ea"/>
                        <a:cs typeface="+mn-cs"/>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u="none" dirty="0" smtClean="0">
                        <a:solidFill>
                          <a:schemeClr val="tx1"/>
                        </a:solidFill>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u="none" dirty="0" smtClean="0">
                          <a:solidFill>
                            <a:schemeClr val="tx1"/>
                          </a:solidFill>
                          <a:latin typeface="Arial (Body)"/>
                          <a:cs typeface="Arial (Body)"/>
                        </a:rPr>
                        <a:t>C</a:t>
                      </a:r>
                    </a:p>
                  </a:txBody>
                  <a:tcPr marL="12700" marR="12700" marT="12700" marB="0" anchor="ctr"/>
                </a:tc>
              </a:tr>
            </a:tbl>
          </a:graphicData>
        </a:graphic>
      </p:graphicFrame>
      <p:sp>
        <p:nvSpPr>
          <p:cNvPr id="8" name="Footer Placeholder 1"/>
          <p:cNvSpPr>
            <a:spLocks noGrp="1"/>
          </p:cNvSpPr>
          <p:nvPr>
            <p:ph type="ftr" sz="quarter" idx="10"/>
          </p:nvPr>
        </p:nvSpPr>
        <p:spPr>
          <a:xfrm>
            <a:off x="3124200" y="6632575"/>
            <a:ext cx="2895600" cy="252413"/>
          </a:xfrm>
        </p:spPr>
        <p:txBody>
          <a:bodyPr/>
          <a:lstStyle/>
          <a:p>
            <a:r>
              <a:rPr lang="fi-FI" dirty="0" smtClean="0">
                <a:solidFill>
                  <a:srgbClr val="00007D"/>
                </a:solidFill>
              </a:rPr>
              <a:t>MD </a:t>
            </a:r>
            <a:r>
              <a:rPr lang="fi-FI" dirty="0" err="1" smtClean="0">
                <a:solidFill>
                  <a:srgbClr val="00007D"/>
                </a:solidFill>
              </a:rPr>
              <a:t>Planning</a:t>
            </a:r>
            <a:r>
              <a:rPr lang="fi-FI" dirty="0" smtClean="0">
                <a:solidFill>
                  <a:srgbClr val="00007D"/>
                </a:solidFill>
              </a:rPr>
              <a:t> 2012, MD#2</a:t>
            </a:r>
            <a:endParaRPr lang="en-US" dirty="0">
              <a:solidFill>
                <a:srgbClr val="00007D"/>
              </a:solidFill>
            </a:endParaRPr>
          </a:p>
        </p:txBody>
      </p:sp>
      <p:sp>
        <p:nvSpPr>
          <p:cNvPr id="9" name="Date Placeholder 3"/>
          <p:cNvSpPr>
            <a:spLocks noGrp="1"/>
          </p:cNvSpPr>
          <p:nvPr>
            <p:ph type="dt" sz="half" idx="12"/>
          </p:nvPr>
        </p:nvSpPr>
        <p:spPr>
          <a:xfrm>
            <a:off x="34925" y="6616700"/>
            <a:ext cx="2133600" cy="268288"/>
          </a:xfrm>
        </p:spPr>
        <p:txBody>
          <a:bodyPr/>
          <a:lstStyle/>
          <a:p>
            <a:r>
              <a:rPr lang="en-US" smtClean="0">
                <a:solidFill>
                  <a:srgbClr val="00007D"/>
                </a:solidFill>
              </a:rPr>
              <a:t>19-06-12</a:t>
            </a:r>
            <a:endParaRPr lang="en-US" dirty="0">
              <a:solidFill>
                <a:srgbClr val="00007D"/>
              </a:solidFill>
            </a:endParaRPr>
          </a:p>
        </p:txBody>
      </p:sp>
      <p:sp>
        <p:nvSpPr>
          <p:cNvPr id="10" name="Rectangle 9"/>
          <p:cNvSpPr/>
          <p:nvPr/>
        </p:nvSpPr>
        <p:spPr bwMode="auto">
          <a:xfrm>
            <a:off x="7467600" y="1524000"/>
            <a:ext cx="685800" cy="762000"/>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12" name="Rectangle 11"/>
          <p:cNvSpPr/>
          <p:nvPr/>
        </p:nvSpPr>
        <p:spPr bwMode="auto">
          <a:xfrm>
            <a:off x="7467600" y="2362200"/>
            <a:ext cx="685800" cy="762000"/>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13" name="Rectangle 12"/>
          <p:cNvSpPr/>
          <p:nvPr/>
        </p:nvSpPr>
        <p:spPr bwMode="auto">
          <a:xfrm>
            <a:off x="7467600" y="3200400"/>
            <a:ext cx="685800" cy="762000"/>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14" name="Rectangle 13"/>
          <p:cNvSpPr/>
          <p:nvPr/>
        </p:nvSpPr>
        <p:spPr bwMode="auto">
          <a:xfrm>
            <a:off x="7467600" y="4038600"/>
            <a:ext cx="685800" cy="533400"/>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15" name="Rectangle 14"/>
          <p:cNvSpPr/>
          <p:nvPr/>
        </p:nvSpPr>
        <p:spPr bwMode="auto">
          <a:xfrm>
            <a:off x="7467600" y="4648200"/>
            <a:ext cx="685800" cy="838200"/>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16" name="Rectangle 15"/>
          <p:cNvSpPr/>
          <p:nvPr/>
        </p:nvSpPr>
        <p:spPr bwMode="auto">
          <a:xfrm>
            <a:off x="7467600" y="5562600"/>
            <a:ext cx="685800" cy="609600"/>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20" name="TextBox 19"/>
          <p:cNvSpPr txBox="1"/>
          <p:nvPr/>
        </p:nvSpPr>
        <p:spPr>
          <a:xfrm>
            <a:off x="7467600" y="3429000"/>
            <a:ext cx="643676" cy="307777"/>
          </a:xfrm>
          <a:prstGeom prst="rect">
            <a:avLst/>
          </a:prstGeom>
          <a:noFill/>
        </p:spPr>
        <p:txBody>
          <a:bodyPr wrap="square" rtlCol="0">
            <a:spAutoFit/>
          </a:bodyPr>
          <a:lstStyle/>
          <a:p>
            <a:pPr algn="ctr" eaLnBrk="0" hangingPunct="0">
              <a:spcBef>
                <a:spcPct val="50000"/>
              </a:spcBef>
            </a:pPr>
            <a:r>
              <a:rPr lang="en-GB" dirty="0" smtClean="0">
                <a:solidFill>
                  <a:srgbClr val="00007D"/>
                </a:solidFill>
                <a:latin typeface="Arial" charset="0"/>
              </a:rPr>
              <a:t>Giulia</a:t>
            </a:r>
            <a:endParaRPr lang="en-GB" dirty="0">
              <a:solidFill>
                <a:srgbClr val="00007D"/>
              </a:solidFill>
              <a:latin typeface="Arial" charset="0"/>
            </a:endParaRPr>
          </a:p>
        </p:txBody>
      </p:sp>
      <p:sp>
        <p:nvSpPr>
          <p:cNvPr id="21" name="TextBox 20"/>
          <p:cNvSpPr txBox="1"/>
          <p:nvPr/>
        </p:nvSpPr>
        <p:spPr>
          <a:xfrm>
            <a:off x="7391400" y="2595088"/>
            <a:ext cx="833293" cy="307777"/>
          </a:xfrm>
          <a:prstGeom prst="rect">
            <a:avLst/>
          </a:prstGeom>
          <a:noFill/>
        </p:spPr>
        <p:txBody>
          <a:bodyPr wrap="none" rtlCol="0">
            <a:spAutoFit/>
          </a:bodyPr>
          <a:lstStyle/>
          <a:p>
            <a:pPr algn="ctr" eaLnBrk="0" hangingPunct="0">
              <a:spcBef>
                <a:spcPct val="50000"/>
              </a:spcBef>
            </a:pPr>
            <a:r>
              <a:rPr lang="en-GB" dirty="0" err="1" smtClean="0">
                <a:solidFill>
                  <a:srgbClr val="00007D"/>
                </a:solidFill>
                <a:latin typeface="Arial" charset="0"/>
              </a:rPr>
              <a:t>Ghislain</a:t>
            </a:r>
            <a:endParaRPr lang="en-GB" dirty="0">
              <a:solidFill>
                <a:srgbClr val="00007D"/>
              </a:solidFill>
              <a:latin typeface="Arial" charset="0"/>
            </a:endParaRPr>
          </a:p>
        </p:txBody>
      </p:sp>
      <p:sp>
        <p:nvSpPr>
          <p:cNvPr id="22" name="TextBox 21"/>
          <p:cNvSpPr txBox="1"/>
          <p:nvPr/>
        </p:nvSpPr>
        <p:spPr>
          <a:xfrm>
            <a:off x="7344078" y="1764806"/>
            <a:ext cx="873317" cy="307777"/>
          </a:xfrm>
          <a:prstGeom prst="rect">
            <a:avLst/>
          </a:prstGeom>
          <a:noFill/>
        </p:spPr>
        <p:txBody>
          <a:bodyPr wrap="square" rtlCol="0">
            <a:spAutoFit/>
          </a:bodyPr>
          <a:lstStyle/>
          <a:p>
            <a:pPr algn="ctr" eaLnBrk="0" hangingPunct="0">
              <a:spcBef>
                <a:spcPct val="50000"/>
              </a:spcBef>
            </a:pPr>
            <a:r>
              <a:rPr lang="en-GB" dirty="0" err="1" smtClean="0">
                <a:solidFill>
                  <a:srgbClr val="00007D"/>
                </a:solidFill>
                <a:latin typeface="Arial" charset="0"/>
              </a:rPr>
              <a:t>Alick</a:t>
            </a:r>
            <a:endParaRPr lang="en-GB" dirty="0">
              <a:solidFill>
                <a:srgbClr val="00007D"/>
              </a:solidFill>
              <a:latin typeface="Arial" charset="0"/>
            </a:endParaRPr>
          </a:p>
        </p:txBody>
      </p:sp>
      <p:sp>
        <p:nvSpPr>
          <p:cNvPr id="23" name="TextBox 22"/>
          <p:cNvSpPr txBox="1"/>
          <p:nvPr/>
        </p:nvSpPr>
        <p:spPr>
          <a:xfrm>
            <a:off x="7467600" y="4114800"/>
            <a:ext cx="623513" cy="307777"/>
          </a:xfrm>
          <a:prstGeom prst="rect">
            <a:avLst/>
          </a:prstGeom>
          <a:noFill/>
        </p:spPr>
        <p:txBody>
          <a:bodyPr wrap="square" rtlCol="0">
            <a:spAutoFit/>
          </a:bodyPr>
          <a:lstStyle/>
          <a:p>
            <a:pPr algn="ctr" eaLnBrk="0" hangingPunct="0">
              <a:spcBef>
                <a:spcPct val="50000"/>
              </a:spcBef>
            </a:pPr>
            <a:r>
              <a:rPr lang="en-GB" dirty="0" err="1" smtClean="0">
                <a:solidFill>
                  <a:srgbClr val="00007D"/>
                </a:solidFill>
                <a:latin typeface="Arial" charset="0"/>
              </a:rPr>
              <a:t>Mirko</a:t>
            </a:r>
            <a:endParaRPr lang="en-GB" dirty="0">
              <a:solidFill>
                <a:srgbClr val="00007D"/>
              </a:solidFill>
              <a:latin typeface="Arial" charset="0"/>
            </a:endParaRPr>
          </a:p>
        </p:txBody>
      </p:sp>
      <p:sp>
        <p:nvSpPr>
          <p:cNvPr id="26" name="TextBox 25"/>
          <p:cNvSpPr txBox="1"/>
          <p:nvPr/>
        </p:nvSpPr>
        <p:spPr>
          <a:xfrm>
            <a:off x="7391400" y="5715000"/>
            <a:ext cx="833293" cy="307777"/>
          </a:xfrm>
          <a:prstGeom prst="rect">
            <a:avLst/>
          </a:prstGeom>
          <a:noFill/>
        </p:spPr>
        <p:txBody>
          <a:bodyPr wrap="square" rtlCol="0">
            <a:spAutoFit/>
          </a:bodyPr>
          <a:lstStyle/>
          <a:p>
            <a:pPr algn="ctr" eaLnBrk="0" hangingPunct="0">
              <a:spcBef>
                <a:spcPct val="50000"/>
              </a:spcBef>
            </a:pPr>
            <a:r>
              <a:rPr lang="en-GB" dirty="0" err="1" smtClean="0">
                <a:solidFill>
                  <a:srgbClr val="00007D"/>
                </a:solidFill>
                <a:latin typeface="Arial" charset="0"/>
              </a:rPr>
              <a:t>Ghislain</a:t>
            </a:r>
            <a:endParaRPr lang="en-GB" dirty="0">
              <a:solidFill>
                <a:srgbClr val="00007D"/>
              </a:solidFill>
              <a:latin typeface="Arial" charset="0"/>
            </a:endParaRPr>
          </a:p>
        </p:txBody>
      </p:sp>
      <p:sp>
        <p:nvSpPr>
          <p:cNvPr id="27" name="TextBox 26"/>
          <p:cNvSpPr txBox="1"/>
          <p:nvPr/>
        </p:nvSpPr>
        <p:spPr>
          <a:xfrm>
            <a:off x="7467600" y="4965205"/>
            <a:ext cx="582211" cy="307777"/>
          </a:xfrm>
          <a:prstGeom prst="rect">
            <a:avLst/>
          </a:prstGeom>
          <a:noFill/>
        </p:spPr>
        <p:txBody>
          <a:bodyPr wrap="square" rtlCol="0">
            <a:spAutoFit/>
          </a:bodyPr>
          <a:lstStyle/>
          <a:p>
            <a:pPr algn="ctr" eaLnBrk="0" hangingPunct="0">
              <a:spcBef>
                <a:spcPct val="50000"/>
              </a:spcBef>
            </a:pPr>
            <a:r>
              <a:rPr lang="en-GB" dirty="0" err="1" smtClean="0">
                <a:solidFill>
                  <a:srgbClr val="00007D"/>
                </a:solidFill>
                <a:latin typeface="Arial" charset="0"/>
              </a:rPr>
              <a:t>Alick</a:t>
            </a:r>
            <a:endParaRPr lang="en-GB" dirty="0">
              <a:solidFill>
                <a:srgbClr val="00007D"/>
              </a:solidFill>
              <a:latin typeface="Arial" charset="0"/>
            </a:endParaRPr>
          </a:p>
        </p:txBody>
      </p:sp>
      <p:sp>
        <p:nvSpPr>
          <p:cNvPr id="28" name="Rectangle 27"/>
          <p:cNvSpPr/>
          <p:nvPr/>
        </p:nvSpPr>
        <p:spPr bwMode="auto">
          <a:xfrm>
            <a:off x="7472280" y="1143000"/>
            <a:ext cx="681120" cy="304799"/>
          </a:xfrm>
          <a:prstGeom prst="rect">
            <a:avLst/>
          </a:prstGeom>
          <a:solidFill>
            <a:schemeClr val="accent1"/>
          </a:solidFill>
          <a:ln w="12700" cap="sq"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hangingPunct="0">
              <a:spcBef>
                <a:spcPct val="50000"/>
              </a:spcBef>
            </a:pPr>
            <a:endParaRPr lang="en-GB" sz="2000" dirty="0" smtClean="0">
              <a:solidFill>
                <a:srgbClr val="00007D"/>
              </a:solidFill>
              <a:latin typeface="Arial" charset="0"/>
            </a:endParaRPr>
          </a:p>
        </p:txBody>
      </p:sp>
      <p:sp>
        <p:nvSpPr>
          <p:cNvPr id="29" name="TextBox 28"/>
          <p:cNvSpPr txBox="1"/>
          <p:nvPr/>
        </p:nvSpPr>
        <p:spPr>
          <a:xfrm>
            <a:off x="7467600" y="1140023"/>
            <a:ext cx="685800" cy="307777"/>
          </a:xfrm>
          <a:prstGeom prst="rect">
            <a:avLst/>
          </a:prstGeom>
          <a:noFill/>
        </p:spPr>
        <p:txBody>
          <a:bodyPr wrap="square" rtlCol="0">
            <a:spAutoFit/>
          </a:bodyPr>
          <a:lstStyle/>
          <a:p>
            <a:pPr algn="ctr" eaLnBrk="0" hangingPunct="0">
              <a:spcBef>
                <a:spcPct val="50000"/>
              </a:spcBef>
            </a:pPr>
            <a:r>
              <a:rPr lang="en-GB" dirty="0" smtClean="0">
                <a:solidFill>
                  <a:srgbClr val="00007D"/>
                </a:solidFill>
                <a:latin typeface="Arial" charset="0"/>
              </a:rPr>
              <a:t>Giulia</a:t>
            </a:r>
            <a:endParaRPr lang="en-GB" dirty="0">
              <a:solidFill>
                <a:srgbClr val="00007D"/>
              </a:solidFill>
              <a:latin typeface="Arial" charset="0"/>
            </a:endParaRPr>
          </a:p>
        </p:txBody>
      </p:sp>
    </p:spTree>
    <p:extLst>
      <p:ext uri="{BB962C8B-B14F-4D97-AF65-F5344CB8AC3E}">
        <p14:creationId xmlns:p14="http://schemas.microsoft.com/office/powerpoint/2010/main" val="3819796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solidFill>
                  <a:schemeClr val="accent2"/>
                </a:solidFill>
              </a:rPr>
              <a:t>RCBV29.L3B1 (in fault since Tuesday 19:00)</a:t>
            </a:r>
          </a:p>
          <a:p>
            <a:r>
              <a:rPr lang="en-US" dirty="0"/>
              <a:t>TI wants an </a:t>
            </a:r>
            <a:r>
              <a:rPr lang="en-US" dirty="0" smtClean="0"/>
              <a:t>access </a:t>
            </a:r>
            <a:r>
              <a:rPr lang="en-US" dirty="0"/>
              <a:t>in </a:t>
            </a:r>
            <a:r>
              <a:rPr lang="en-US" dirty="0" smtClean="0"/>
              <a:t>PM18 (</a:t>
            </a:r>
            <a:r>
              <a:rPr lang="en-GB" dirty="0" err="1" smtClean="0"/>
              <a:t>Pompe</a:t>
            </a:r>
            <a:r>
              <a:rPr lang="en-GB" dirty="0" smtClean="0"/>
              <a:t> </a:t>
            </a:r>
            <a:r>
              <a:rPr lang="en-GB" dirty="0"/>
              <a:t>2 Eau </a:t>
            </a:r>
            <a:r>
              <a:rPr lang="en-GB" dirty="0" err="1" smtClean="0"/>
              <a:t>mixte</a:t>
            </a:r>
            <a:r>
              <a:rPr lang="en-GB" dirty="0" smtClean="0"/>
              <a:t>)</a:t>
            </a:r>
          </a:p>
          <a:p>
            <a:r>
              <a:rPr lang="en-US" dirty="0" smtClean="0">
                <a:solidFill>
                  <a:schemeClr val="accent2"/>
                </a:solidFill>
              </a:rPr>
              <a:t>BLM sanity check failed on a SEM </a:t>
            </a:r>
            <a:r>
              <a:rPr lang="en-US" dirty="0" smtClean="0">
                <a:solidFill>
                  <a:schemeClr val="accent2"/>
                </a:solidFill>
                <a:sym typeface="Wingdings" pitchFamily="2" charset="2"/>
              </a:rPr>
              <a:t> internal threshold relaxed by 5%</a:t>
            </a:r>
          </a:p>
          <a:p>
            <a:r>
              <a:rPr lang="en-GB" dirty="0" smtClean="0"/>
              <a:t>RQTL11.L2B2 trips</a:t>
            </a:r>
          </a:p>
          <a:p>
            <a:r>
              <a:rPr lang="en-US" dirty="0"/>
              <a:t>knob trims on ROF.A56B1 should maybe be </a:t>
            </a:r>
            <a:r>
              <a:rPr lang="en-US" dirty="0" smtClean="0"/>
              <a:t>verified</a:t>
            </a:r>
          </a:p>
          <a:p>
            <a:r>
              <a:rPr lang="en-US" dirty="0"/>
              <a:t>rebooted a </a:t>
            </a:r>
            <a:r>
              <a:rPr lang="en-US" dirty="0" err="1"/>
              <a:t>bbq</a:t>
            </a:r>
            <a:r>
              <a:rPr lang="en-US" dirty="0"/>
              <a:t> and an </a:t>
            </a:r>
            <a:r>
              <a:rPr lang="en-US" dirty="0" err="1"/>
              <a:t>lbds</a:t>
            </a:r>
            <a:r>
              <a:rPr lang="en-US" dirty="0"/>
              <a:t> front </a:t>
            </a:r>
            <a:r>
              <a:rPr lang="en-US" dirty="0" smtClean="0"/>
              <a:t>ends</a:t>
            </a:r>
          </a:p>
          <a:p>
            <a:r>
              <a:rPr lang="en-US" dirty="0" smtClean="0"/>
              <a:t>ADT </a:t>
            </a:r>
            <a:r>
              <a:rPr lang="en-US" dirty="0"/>
              <a:t>set up for high single bunch intensity, should be reverted at the end of the RF </a:t>
            </a:r>
            <a:r>
              <a:rPr lang="en-US" dirty="0" smtClean="0"/>
              <a:t>MD</a:t>
            </a:r>
            <a:endParaRPr lang="en-US" dirty="0"/>
          </a:p>
          <a:p>
            <a:r>
              <a:rPr lang="en-US" dirty="0" smtClean="0">
                <a:solidFill>
                  <a:schemeClr val="accent2"/>
                </a:solidFill>
              </a:rPr>
              <a:t>Terminal servers started to upgrade with minimal pre-warning: 1 hour of MD time for measurement lost: cerntsab35, cerntsbt02</a:t>
            </a:r>
          </a:p>
          <a:p>
            <a:pPr lvl="1"/>
            <a:r>
              <a:rPr lang="en-US" dirty="0" smtClean="0">
                <a:solidFill>
                  <a:schemeClr val="accent2"/>
                </a:solidFill>
                <a:sym typeface="Wingdings" pitchFamily="2" charset="2"/>
              </a:rPr>
              <a:t> upgrades need to be scheduled!</a:t>
            </a:r>
            <a:endParaRPr lang="en-GB" dirty="0" smtClean="0">
              <a:solidFill>
                <a:schemeClr val="accent2"/>
              </a:solidFill>
            </a:endParaRPr>
          </a:p>
        </p:txBody>
      </p:sp>
      <p:sp>
        <p:nvSpPr>
          <p:cNvPr id="2" name="Title 1"/>
          <p:cNvSpPr>
            <a:spLocks noGrp="1"/>
          </p:cNvSpPr>
          <p:nvPr>
            <p:ph type="title"/>
          </p:nvPr>
        </p:nvSpPr>
        <p:spPr/>
        <p:txBody>
          <a:bodyPr/>
          <a:lstStyle/>
          <a:p>
            <a:r>
              <a:rPr lang="en-GB" dirty="0" smtClean="0"/>
              <a:t>Issues and </a:t>
            </a:r>
            <a:r>
              <a:rPr lang="en-GB" dirty="0"/>
              <a:t>A</a:t>
            </a:r>
            <a:r>
              <a:rPr lang="en-GB" dirty="0" smtClean="0"/>
              <a:t>ccesses</a:t>
            </a:r>
            <a:endParaRPr lang="en-GB" dirty="0"/>
          </a:p>
        </p:txBody>
      </p:sp>
    </p:spTree>
    <p:extLst>
      <p:ext uri="{BB962C8B-B14F-4D97-AF65-F5344CB8AC3E}">
        <p14:creationId xmlns:p14="http://schemas.microsoft.com/office/powerpoint/2010/main" val="295344117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870</Words>
  <Application>Microsoft Office PowerPoint</Application>
  <PresentationFormat>On-screen Show (4:3)</PresentationFormat>
  <Paragraphs>117</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Pixel</vt:lpstr>
      <vt:lpstr>Tuesday 19.6.2012 Morning</vt:lpstr>
      <vt:lpstr>Afternoon</vt:lpstr>
      <vt:lpstr>ADT set-up for very high bunch intensities (Daniel)</vt:lpstr>
      <vt:lpstr>Tuesday evening/night</vt:lpstr>
      <vt:lpstr>BLM high voltage</vt:lpstr>
      <vt:lpstr>Chromaticity measurement with pilots (ramp, flat-top and squeeze)</vt:lpstr>
      <vt:lpstr>Night/Morning</vt:lpstr>
      <vt:lpstr>Draft MD Planning Tue – Wed (19. – 20.6.)</vt:lpstr>
      <vt:lpstr>Issues and Accesses</vt:lpstr>
      <vt:lpstr>Cont. Issues and Accesses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2012-06-20T08:00:26Z</dcterms:modified>
</cp:coreProperties>
</file>