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1"/>
  </p:notesMasterIdLst>
  <p:handoutMasterIdLst>
    <p:handoutMasterId r:id="rId12"/>
  </p:handoutMasterIdLst>
  <p:sldIdLst>
    <p:sldId id="1271" r:id="rId2"/>
    <p:sldId id="1272" r:id="rId3"/>
    <p:sldId id="1273" r:id="rId4"/>
    <p:sldId id="1274" r:id="rId5"/>
    <p:sldId id="1277" r:id="rId6"/>
    <p:sldId id="1276" r:id="rId7"/>
    <p:sldId id="1275" r:id="rId8"/>
    <p:sldId id="1278" r:id="rId9"/>
    <p:sldId id="1279" r:id="rId10"/>
  </p:sldIdLst>
  <p:sldSz cx="9144000" cy="6858000" type="screen4x3"/>
  <p:notesSz cx="6797675" cy="9928225"/>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14FBE"/>
    <a:srgbClr val="B02E9D"/>
    <a:srgbClr val="0000FF"/>
    <a:srgbClr val="008000"/>
    <a:srgbClr val="FF0000"/>
    <a:srgbClr val="CC0066"/>
    <a:srgbClr val="99FF99"/>
    <a:srgbClr val="FFCCCC"/>
    <a:srgbClr val="9F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7" autoAdjust="0"/>
    <p:restoredTop sz="95267" autoAdjust="0"/>
  </p:normalViewPr>
  <p:slideViewPr>
    <p:cSldViewPr>
      <p:cViewPr varScale="1">
        <p:scale>
          <a:sx n="89" d="100"/>
          <a:sy n="89" d="100"/>
        </p:scale>
        <p:origin x="-1608" y="-102"/>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0271544C-6647-7A44-A30B-40518DF4CE46}" type="datetimeFigureOut">
              <a:rPr lang="en-US" smtClean="0"/>
              <a:pPr/>
              <a:t>6/12/2012</a:t>
            </a:fld>
            <a:endParaRPr lang="en-US"/>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val="347026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val="4461731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30/04/2011</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8:30 meeting</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30/04/2011</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30/04/2011</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30/04/2011</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8:30 meeting</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endParaRPr lang="en-US" dirty="0"/>
          </a:p>
        </p:txBody>
      </p:sp>
      <p:sp>
        <p:nvSpPr>
          <p:cNvPr id="7" name="Footer Placeholder 3"/>
          <p:cNvSpPr>
            <a:spLocks noGrp="1"/>
          </p:cNvSpPr>
          <p:nvPr userDrawn="1">
            <p:ph type="ftr" sz="quarter" idx="10"/>
          </p:nvPr>
        </p:nvSpPr>
        <p:spPr>
          <a:xfrm>
            <a:off x="3124200" y="6632575"/>
            <a:ext cx="2895600" cy="252413"/>
          </a:xfrm>
        </p:spPr>
        <p:txBody>
          <a:bodyPr/>
          <a:lstStyle/>
          <a:p>
            <a:r>
              <a:rPr lang="en-US" dirty="0" smtClean="0"/>
              <a:t>LHC 8:30 meeting</a:t>
            </a:r>
            <a:endParaRPr lang="en-US" dirty="0"/>
          </a:p>
        </p:txBody>
      </p:sp>
      <p:sp>
        <p:nvSpPr>
          <p:cNvPr id="9" name="Date Placeholder 3"/>
          <p:cNvSpPr>
            <a:spLocks noGrp="1"/>
          </p:cNvSpPr>
          <p:nvPr userDrawn="1">
            <p:ph type="dt" sz="half" idx="12"/>
          </p:nvPr>
        </p:nvSpPr>
        <p:spPr>
          <a:xfrm>
            <a:off x="34925" y="6616700"/>
            <a:ext cx="2133600" cy="268288"/>
          </a:xfrm>
        </p:spPr>
        <p:txBody>
          <a:bodyPr/>
          <a:lstStyle/>
          <a:p>
            <a:r>
              <a:rPr lang="en-US" dirty="0" smtClean="0"/>
              <a:t>12/05/2012</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8:30 meeting</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8:30 meeting</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8:30 meeting</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30/04/2011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8:30 meeting</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8:30 meeting</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30/04/2011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8:30 meeting</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30/04/2011</a:t>
            </a:r>
            <a:endParaRPr lang="en-US" dirty="0"/>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11</a:t>
            </a:r>
            <a:r>
              <a:rPr lang="en-US" baseline="30000" dirty="0" smtClean="0"/>
              <a:t>th</a:t>
            </a:r>
            <a:r>
              <a:rPr lang="en-US" dirty="0" smtClean="0"/>
              <a:t> June</a:t>
            </a:r>
            <a:endParaRPr lang="en-GB" dirty="0"/>
          </a:p>
        </p:txBody>
      </p:sp>
      <p:sp>
        <p:nvSpPr>
          <p:cNvPr id="3" name="Content Placeholder 2"/>
          <p:cNvSpPr>
            <a:spLocks noGrp="1"/>
          </p:cNvSpPr>
          <p:nvPr>
            <p:ph idx="1"/>
          </p:nvPr>
        </p:nvSpPr>
        <p:spPr>
          <a:xfrm>
            <a:off x="457200" y="620610"/>
            <a:ext cx="8229600" cy="5111750"/>
          </a:xfrm>
        </p:spPr>
        <p:txBody>
          <a:bodyPr/>
          <a:lstStyle/>
          <a:p>
            <a:r>
              <a:rPr lang="en-US" sz="1800" dirty="0"/>
              <a:t>08:10 Beam dumped in the ramp by OP. OFB did not start its function and kept the injection orbit.</a:t>
            </a:r>
          </a:p>
          <a:p>
            <a:r>
              <a:rPr lang="en-US" sz="1800" dirty="0"/>
              <a:t>08:50 Switch </a:t>
            </a:r>
            <a:r>
              <a:rPr lang="en-US" sz="1800" dirty="0" err="1"/>
              <a:t>LHCb</a:t>
            </a:r>
            <a:r>
              <a:rPr lang="en-US" sz="1800" dirty="0"/>
              <a:t> polarity to negative</a:t>
            </a:r>
          </a:p>
          <a:p>
            <a:r>
              <a:rPr lang="en-US" sz="1800" dirty="0"/>
              <a:t>09:28 Change of RBAC rules for OFSU and test afterwards. </a:t>
            </a:r>
          </a:p>
          <a:p>
            <a:r>
              <a:rPr lang="en-US" sz="1800" dirty="0"/>
              <a:t>10:51 Start test ramp with 24 bunches - </a:t>
            </a:r>
            <a:r>
              <a:rPr lang="en-US" sz="1800" dirty="0" err="1"/>
              <a:t>Optimised</a:t>
            </a:r>
            <a:r>
              <a:rPr lang="en-US" sz="1800" dirty="0"/>
              <a:t> IP1 collision values incorporated</a:t>
            </a:r>
          </a:p>
          <a:p>
            <a:r>
              <a:rPr lang="en-US" sz="1800" dirty="0"/>
              <a:t>14:34 </a:t>
            </a:r>
            <a:r>
              <a:rPr lang="en-US" sz="1800" b="1" dirty="0"/>
              <a:t>Fill #2743 Stable Beams.</a:t>
            </a:r>
            <a:endParaRPr lang="en-US" sz="1800" dirty="0"/>
          </a:p>
          <a:p>
            <a:r>
              <a:rPr lang="en-US" sz="1800" dirty="0"/>
              <a:t>17:01 Dump due to trip of ROD.A81B1 (RR13) , followed by ROF.A81B1 and RSF1.A81B1, looks like a SEU. Int. </a:t>
            </a:r>
            <a:r>
              <a:rPr lang="en-US" sz="1800" dirty="0" err="1"/>
              <a:t>lumi</a:t>
            </a:r>
            <a:r>
              <a:rPr lang="en-US" sz="1800" dirty="0"/>
              <a:t> around </a:t>
            </a:r>
            <a:r>
              <a:rPr lang="en-US" sz="1800" b="1" dirty="0"/>
              <a:t>46 pb-1</a:t>
            </a:r>
            <a:r>
              <a:rPr lang="en-US" sz="1800" dirty="0"/>
              <a:t>.</a:t>
            </a:r>
          </a:p>
          <a:p>
            <a:r>
              <a:rPr lang="en-US" sz="1800" dirty="0"/>
              <a:t>20:03 </a:t>
            </a:r>
            <a:r>
              <a:rPr lang="en-US" sz="1800" b="1" dirty="0"/>
              <a:t>Fill #2724 Stable Beams</a:t>
            </a:r>
            <a:endParaRPr lang="en-US" sz="1800" dirty="0"/>
          </a:p>
          <a:p>
            <a:r>
              <a:rPr lang="en-US" sz="1800" dirty="0"/>
              <a:t>21:17 Dump due to electrical perturbation, triggered first FMCM on RD1.LR1 </a:t>
            </a:r>
            <a:r>
              <a:rPr lang="en-US" sz="1800" dirty="0" smtClean="0"/>
              <a:t>and heaters </a:t>
            </a:r>
            <a:r>
              <a:rPr lang="en-US" sz="1800" dirty="0"/>
              <a:t>discharge on RQ10.R4. Int. </a:t>
            </a:r>
            <a:r>
              <a:rPr lang="en-US" sz="1800" dirty="0" err="1"/>
              <a:t>lumi</a:t>
            </a:r>
            <a:r>
              <a:rPr lang="en-US" sz="1800" dirty="0"/>
              <a:t> around </a:t>
            </a:r>
            <a:r>
              <a:rPr lang="en-US" sz="1800" b="1" dirty="0"/>
              <a:t>26 pb-1</a:t>
            </a:r>
            <a:r>
              <a:rPr lang="en-US" sz="1800" dirty="0"/>
              <a:t>.</a:t>
            </a:r>
          </a:p>
          <a:p>
            <a:r>
              <a:rPr lang="en-US" sz="1800" dirty="0"/>
              <a:t>Waiting for quench </a:t>
            </a:r>
            <a:r>
              <a:rPr lang="en-US" sz="1800" dirty="0" smtClean="0"/>
              <a:t>heater </a:t>
            </a:r>
            <a:r>
              <a:rPr lang="en-US" sz="1800" dirty="0"/>
              <a:t>to cool down -  access for ALICE. </a:t>
            </a:r>
            <a:endParaRPr lang="en-US" sz="1800" dirty="0" smtClean="0"/>
          </a:p>
          <a:p>
            <a:r>
              <a:rPr lang="en-US" sz="1800" dirty="0" smtClean="0"/>
              <a:t>23:55 Access and pre-cycle finished</a:t>
            </a:r>
          </a:p>
          <a:p>
            <a:r>
              <a:rPr lang="en-US" sz="1800" dirty="0" smtClean="0"/>
              <a:t>00:30 to 02:12 CMS electrical problem – access – could not fix</a:t>
            </a:r>
          </a:p>
          <a:p>
            <a:r>
              <a:rPr lang="en-US" sz="1800" dirty="0" smtClean="0"/>
              <a:t>02:54 injecting for physics – dumped, access system wrong manipulation</a:t>
            </a:r>
          </a:p>
          <a:p>
            <a:r>
              <a:rPr lang="en-US" sz="1800" dirty="0" smtClean="0"/>
              <a:t>Patrol and pre-cycle</a:t>
            </a:r>
          </a:p>
          <a:p>
            <a:r>
              <a:rPr lang="en-US" sz="1800" dirty="0" smtClean="0"/>
              <a:t>05:18 No beam from injectors – PS RF beam controller problem</a:t>
            </a:r>
          </a:p>
          <a:p>
            <a:r>
              <a:rPr lang="en-US" sz="1800" dirty="0" smtClean="0"/>
              <a:t>08:00 Probe beam back again….</a:t>
            </a:r>
            <a:endParaRPr lang="en-US" sz="1800" dirty="0"/>
          </a:p>
          <a:p>
            <a:endParaRPr lang="en-GB" sz="1800"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spTree>
    <p:extLst>
      <p:ext uri="{BB962C8B-B14F-4D97-AF65-F5344CB8AC3E}">
        <p14:creationId xmlns:p14="http://schemas.microsoft.com/office/powerpoint/2010/main" val="388783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LHCb</a:t>
            </a:r>
            <a:r>
              <a:rPr lang="en-US" dirty="0" smtClean="0"/>
              <a:t> polarity change to negative</a:t>
            </a:r>
            <a:endParaRPr lang="en-GB" dirty="0"/>
          </a:p>
        </p:txBody>
      </p:sp>
      <p:sp>
        <p:nvSpPr>
          <p:cNvPr id="3" name="Content Placeholder 2"/>
          <p:cNvSpPr>
            <a:spLocks noGrp="1"/>
          </p:cNvSpPr>
          <p:nvPr>
            <p:ph idx="1"/>
          </p:nvPr>
        </p:nvSpPr>
        <p:spPr>
          <a:xfrm>
            <a:off x="251400" y="836640"/>
            <a:ext cx="8579420" cy="2664085"/>
          </a:xfrm>
        </p:spPr>
        <p:txBody>
          <a:bodyPr/>
          <a:lstStyle/>
          <a:p>
            <a:r>
              <a:rPr lang="en-US" dirty="0" smtClean="0"/>
              <a:t>Test ramp with 2 x 24 bunches</a:t>
            </a:r>
          </a:p>
          <a:p>
            <a:r>
              <a:rPr lang="en-US" dirty="0" smtClean="0"/>
              <a:t>Check head-on collisions for </a:t>
            </a:r>
            <a:r>
              <a:rPr lang="en-US" dirty="0" err="1" smtClean="0"/>
              <a:t>LHCb</a:t>
            </a:r>
            <a:r>
              <a:rPr lang="en-US" dirty="0" smtClean="0"/>
              <a:t>, ATLAS and CMS</a:t>
            </a:r>
          </a:p>
          <a:p>
            <a:pPr lvl="1"/>
            <a:r>
              <a:rPr lang="en-US" dirty="0" err="1" smtClean="0"/>
              <a:t>LHCb</a:t>
            </a:r>
            <a:r>
              <a:rPr lang="en-US" dirty="0" smtClean="0"/>
              <a:t> reproduced previous settings for negative polarity</a:t>
            </a:r>
          </a:p>
          <a:p>
            <a:pPr lvl="2"/>
            <a:r>
              <a:rPr lang="en-GB" dirty="0"/>
              <a:t>For V: (180 um + 6um) /2 - 100 um = 7 um. Will not change the function </a:t>
            </a:r>
            <a:endParaRPr lang="en-GB" dirty="0" smtClean="0"/>
          </a:p>
          <a:p>
            <a:pPr lvl="2"/>
            <a:r>
              <a:rPr lang="en-GB" dirty="0" smtClean="0"/>
              <a:t>For </a:t>
            </a:r>
            <a:r>
              <a:rPr lang="en-GB" dirty="0"/>
              <a:t>H: (160um +37 um)/2 - 42 um = 58 um. Incorporated in IP8_SEPSCAN_X_MM </a:t>
            </a:r>
            <a:endParaRPr lang="en-US" dirty="0" smtClean="0"/>
          </a:p>
          <a:p>
            <a:pPr lvl="1"/>
            <a:r>
              <a:rPr lang="en-US" dirty="0" smtClean="0"/>
              <a:t>ATLAS changes incorporated</a:t>
            </a:r>
          </a:p>
          <a:p>
            <a:pPr lvl="1"/>
            <a:r>
              <a:rPr lang="en-US" dirty="0" smtClean="0"/>
              <a:t>CMS no changes</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0" y="4077090"/>
            <a:ext cx="50482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1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#2723</a:t>
            </a:r>
            <a:endParaRPr lang="en-GB" dirty="0"/>
          </a:p>
        </p:txBody>
      </p:sp>
      <p:sp>
        <p:nvSpPr>
          <p:cNvPr id="3" name="Content Placeholder 2"/>
          <p:cNvSpPr>
            <a:spLocks noGrp="1"/>
          </p:cNvSpPr>
          <p:nvPr>
            <p:ph idx="1"/>
          </p:nvPr>
        </p:nvSpPr>
        <p:spPr>
          <a:xfrm>
            <a:off x="179390" y="980660"/>
            <a:ext cx="8857230" cy="1727955"/>
          </a:xfrm>
        </p:spPr>
        <p:txBody>
          <a:bodyPr/>
          <a:lstStyle/>
          <a:p>
            <a:r>
              <a:rPr lang="en-US" sz="2000" dirty="0" smtClean="0"/>
              <a:t>Clean injection, BLM losses squeeze and adjust &lt; 40 %</a:t>
            </a:r>
          </a:p>
          <a:p>
            <a:r>
              <a:rPr lang="en-US" sz="2000" dirty="0" smtClean="0"/>
              <a:t>Initial </a:t>
            </a:r>
            <a:r>
              <a:rPr lang="en-US" sz="2000" dirty="0" err="1" smtClean="0"/>
              <a:t>lumi’s</a:t>
            </a:r>
            <a:r>
              <a:rPr lang="en-US" sz="2000" dirty="0" smtClean="0"/>
              <a:t> OK</a:t>
            </a:r>
          </a:p>
          <a:p>
            <a:r>
              <a:rPr lang="en-US" sz="2000" dirty="0" smtClean="0"/>
              <a:t>No loss individual bunches</a:t>
            </a:r>
          </a:p>
          <a:p>
            <a:r>
              <a:rPr lang="en-US" sz="2000" dirty="0"/>
              <a:t>17:01 Dump due to trip of ROD.A81B1 (RR13) , followed by ROF.A81B1 and RSF1.A81B1, looks like </a:t>
            </a:r>
            <a:r>
              <a:rPr lang="en-US" sz="2000" dirty="0" smtClean="0"/>
              <a:t>an </a:t>
            </a:r>
            <a:r>
              <a:rPr lang="en-US" sz="2000" dirty="0"/>
              <a:t>SEU. </a:t>
            </a:r>
            <a:r>
              <a:rPr lang="en-US" sz="2000" dirty="0" smtClean="0"/>
              <a:t>Integrated. </a:t>
            </a:r>
            <a:r>
              <a:rPr lang="en-US" sz="2000" dirty="0" err="1"/>
              <a:t>lumi</a:t>
            </a:r>
            <a:r>
              <a:rPr lang="en-US" sz="2000" dirty="0"/>
              <a:t> around 46 pb-1.</a:t>
            </a:r>
          </a:p>
          <a:p>
            <a:endParaRPr lang="en-GB" sz="2000"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50" y="3284980"/>
            <a:ext cx="8065120" cy="333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13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loss individual </a:t>
            </a:r>
            <a:r>
              <a:rPr lang="en-US" dirty="0" smtClean="0"/>
              <a:t>bunches</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10" y="980660"/>
            <a:ext cx="8281150" cy="388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068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SEU?</a:t>
            </a:r>
            <a:endParaRPr lang="en-GB" dirty="0"/>
          </a:p>
        </p:txBody>
      </p:sp>
      <p:sp>
        <p:nvSpPr>
          <p:cNvPr id="3" name="Content Placeholder 2"/>
          <p:cNvSpPr>
            <a:spLocks noGrp="1"/>
          </p:cNvSpPr>
          <p:nvPr>
            <p:ph idx="1"/>
          </p:nvPr>
        </p:nvSpPr>
        <p:spPr>
          <a:xfrm>
            <a:off x="467430" y="764630"/>
            <a:ext cx="8229600" cy="1511925"/>
          </a:xfrm>
        </p:spPr>
        <p:txBody>
          <a:bodyPr/>
          <a:lstStyle/>
          <a:p>
            <a:r>
              <a:rPr lang="en-US" dirty="0"/>
              <a:t>T</a:t>
            </a:r>
            <a:r>
              <a:rPr lang="en-US" dirty="0" smtClean="0"/>
              <a:t>he </a:t>
            </a:r>
            <a:r>
              <a:rPr lang="en-US" dirty="0" err="1"/>
              <a:t>U_res</a:t>
            </a:r>
            <a:r>
              <a:rPr lang="en-US" dirty="0"/>
              <a:t> </a:t>
            </a:r>
            <a:r>
              <a:rPr lang="en-US" dirty="0" smtClean="0"/>
              <a:t>of ROD.A81.B1jumps </a:t>
            </a:r>
            <a:r>
              <a:rPr lang="en-US" dirty="0"/>
              <a:t>and saturates all of a sudden. </a:t>
            </a:r>
            <a:br>
              <a:rPr lang="en-US" dirty="0"/>
            </a:b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020" y="1799647"/>
            <a:ext cx="5877340" cy="429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13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a:t>
            </a:r>
            <a:r>
              <a:rPr lang="en-US" dirty="0"/>
              <a:t>#</a:t>
            </a:r>
            <a:r>
              <a:rPr lang="en-US" dirty="0" smtClean="0"/>
              <a:t>2724</a:t>
            </a:r>
            <a:endParaRPr lang="en-GB" dirty="0"/>
          </a:p>
        </p:txBody>
      </p:sp>
      <p:sp>
        <p:nvSpPr>
          <p:cNvPr id="3" name="Content Placeholder 2"/>
          <p:cNvSpPr>
            <a:spLocks noGrp="1"/>
          </p:cNvSpPr>
          <p:nvPr>
            <p:ph idx="1"/>
          </p:nvPr>
        </p:nvSpPr>
        <p:spPr>
          <a:xfrm>
            <a:off x="467430" y="764630"/>
            <a:ext cx="8229600" cy="2808390"/>
          </a:xfrm>
        </p:spPr>
        <p:txBody>
          <a:bodyPr/>
          <a:lstStyle/>
          <a:p>
            <a:r>
              <a:rPr lang="en-US" dirty="0"/>
              <a:t>F</a:t>
            </a:r>
            <a:r>
              <a:rPr lang="en-US" dirty="0" smtClean="0"/>
              <a:t>illing </a:t>
            </a:r>
            <a:r>
              <a:rPr lang="en-US" dirty="0"/>
              <a:t>not smooth due to various BQM interlocks in SPS (bunch length, bunch peak, satellites, pattern</a:t>
            </a:r>
            <a:r>
              <a:rPr lang="en-US" dirty="0" smtClean="0"/>
              <a:t>)</a:t>
            </a:r>
          </a:p>
          <a:p>
            <a:r>
              <a:rPr lang="en-US" dirty="0" smtClean="0"/>
              <a:t>Large spread bunch intensities</a:t>
            </a:r>
          </a:p>
          <a:p>
            <a:r>
              <a:rPr lang="en-US" dirty="0" smtClean="0"/>
              <a:t>Initial </a:t>
            </a:r>
            <a:r>
              <a:rPr lang="en-US" dirty="0" err="1" smtClean="0"/>
              <a:t>lumi’s</a:t>
            </a:r>
            <a:r>
              <a:rPr lang="en-US" dirty="0" smtClean="0"/>
              <a:t> a bit lower, only just above 6e33 cm-2s-1 </a:t>
            </a:r>
          </a:p>
          <a:p>
            <a:r>
              <a:rPr lang="en-US" dirty="0" smtClean="0"/>
              <a:t>21:17 Electrical </a:t>
            </a:r>
            <a:r>
              <a:rPr lang="en-US" dirty="0"/>
              <a:t>perturbation triggered first FMCM on RD1.LR1 and heaters discharge on RQ10.R4 </a:t>
            </a:r>
            <a:endParaRPr lang="en-US" dirty="0" smtClean="0"/>
          </a:p>
          <a:p>
            <a:r>
              <a:rPr lang="en-GB" dirty="0"/>
              <a:t>D</a:t>
            </a:r>
            <a:r>
              <a:rPr lang="en-GB" dirty="0" smtClean="0"/>
              <a:t>ump </a:t>
            </a:r>
            <a:r>
              <a:rPr lang="en-GB" dirty="0"/>
              <a:t>resistor 3 at 150C for RB.45</a:t>
            </a:r>
            <a:r>
              <a:rPr lang="en-US" dirty="0"/>
              <a:t/>
            </a:r>
            <a:br>
              <a:rPr lang="en-US" dirty="0"/>
            </a:b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00" y="4024545"/>
            <a:ext cx="5035641" cy="228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96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bunches’, some losses</a:t>
            </a:r>
            <a:endParaRPr lang="en-GB" dirty="0"/>
          </a:p>
        </p:txBody>
      </p:sp>
      <p:sp>
        <p:nvSpPr>
          <p:cNvPr id="3" name="Content Placeholder 2"/>
          <p:cNvSpPr>
            <a:spLocks noGrp="1"/>
          </p:cNvSpPr>
          <p:nvPr>
            <p:ph idx="1"/>
          </p:nvPr>
        </p:nvSpPr>
        <p:spPr>
          <a:xfrm>
            <a:off x="457200" y="980660"/>
            <a:ext cx="8229600" cy="1943985"/>
          </a:xfrm>
        </p:spPr>
        <p:txBody>
          <a:bodyPr/>
          <a:lstStyle/>
          <a:p>
            <a:r>
              <a:rPr lang="en-US" dirty="0" smtClean="0"/>
              <a:t>The </a:t>
            </a:r>
            <a:r>
              <a:rPr lang="en-US" dirty="0"/>
              <a:t>B1-bunches which collide only in IP8 (0,2,4) experience a gentle loss increase at about 20:11, while the equivalent bunches of B2 (24, 26 and 28) don't show any change of their loss-slope </a:t>
            </a:r>
            <a:br>
              <a:rPr lang="en-US" dirty="0"/>
            </a:b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90" y="2924930"/>
            <a:ext cx="6762049" cy="311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16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#2725</a:t>
            </a:r>
            <a:endParaRPr lang="en-GB" dirty="0"/>
          </a:p>
        </p:txBody>
      </p:sp>
      <p:sp>
        <p:nvSpPr>
          <p:cNvPr id="3" name="Content Placeholder 2"/>
          <p:cNvSpPr>
            <a:spLocks noGrp="1"/>
          </p:cNvSpPr>
          <p:nvPr>
            <p:ph idx="1"/>
          </p:nvPr>
        </p:nvSpPr>
        <p:spPr>
          <a:xfrm>
            <a:off x="399161" y="692620"/>
            <a:ext cx="8229600" cy="2664370"/>
          </a:xfrm>
        </p:spPr>
        <p:txBody>
          <a:bodyPr/>
          <a:lstStyle/>
          <a:p>
            <a:r>
              <a:rPr lang="en-US" dirty="0" smtClean="0"/>
              <a:t>Dumped during injection for physics</a:t>
            </a:r>
          </a:p>
          <a:p>
            <a:r>
              <a:rPr lang="en-US" dirty="0"/>
              <a:t>Beam dump caused by a wrong manipulation of the access door. CSR </a:t>
            </a:r>
            <a:r>
              <a:rPr lang="en-US" b="1" dirty="0">
                <a:solidFill>
                  <a:srgbClr val="FF0000"/>
                </a:solidFill>
              </a:rPr>
              <a:t>forced the PAD </a:t>
            </a:r>
            <a:r>
              <a:rPr lang="en-US" dirty="0"/>
              <a:t>in PM18 to add a missing "</a:t>
            </a:r>
            <a:r>
              <a:rPr lang="en-US" dirty="0" err="1"/>
              <a:t>plombage</a:t>
            </a:r>
            <a:r>
              <a:rPr lang="en-US" dirty="0"/>
              <a:t>" on the internal handle. </a:t>
            </a:r>
            <a:endParaRPr lang="en-US" dirty="0" smtClean="0"/>
          </a:p>
          <a:p>
            <a:r>
              <a:rPr lang="en-US" dirty="0" smtClean="0"/>
              <a:t>This caused </a:t>
            </a:r>
            <a:r>
              <a:rPr lang="en-US" dirty="0"/>
              <a:t>the </a:t>
            </a:r>
            <a:r>
              <a:rPr lang="en-US" dirty="0" smtClean="0"/>
              <a:t>loss </a:t>
            </a:r>
            <a:r>
              <a:rPr lang="en-US" dirty="0"/>
              <a:t>of beams and of S12 and S81 as foreseen. </a:t>
            </a:r>
            <a:endParaRPr lang="en-US" dirty="0" smtClean="0"/>
          </a:p>
          <a:p>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200" y="3140960"/>
            <a:ext cx="2376487"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5420" y="5805330"/>
            <a:ext cx="5112710" cy="400110"/>
          </a:xfrm>
          <a:prstGeom prst="rect">
            <a:avLst/>
          </a:prstGeom>
          <a:noFill/>
        </p:spPr>
        <p:txBody>
          <a:bodyPr wrap="square" rtlCol="0">
            <a:spAutoFit/>
          </a:bodyPr>
          <a:lstStyle/>
          <a:p>
            <a:r>
              <a:rPr lang="en-US" dirty="0" smtClean="0"/>
              <a:t>Forcing a door at 03:02 in the morning…</a:t>
            </a:r>
            <a:endParaRPr lang="en-GB" dirty="0"/>
          </a:p>
        </p:txBody>
      </p:sp>
      <p:sp>
        <p:nvSpPr>
          <p:cNvPr id="7" name="TextBox 6"/>
          <p:cNvSpPr txBox="1"/>
          <p:nvPr/>
        </p:nvSpPr>
        <p:spPr>
          <a:xfrm>
            <a:off x="179390" y="3140960"/>
            <a:ext cx="5256730" cy="2246769"/>
          </a:xfrm>
          <a:prstGeom prst="rect">
            <a:avLst/>
          </a:prstGeom>
          <a:noFill/>
        </p:spPr>
        <p:txBody>
          <a:bodyPr wrap="square" rtlCol="0">
            <a:spAutoFit/>
          </a:bodyPr>
          <a:lstStyle/>
          <a:p>
            <a:r>
              <a:rPr lang="en-US" i="1" dirty="0"/>
              <a:t>Security guard team opened the PAD, using their key. Apparently there was a "</a:t>
            </a:r>
            <a:r>
              <a:rPr lang="en-US" i="1" dirty="0" err="1"/>
              <a:t>plombage</a:t>
            </a:r>
            <a:r>
              <a:rPr lang="en-US" i="1" dirty="0"/>
              <a:t>" missing on the inside of the PAD, and they wanted to repair it!!! They tell us that CSA told them he had called the CCC and it was ok to touch the PAD. We did not know anything about the </a:t>
            </a:r>
            <a:r>
              <a:rPr lang="en-US" i="1" dirty="0" smtClean="0"/>
              <a:t>intervention.</a:t>
            </a:r>
            <a:endParaRPr lang="en-GB" i="1" dirty="0"/>
          </a:p>
        </p:txBody>
      </p:sp>
    </p:spTree>
    <p:extLst>
      <p:ext uri="{BB962C8B-B14F-4D97-AF65-F5344CB8AC3E}">
        <p14:creationId xmlns:p14="http://schemas.microsoft.com/office/powerpoint/2010/main" val="10089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Lists</a:t>
            </a:r>
            <a:endParaRPr lang="en-GB" dirty="0"/>
          </a:p>
        </p:txBody>
      </p:sp>
      <p:sp>
        <p:nvSpPr>
          <p:cNvPr id="4" name="Footer Placeholder 3"/>
          <p:cNvSpPr>
            <a:spLocks noGrp="1"/>
          </p:cNvSpPr>
          <p:nvPr>
            <p:ph type="ftr" sz="quarter" idx="10"/>
          </p:nvPr>
        </p:nvSpPr>
        <p:spPr/>
        <p:txBody>
          <a:bodyPr/>
          <a:lstStyle/>
          <a:p>
            <a:r>
              <a:rPr lang="en-US" smtClean="0"/>
              <a:t>LHC 8:30 meeting</a:t>
            </a:r>
            <a:endParaRPr lang="en-US" dirty="0"/>
          </a:p>
        </p:txBody>
      </p:sp>
      <p:sp>
        <p:nvSpPr>
          <p:cNvPr id="5" name="Date Placeholder 4"/>
          <p:cNvSpPr>
            <a:spLocks noGrp="1"/>
          </p:cNvSpPr>
          <p:nvPr>
            <p:ph type="dt" sz="half" idx="12"/>
          </p:nvPr>
        </p:nvSpPr>
        <p:spPr/>
        <p:txBody>
          <a:bodyPr/>
          <a:lstStyle/>
          <a:p>
            <a:r>
              <a:rPr lang="en-US" smtClean="0"/>
              <a:t>12/05/2012</a:t>
            </a:r>
            <a:endParaRPr lang="en-US" dirty="0"/>
          </a:p>
        </p:txBody>
      </p:sp>
      <p:sp>
        <p:nvSpPr>
          <p:cNvPr id="6" name="Content Placeholder 2"/>
          <p:cNvSpPr>
            <a:spLocks noGrp="1"/>
          </p:cNvSpPr>
          <p:nvPr>
            <p:ph idx="1"/>
          </p:nvPr>
        </p:nvSpPr>
        <p:spPr>
          <a:xfrm>
            <a:off x="539440" y="692620"/>
            <a:ext cx="8229600" cy="4392610"/>
          </a:xfrm>
        </p:spPr>
        <p:txBody>
          <a:bodyPr/>
          <a:lstStyle/>
          <a:p>
            <a:r>
              <a:rPr lang="en-US" dirty="0" smtClean="0"/>
              <a:t>Done:</a:t>
            </a:r>
          </a:p>
          <a:p>
            <a:pPr lvl="1"/>
            <a:r>
              <a:rPr lang="en-US" dirty="0"/>
              <a:t>SPS Q20 extraction tests to TI2/8 downstream TED</a:t>
            </a:r>
            <a:r>
              <a:rPr lang="en-US" dirty="0" smtClean="0"/>
              <a:t>.</a:t>
            </a:r>
          </a:p>
          <a:p>
            <a:r>
              <a:rPr lang="en-US" dirty="0" smtClean="0"/>
              <a:t>Outstanding</a:t>
            </a:r>
          </a:p>
          <a:p>
            <a:pPr lvl="1"/>
            <a:r>
              <a:rPr lang="en-US" dirty="0" smtClean="0"/>
              <a:t>Impact of TETRA on hump / beam. </a:t>
            </a:r>
          </a:p>
          <a:p>
            <a:pPr lvl="2"/>
            <a:r>
              <a:rPr lang="en-US" dirty="0" smtClean="0"/>
              <a:t>30 </a:t>
            </a:r>
            <a:r>
              <a:rPr lang="en-US" dirty="0" err="1" smtClean="0"/>
              <a:t>mins</a:t>
            </a:r>
            <a:r>
              <a:rPr lang="en-US" dirty="0" smtClean="0"/>
              <a:t> at injection with probe bunches.</a:t>
            </a:r>
          </a:p>
          <a:p>
            <a:pPr lvl="1"/>
            <a:r>
              <a:rPr lang="en-US" dirty="0" smtClean="0"/>
              <a:t>Access:</a:t>
            </a:r>
          </a:p>
          <a:p>
            <a:pPr lvl="2"/>
            <a:r>
              <a:rPr lang="en-US" b="1" dirty="0" smtClean="0">
                <a:solidFill>
                  <a:srgbClr val="FF0000"/>
                </a:solidFill>
              </a:rPr>
              <a:t>CMS electrical problem </a:t>
            </a:r>
            <a:r>
              <a:rPr lang="en-US" b="1" dirty="0" err="1" smtClean="0">
                <a:solidFill>
                  <a:srgbClr val="FF0000"/>
                </a:solidFill>
              </a:rPr>
              <a:t>Muon</a:t>
            </a:r>
            <a:r>
              <a:rPr lang="en-US" b="1" dirty="0" smtClean="0">
                <a:solidFill>
                  <a:srgbClr val="FF0000"/>
                </a:solidFill>
              </a:rPr>
              <a:t> chambers</a:t>
            </a:r>
          </a:p>
          <a:p>
            <a:pPr lvl="2"/>
            <a:r>
              <a:rPr lang="en-US" b="1" dirty="0" smtClean="0">
                <a:solidFill>
                  <a:srgbClr val="FF0000"/>
                </a:solidFill>
              </a:rPr>
              <a:t>ALICE access</a:t>
            </a:r>
          </a:p>
          <a:p>
            <a:pPr lvl="2"/>
            <a:r>
              <a:rPr lang="en-US" sz="1600" dirty="0" err="1" smtClean="0">
                <a:cs typeface="Times New Roman"/>
              </a:rPr>
              <a:t>nQPS</a:t>
            </a:r>
            <a:r>
              <a:rPr lang="en-US" sz="1600" dirty="0" smtClean="0">
                <a:cs typeface="Times New Roman"/>
              </a:rPr>
              <a:t> sector 78 (power cycle </a:t>
            </a:r>
            <a:r>
              <a:rPr lang="en-US" sz="1600" smtClean="0">
                <a:cs typeface="Times New Roman"/>
              </a:rPr>
              <a:t>needed afterwards)</a:t>
            </a:r>
          </a:p>
          <a:p>
            <a:pPr lvl="2"/>
            <a:r>
              <a:rPr lang="en-US" sz="1600" dirty="0" smtClean="0">
                <a:cs typeface="Times New Roman"/>
              </a:rPr>
              <a:t>TCLIB.6R2.B1 </a:t>
            </a:r>
            <a:r>
              <a:rPr lang="en-US" sz="1600" dirty="0" smtClean="0">
                <a:cs typeface="Times New Roman"/>
              </a:rPr>
              <a:t>electronics and LVDT sensor.</a:t>
            </a:r>
          </a:p>
          <a:p>
            <a:pPr lvl="2"/>
            <a:r>
              <a:rPr lang="en-US" sz="1600" dirty="0" smtClean="0">
                <a:cs typeface="Times New Roman"/>
              </a:rPr>
              <a:t>MAD PM15: motors of inner doors not working (at least 4 hours).</a:t>
            </a:r>
          </a:p>
          <a:p>
            <a:pPr lvl="2"/>
            <a:r>
              <a:rPr lang="en-US" sz="1600" dirty="0" smtClean="0">
                <a:cs typeface="Times New Roman"/>
              </a:rPr>
              <a:t>RQTL11.R7B2 temp DFBAN spikes (~3 to 5 hours).</a:t>
            </a:r>
          </a:p>
          <a:p>
            <a:pPr lvl="2"/>
            <a:r>
              <a:rPr lang="en-US" sz="1600" dirty="0" smtClean="0">
                <a:cs typeface="Times New Roman"/>
              </a:rPr>
              <a:t>BI in Pt4 (3-4 hours, working hours).</a:t>
            </a:r>
          </a:p>
          <a:p>
            <a:pPr lvl="2"/>
            <a:r>
              <a:rPr lang="en-US" sz="1600" dirty="0" smtClean="0">
                <a:solidFill>
                  <a:srgbClr val="CC0066"/>
                </a:solidFill>
                <a:cs typeface="Times New Roman"/>
              </a:rPr>
              <a:t>MKA test in Pt4 (1-2 hours) in preparation for MD</a:t>
            </a:r>
          </a:p>
          <a:p>
            <a:pPr lvl="2"/>
            <a:r>
              <a:rPr lang="en-US" sz="1600" dirty="0" smtClean="0">
                <a:solidFill>
                  <a:srgbClr val="CC0066"/>
                </a:solidFill>
                <a:cs typeface="Times New Roman"/>
              </a:rPr>
              <a:t>LBDS TSU surveillance check</a:t>
            </a:r>
          </a:p>
          <a:p>
            <a:pPr lvl="2"/>
            <a:r>
              <a:rPr lang="en-US" sz="1600" dirty="0" smtClean="0">
                <a:cs typeface="Times New Roman"/>
              </a:rPr>
              <a:t>Pulse MKD/MKB in local in preparation for TS2</a:t>
            </a:r>
          </a:p>
          <a:p>
            <a:pPr lvl="2"/>
            <a:r>
              <a:rPr lang="en-US" sz="1600" dirty="0" smtClean="0">
                <a:cs typeface="Times New Roman"/>
              </a:rPr>
              <a:t>TOTEM vacuum gauge (3 hours).</a:t>
            </a:r>
          </a:p>
          <a:p>
            <a:pPr lvl="2"/>
            <a:r>
              <a:rPr lang="en-US" sz="1600" dirty="0" smtClean="0">
                <a:cs typeface="Times New Roman"/>
              </a:rPr>
              <a:t>MCBV18.L4B1 and RCO.A12.B1 to be repaired.</a:t>
            </a:r>
          </a:p>
          <a:p>
            <a:pPr>
              <a:buNone/>
            </a:pPr>
            <a:endParaRPr lang="en-US" dirty="0" smtClean="0"/>
          </a:p>
          <a:p>
            <a:pPr lvl="1"/>
            <a:endParaRPr lang="en-US" dirty="0"/>
          </a:p>
        </p:txBody>
      </p:sp>
    </p:spTree>
    <p:extLst>
      <p:ext uri="{BB962C8B-B14F-4D97-AF65-F5344CB8AC3E}">
        <p14:creationId xmlns:p14="http://schemas.microsoft.com/office/powerpoint/2010/main" val="633802102"/>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52396</TotalTime>
  <Words>664</Words>
  <Application>Microsoft Office PowerPoint</Application>
  <PresentationFormat>On-screen Show (4:3)</PresentationFormat>
  <Paragraphs>83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Pixel</vt:lpstr>
      <vt:lpstr>Monday 11th June</vt:lpstr>
      <vt:lpstr>LHCb polarity change to negative</vt:lpstr>
      <vt:lpstr>Fill #2723</vt:lpstr>
      <vt:lpstr>No loss individual bunches</vt:lpstr>
      <vt:lpstr>SEU?</vt:lpstr>
      <vt:lpstr>Fill #2724</vt:lpstr>
      <vt:lpstr>‘Special bunches’, some losses</vt:lpstr>
      <vt:lpstr>Fill #2725</vt:lpstr>
      <vt:lpstr>The Lists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uythoven</cp:lastModifiedBy>
  <cp:revision>2954</cp:revision>
  <dcterms:created xsi:type="dcterms:W3CDTF">2010-07-26T05:43:59Z</dcterms:created>
  <dcterms:modified xsi:type="dcterms:W3CDTF">2012-06-12T08:00:02Z</dcterms:modified>
</cp:coreProperties>
</file>