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  <Default Extension="pict" ContentType="image/pict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8"/>
  </p:notesMasterIdLst>
  <p:sldIdLst>
    <p:sldId id="925" r:id="rId2"/>
    <p:sldId id="928" r:id="rId3"/>
    <p:sldId id="935" r:id="rId4"/>
    <p:sldId id="916" r:id="rId5"/>
    <p:sldId id="914" r:id="rId6"/>
    <p:sldId id="945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0370" autoAdjust="0"/>
    <p:restoredTop sz="94706" autoAdjust="0"/>
  </p:normalViewPr>
  <p:slideViewPr>
    <p:cSldViewPr>
      <p:cViewPr>
        <p:scale>
          <a:sx n="100" d="100"/>
          <a:sy n="100" d="100"/>
        </p:scale>
        <p:origin x="-137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76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6/7/12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Thu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Morning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7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June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Bernhard Holzer, </a:t>
            </a:r>
            <a:r>
              <a:rPr kumimoji="0" lang="en-GB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Joerg</a:t>
            </a:r>
            <a:r>
              <a:rPr kumimoji="0" lang="en-GB" sz="19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9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Wenninger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447800"/>
            <a:ext cx="6324600" cy="11541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Status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 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t="3691" b="35987"/>
          <a:stretch>
            <a:fillRect/>
          </a:stretch>
        </p:blipFill>
        <p:spPr>
          <a:xfrm>
            <a:off x="774085" y="2286000"/>
            <a:ext cx="7411371" cy="33530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 bwMode="auto">
          <a:xfrm>
            <a:off x="685800" y="0"/>
            <a:ext cx="84582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Wed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Morning</a:t>
            </a: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838200"/>
            <a:ext cx="8302999" cy="73558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05:07h </a:t>
            </a:r>
            <a:r>
              <a:rPr lang="en-US" sz="2200" b="1" i="1" dirty="0" smtClean="0">
                <a:latin typeface="Times New Roman"/>
                <a:cs typeface="Times New Roman"/>
              </a:rPr>
              <a:t>beam</a:t>
            </a:r>
            <a:r>
              <a:rPr lang="en-US" sz="2200" b="1" i="1" dirty="0" smtClean="0">
                <a:latin typeface="Times New Roman"/>
                <a:cs typeface="Times New Roman"/>
              </a:rPr>
              <a:t> dump, </a:t>
            </a:r>
            <a:r>
              <a:rPr lang="en-US" dirty="0" smtClean="0"/>
              <a:t>water flow fault on converter RQ10.</a:t>
            </a:r>
            <a:r>
              <a:rPr lang="en-US" dirty="0" smtClean="0"/>
              <a:t>R1</a:t>
            </a:r>
            <a:endParaRPr lang="en-US" b="1" i="1" dirty="0" smtClean="0">
              <a:latin typeface="Times New Roman"/>
              <a:cs typeface="Times New Roman"/>
            </a:endParaRPr>
          </a:p>
          <a:p>
            <a:endParaRPr lang="en-US" sz="22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09</a:t>
            </a:r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:18h  </a:t>
            </a:r>
            <a:r>
              <a:rPr lang="en-US" sz="2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start </a:t>
            </a:r>
            <a:r>
              <a:rPr lang="en-US" sz="22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precycle</a:t>
            </a:r>
            <a:r>
              <a:rPr lang="en-US" sz="2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(EDF during </a:t>
            </a:r>
            <a:r>
              <a:rPr lang="en-US" sz="22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precycle</a:t>
            </a:r>
            <a:r>
              <a:rPr lang="en-US" sz="2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... </a:t>
            </a:r>
            <a:r>
              <a:rPr lang="en-US" sz="2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once again)</a:t>
            </a:r>
            <a:endParaRPr lang="en-US" sz="22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10:00h </a:t>
            </a:r>
            <a:r>
              <a:rPr lang="en-US" sz="2200" b="1" i="1" dirty="0" smtClean="0">
                <a:solidFill>
                  <a:schemeClr val="accent4"/>
                </a:solidFill>
                <a:latin typeface="Times New Roman"/>
                <a:cs typeface="Times New Roman"/>
              </a:rPr>
              <a:t>injection probe beam</a:t>
            </a: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12:</a:t>
            </a:r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9h </a:t>
            </a:r>
            <a:r>
              <a:rPr lang="en-US" b="1" dirty="0" smtClean="0">
                <a:solidFill>
                  <a:srgbClr val="FF0000"/>
                </a:solidFill>
              </a:rPr>
              <a:t>problem with cavity in PSB</a:t>
            </a:r>
            <a:r>
              <a:rPr lang="en-US" dirty="0" smtClean="0"/>
              <a:t>, beam quality not acceptable for </a:t>
            </a:r>
            <a:r>
              <a:rPr lang="en-US" dirty="0" smtClean="0"/>
              <a:t>injection</a:t>
            </a:r>
          </a:p>
          <a:p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pPr lvl="0"/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16:29h </a:t>
            </a:r>
            <a:r>
              <a:rPr lang="en-US" sz="2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injection probe </a:t>
            </a:r>
            <a:r>
              <a:rPr lang="en-US" sz="2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beam</a:t>
            </a:r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pPr lvl="0"/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16</a:t>
            </a:r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:56h </a:t>
            </a:r>
            <a:r>
              <a:rPr lang="en-US" sz="2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injection </a:t>
            </a:r>
            <a:r>
              <a:rPr lang="en-US" sz="2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physics beam</a:t>
            </a:r>
          </a:p>
          <a:p>
            <a:pPr lvl="0"/>
            <a:endParaRPr lang="en-US" sz="22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r>
              <a:rPr lang="en-US" sz="2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sz="22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some </a:t>
            </a:r>
            <a:r>
              <a:rPr lang="en-US" sz="2200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optimisation</a:t>
            </a:r>
            <a:r>
              <a:rPr lang="en-US" sz="22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done</a:t>
            </a:r>
          </a:p>
          <a:p>
            <a:pPr lvl="0"/>
            <a:endParaRPr lang="en-US" sz="2200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US" sz="2200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17:25h </a:t>
            </a:r>
            <a:r>
              <a:rPr lang="en-US" sz="2200" b="1" i="1" dirty="0" smtClean="0">
                <a:latin typeface="Times New Roman"/>
                <a:cs typeface="Times New Roman"/>
              </a:rPr>
              <a:t>beam </a:t>
            </a:r>
            <a:r>
              <a:rPr lang="en-US" sz="2200" b="1" i="1" dirty="0" smtClean="0">
                <a:latin typeface="Times New Roman"/>
                <a:cs typeface="Times New Roman"/>
              </a:rPr>
              <a:t>dump: power converter fault </a:t>
            </a:r>
            <a:r>
              <a:rPr lang="en-US" dirty="0" smtClean="0"/>
              <a:t>RBCV18.L4.</a:t>
            </a:r>
            <a:r>
              <a:rPr lang="en-US" dirty="0" smtClean="0"/>
              <a:t>B1</a:t>
            </a:r>
            <a:endParaRPr lang="en-US" sz="2400" dirty="0" smtClean="0"/>
          </a:p>
          <a:p>
            <a:pPr lvl="0"/>
            <a:r>
              <a:rPr lang="en-US" sz="24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</a:t>
            </a:r>
            <a:r>
              <a:rPr lang="en-US" sz="20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de-activated (and masked)</a:t>
            </a:r>
          </a:p>
          <a:p>
            <a:pPr lvl="0"/>
            <a:r>
              <a:rPr lang="en-US" sz="20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?? COD status in YASP ??</a:t>
            </a:r>
          </a:p>
          <a:p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r>
              <a:rPr lang="en-US" sz="2200" b="1" i="1" dirty="0" smtClean="0">
                <a:solidFill>
                  <a:schemeClr val="accent4"/>
                </a:solidFill>
                <a:latin typeface="Times New Roman"/>
                <a:cs typeface="Times New Roman"/>
              </a:rPr>
              <a:t>	</a:t>
            </a:r>
          </a:p>
          <a:p>
            <a:endParaRPr lang="en-US" sz="2200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endParaRPr lang="en-US" sz="2200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endParaRPr lang="en-US" sz="2200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endParaRPr lang="en-US" sz="22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895600"/>
            <a:ext cx="4369918" cy="1759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315200" cy="792163"/>
          </a:xfrm>
        </p:spPr>
        <p:txBody>
          <a:bodyPr/>
          <a:lstStyle/>
          <a:p>
            <a:pPr lvl="0" algn="l">
              <a:spcBef>
                <a:spcPct val="20000"/>
              </a:spcBef>
              <a:defRPr/>
            </a:pPr>
            <a:r>
              <a:rPr lang="en-GB" dirty="0" smtClean="0">
                <a:solidFill>
                  <a:srgbClr val="FF0000"/>
                </a:solidFill>
              </a:rPr>
              <a:t>Wed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Late</a:t>
            </a:r>
            <a:endParaRPr lang="en-GB" sz="2800" dirty="0" smtClean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143000"/>
            <a:ext cx="502615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18:46h </a:t>
            </a:r>
            <a:r>
              <a:rPr lang="en-US" sz="2000" b="1" i="1" dirty="0" smtClean="0">
                <a:latin typeface="Times New Roman"/>
                <a:cs typeface="Times New Roman"/>
              </a:rPr>
              <a:t>injection for physics </a:t>
            </a:r>
            <a:r>
              <a:rPr lang="en-US" sz="2000" dirty="0" smtClean="0">
                <a:latin typeface="Times New Roman"/>
                <a:cs typeface="Times New Roman"/>
              </a:rPr>
              <a:t>not perfect but ok</a:t>
            </a: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20:04h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stable beams </a:t>
            </a:r>
            <a:endParaRPr lang="en-US" sz="2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685800"/>
            <a:ext cx="2844800" cy="236089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rcRect t="5475" b="59446"/>
          <a:stretch>
            <a:fillRect/>
          </a:stretch>
        </p:blipFill>
        <p:spPr>
          <a:xfrm>
            <a:off x="1828800" y="3276600"/>
            <a:ext cx="6930331" cy="213839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838200" y="5715000"/>
            <a:ext cx="1366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for Mike ... 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828800" y="4114800"/>
            <a:ext cx="2438400" cy="167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838200" y="46037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n-GB" sz="3200" dirty="0" smtClean="0">
                <a:solidFill>
                  <a:srgbClr val="FF0000"/>
                </a:solidFill>
              </a:rPr>
              <a:t>Wed</a:t>
            </a:r>
            <a:r>
              <a:rPr lang="en-GB" sz="3200" dirty="0" smtClean="0">
                <a:solidFill>
                  <a:srgbClr val="FF0000"/>
                </a:solidFill>
              </a:rPr>
              <a:t> Late / Night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1219200"/>
            <a:ext cx="8763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bunch losses during </a:t>
            </a:r>
          </a:p>
          <a:p>
            <a:pPr lvl="0"/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squeeze / adjust / stable beams ... </a:t>
            </a:r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pPr lvl="0"/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pPr lvl="0"/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r>
              <a:rPr lang="en-US" sz="22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025" y="1143000"/>
            <a:ext cx="4454575" cy="282632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124200" y="1270000"/>
            <a:ext cx="582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8 %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810000" y="14478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2678668"/>
            <a:ext cx="71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10 %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810000" y="2856468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04800" y="4267200"/>
            <a:ext cx="7202054" cy="29238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03:3</a:t>
            </a:r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h </a:t>
            </a:r>
            <a:r>
              <a:rPr lang="en-US" sz="2200" b="1" i="1" dirty="0" smtClean="0">
                <a:latin typeface="Times New Roman"/>
                <a:cs typeface="Times New Roman"/>
              </a:rPr>
              <a:t>Fast </a:t>
            </a:r>
            <a:r>
              <a:rPr lang="en-US" sz="2200" b="1" i="1" dirty="0" err="1" smtClean="0">
                <a:latin typeface="Times New Roman"/>
                <a:cs typeface="Times New Roman"/>
              </a:rPr>
              <a:t>emittance</a:t>
            </a:r>
            <a:r>
              <a:rPr lang="en-US" sz="2200" b="1" i="1" dirty="0" smtClean="0">
                <a:latin typeface="Times New Roman"/>
                <a:cs typeface="Times New Roman"/>
              </a:rPr>
              <a:t> scan after 7 hours of</a:t>
            </a:r>
            <a:r>
              <a:rPr lang="en-US" sz="2200" b="1" i="1" dirty="0" smtClean="0">
                <a:latin typeface="Times New Roman"/>
                <a:cs typeface="Times New Roman"/>
              </a:rPr>
              <a:t> stable beams ... </a:t>
            </a:r>
          </a:p>
          <a:p>
            <a:r>
              <a:rPr lang="en-US" sz="2200" b="1" i="1" dirty="0" smtClean="0">
                <a:latin typeface="Times New Roman"/>
                <a:cs typeface="Times New Roman"/>
              </a:rPr>
              <a:t>            </a:t>
            </a:r>
            <a:r>
              <a:rPr lang="en-US" sz="2200" b="1" i="1" dirty="0" smtClean="0">
                <a:latin typeface="Times New Roman"/>
                <a:cs typeface="Times New Roman"/>
              </a:rPr>
              <a:t>an easygoing luminosity fill</a:t>
            </a:r>
            <a:endParaRPr lang="en-US" sz="2200" b="1" i="1" dirty="0" smtClean="0">
              <a:latin typeface="Times New Roman"/>
              <a:cs typeface="Times New Roman"/>
            </a:endParaRPr>
          </a:p>
          <a:p>
            <a:endParaRPr lang="en-US" sz="2000" b="1" i="1" dirty="0" smtClean="0">
              <a:latin typeface="Times New Roman"/>
              <a:cs typeface="Times New Roman"/>
            </a:endParaRPr>
          </a:p>
          <a:p>
            <a:endParaRPr lang="en-US" sz="2000" b="1" i="1" dirty="0" smtClean="0">
              <a:latin typeface="Times New Roman"/>
              <a:cs typeface="Times New Roman"/>
            </a:endParaRPr>
          </a:p>
          <a:p>
            <a:endParaRPr lang="en-US" sz="2000" b="1" i="1" dirty="0" smtClean="0">
              <a:latin typeface="Times New Roman"/>
              <a:cs typeface="Times New Roman"/>
            </a:endParaRPr>
          </a:p>
          <a:p>
            <a:endParaRPr lang="en-US" sz="2000" b="1" i="1" dirty="0" smtClean="0">
              <a:latin typeface="Times New Roman"/>
              <a:cs typeface="Times New Roman"/>
            </a:endParaRPr>
          </a:p>
          <a:p>
            <a:endParaRPr lang="en-US" sz="2000" b="1" i="1" dirty="0" smtClean="0">
              <a:latin typeface="Times New Roman"/>
              <a:cs typeface="Times New Roman"/>
            </a:endParaRPr>
          </a:p>
          <a:p>
            <a:endParaRPr lang="en-US" sz="2000" b="1" i="1" dirty="0" smtClean="0"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	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5120377"/>
            <a:ext cx="7010400" cy="143282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1016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n-GB" sz="3200" dirty="0" smtClean="0">
                <a:solidFill>
                  <a:srgbClr val="FF0000"/>
                </a:solidFill>
              </a:rPr>
              <a:t>Thu</a:t>
            </a:r>
            <a:r>
              <a:rPr lang="en-GB" sz="3200" dirty="0" smtClean="0">
                <a:solidFill>
                  <a:srgbClr val="FF0000"/>
                </a:solidFill>
              </a:rPr>
              <a:t> Morning</a:t>
            </a:r>
            <a:endParaRPr lang="en-US" sz="3200" kern="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 b="31373"/>
          <a:stretch>
            <a:fillRect/>
          </a:stretch>
        </p:blipFill>
        <p:spPr>
          <a:xfrm>
            <a:off x="1676400" y="2057400"/>
            <a:ext cx="5181600" cy="2666997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724400" y="1305306"/>
          <a:ext cx="1981201" cy="485394"/>
        </p:xfrm>
        <a:graphic>
          <a:graphicData uri="http://schemas.openxmlformats.org/presentationml/2006/ole">
            <p:oleObj spid="_x0000_s12290" name="Equation" r:id="rId4" imgW="1016000" imgH="2540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381000" y="1295400"/>
            <a:ext cx="43412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delivered luminosity in present fill:  </a:t>
            </a:r>
            <a:endParaRPr lang="en-US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219200"/>
            <a:ext cx="8534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Plan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endParaRPr lang="en-US" sz="24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1"/>
            <a:endParaRPr lang="en-US" sz="2000" b="1" i="1" dirty="0" smtClean="0">
              <a:latin typeface="Times New Roman"/>
              <a:cs typeface="Times New Roman"/>
            </a:endParaRPr>
          </a:p>
          <a:p>
            <a:pPr lvl="1"/>
            <a:r>
              <a:rPr lang="en-US" sz="2000" b="1" i="1" dirty="0" smtClean="0">
                <a:latin typeface="Times New Roman"/>
                <a:cs typeface="Times New Roman"/>
              </a:rPr>
              <a:t>TCSG </a:t>
            </a:r>
            <a:r>
              <a:rPr lang="en-US" sz="2000" b="1" i="1" dirty="0" smtClean="0">
                <a:latin typeface="Times New Roman"/>
                <a:cs typeface="Times New Roman"/>
              </a:rPr>
              <a:t>alignment verification </a:t>
            </a:r>
            <a:r>
              <a:rPr lang="en-US" sz="2000" dirty="0" smtClean="0">
                <a:latin typeface="Times New Roman"/>
                <a:cs typeface="Times New Roman"/>
              </a:rPr>
              <a:t>in point 6 (B2) (1 hour)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/>
            <a:r>
              <a:rPr lang="en-US" sz="2000" b="1" i="1" dirty="0" smtClean="0">
                <a:latin typeface="Times New Roman"/>
                <a:cs typeface="Times New Roman"/>
              </a:rPr>
              <a:t>       </a:t>
            </a:r>
          </a:p>
          <a:p>
            <a:pPr lvl="1"/>
            <a:r>
              <a:rPr lang="en-US" sz="2000" b="1" i="1" dirty="0" smtClean="0"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latin typeface="Times New Roman"/>
                <a:cs typeface="Times New Roman"/>
              </a:rPr>
              <a:t> Physics</a:t>
            </a:r>
          </a:p>
          <a:p>
            <a:pPr lvl="1"/>
            <a:endParaRPr lang="en-US" sz="2000" b="1" i="1" dirty="0" smtClean="0">
              <a:latin typeface="Times New Roman"/>
              <a:cs typeface="Times New Roman"/>
            </a:endParaRPr>
          </a:p>
          <a:p>
            <a:pPr lvl="1"/>
            <a:r>
              <a:rPr lang="en-US" sz="2000" b="1" i="1" dirty="0" smtClean="0">
                <a:latin typeface="Times New Roman"/>
                <a:cs typeface="Times New Roman"/>
              </a:rPr>
              <a:t>Scan </a:t>
            </a:r>
            <a:r>
              <a:rPr lang="en-US" sz="2000" b="1" i="1" dirty="0" smtClean="0">
                <a:latin typeface="Times New Roman"/>
                <a:cs typeface="Times New Roman"/>
              </a:rPr>
              <a:t>up to 3 sigma (CMS)</a:t>
            </a:r>
            <a:r>
              <a:rPr lang="en-US" sz="2000" dirty="0" smtClean="0">
                <a:latin typeface="Times New Roman"/>
                <a:cs typeface="Times New Roman"/>
              </a:rPr>
              <a:t>. Propose to do that with reduced damper gain at the end of the fill.</a:t>
            </a:r>
          </a:p>
          <a:p>
            <a:pPr lvl="1"/>
            <a:endParaRPr lang="en-US" sz="2000" b="1" i="1" dirty="0" smtClean="0">
              <a:latin typeface="Times New Roman"/>
              <a:cs typeface="Times New Roman"/>
            </a:endParaRPr>
          </a:p>
          <a:p>
            <a:endParaRPr lang="en-US" sz="24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52626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84046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1016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n-GB" sz="3200" dirty="0" smtClean="0">
                <a:solidFill>
                  <a:srgbClr val="FF0000"/>
                </a:solidFill>
              </a:rPr>
              <a:t>Thu</a:t>
            </a:r>
            <a:r>
              <a:rPr lang="en-GB" sz="3200" dirty="0" smtClean="0">
                <a:solidFill>
                  <a:srgbClr val="FF0000"/>
                </a:solidFill>
              </a:rPr>
              <a:t> Morning</a:t>
            </a:r>
            <a:endParaRPr lang="en-US" sz="3200" kern="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5550" y="25146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0350" y="25146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33636</TotalTime>
  <Words>237</Words>
  <Application>Microsoft Macintosh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LHCpresentations</vt:lpstr>
      <vt:lpstr>Microsoft Equation</vt:lpstr>
      <vt:lpstr>Slide 1</vt:lpstr>
      <vt:lpstr>Slide 2</vt:lpstr>
      <vt:lpstr>Wed Late</vt:lpstr>
      <vt:lpstr>Slide 4</vt:lpstr>
      <vt:lpstr>Slide 5</vt:lpstr>
      <vt:lpstr>Slide 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2170</cp:revision>
  <dcterms:created xsi:type="dcterms:W3CDTF">2012-06-07T03:47:58Z</dcterms:created>
  <dcterms:modified xsi:type="dcterms:W3CDTF">2012-06-07T04:26:06Z</dcterms:modified>
</cp:coreProperties>
</file>