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4" r:id="rId1"/>
    <p:sldMasterId id="2147483819" r:id="rId2"/>
    <p:sldMasterId id="2147483834" r:id="rId3"/>
  </p:sldMasterIdLst>
  <p:notesMasterIdLst>
    <p:notesMasterId r:id="rId26"/>
  </p:notesMasterIdLst>
  <p:handoutMasterIdLst>
    <p:handoutMasterId r:id="rId27"/>
  </p:handoutMasterIdLst>
  <p:sldIdLst>
    <p:sldId id="269" r:id="rId4"/>
    <p:sldId id="272" r:id="rId5"/>
    <p:sldId id="273" r:id="rId6"/>
    <p:sldId id="275" r:id="rId7"/>
    <p:sldId id="276" r:id="rId8"/>
    <p:sldId id="277" r:id="rId9"/>
    <p:sldId id="278" r:id="rId10"/>
    <p:sldId id="279" r:id="rId11"/>
    <p:sldId id="260" r:id="rId12"/>
    <p:sldId id="270" r:id="rId13"/>
    <p:sldId id="271" r:id="rId14"/>
    <p:sldId id="257" r:id="rId15"/>
    <p:sldId id="261" r:id="rId16"/>
    <p:sldId id="263" r:id="rId17"/>
    <p:sldId id="264" r:id="rId18"/>
    <p:sldId id="268" r:id="rId19"/>
    <p:sldId id="258" r:id="rId20"/>
    <p:sldId id="259" r:id="rId21"/>
    <p:sldId id="267" r:id="rId22"/>
    <p:sldId id="262" r:id="rId23"/>
    <p:sldId id="266" r:id="rId24"/>
    <p:sldId id="274" r:id="rId25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8942"/>
    <a:srgbClr val="0000FF"/>
    <a:srgbClr val="003399"/>
    <a:srgbClr val="FFCC66"/>
    <a:srgbClr val="B82300"/>
    <a:srgbClr val="FF9999"/>
    <a:srgbClr val="FE8002"/>
    <a:srgbClr val="CC0099"/>
    <a:srgbClr val="006600"/>
    <a:srgbClr val="FD5C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43" autoAdjust="0"/>
    <p:restoredTop sz="99274" autoAdjust="0"/>
  </p:normalViewPr>
  <p:slideViewPr>
    <p:cSldViewPr snapToObjects="1">
      <p:cViewPr>
        <p:scale>
          <a:sx n="80" d="100"/>
          <a:sy n="80" d="100"/>
        </p:scale>
        <p:origin x="-134" y="-62"/>
      </p:cViewPr>
      <p:guideLst>
        <p:guide orient="horz" pos="2704"/>
        <p:guide pos="57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26CFEE5-E694-4D75-B600-43F31FF6BBFA}" type="datetimeFigureOut">
              <a:rPr lang="en-US"/>
              <a:pPr>
                <a:defRPr/>
              </a:pPr>
              <a:t>5/25/2012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8BD28E1-838A-4D4B-811C-2658FD1F6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867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fld id="{47B2CF9C-0117-4802-A492-4949F13F6F2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9154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2"/>
          <p:cNvSpPr txBox="1">
            <a:spLocks noChangeArrowheads="1"/>
          </p:cNvSpPr>
          <p:nvPr userDrawn="1"/>
        </p:nvSpPr>
        <p:spPr bwMode="auto">
          <a:xfrm>
            <a:off x="8039100" y="6507163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97089497-6043-4A13-B4D8-5E09838C7E08}" type="slidenum">
              <a:rPr lang="en-US" sz="1600"/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dirty="0"/>
          </a:p>
        </p:txBody>
      </p:sp>
      <p:sp>
        <p:nvSpPr>
          <p:cNvPr id="8" name="Line 21"/>
          <p:cNvSpPr>
            <a:spLocks noChangeShapeType="1"/>
          </p:cNvSpPr>
          <p:nvPr userDrawn="1"/>
        </p:nvSpPr>
        <p:spPr bwMode="auto">
          <a:xfrm>
            <a:off x="468313" y="649922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52550" y="3505200"/>
            <a:ext cx="6400800" cy="23241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lvl="1">
              <a:defRPr/>
            </a:lvl2pPr>
            <a:lvl3pPr lvl="2">
              <a:defRPr/>
            </a:lvl3pPr>
            <a:lvl4pPr lvl="3">
              <a:defRPr/>
            </a:lvl4pPr>
            <a:lvl5pPr lvl="4">
              <a:defRPr/>
            </a:lvl5pPr>
          </a:lstStyle>
          <a:p>
            <a:r>
              <a:rPr lang="de-CH"/>
              <a:t>Text Level 1 20 Pt. </a:t>
            </a:r>
          </a:p>
          <a:p>
            <a:pPr lvl="1"/>
            <a:r>
              <a:rPr lang="de-CH"/>
              <a:t>Text Level 2 18 Pt.</a:t>
            </a:r>
          </a:p>
          <a:p>
            <a:pPr lvl="2"/>
            <a:r>
              <a:rPr lang="de-CH"/>
              <a:t>Text Level 3 16 Pt.</a:t>
            </a:r>
          </a:p>
          <a:p>
            <a:pPr lvl="3"/>
            <a:r>
              <a:rPr lang="de-CH"/>
              <a:t>Text Level 4 14 Pt.</a:t>
            </a:r>
          </a:p>
          <a:p>
            <a:pPr lvl="4"/>
            <a:r>
              <a:rPr lang="de-CH"/>
              <a:t>Text Level 5 14 Pt.</a:t>
            </a:r>
            <a:endParaRPr lang="en-US"/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0193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LHC morning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503C1-DF11-4A20-A24B-2DE152F8D07C}" type="slidenum">
              <a:rPr lang="en-US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24-05-2012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962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LHC morning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A8FA0-5CB1-47CC-8E14-97CA62F167CF}" type="slidenum">
              <a:rPr lang="en-US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24-05-2012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072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LHC morning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AADED-51EB-4F42-B5F1-2ACE1DF1E144}" type="slidenum">
              <a:rPr lang="en-US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24-05-2012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63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LHC morning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4457D-55E5-4A3A-B391-7D7C2479BC6E}" type="slidenum">
              <a:rPr lang="en-US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24-05-2012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875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LHC morning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2502F-1A98-441D-8A55-88868DC7B226}" type="slidenum">
              <a:rPr lang="en-US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24-05-2012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091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LHC morning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07FC7-9701-4F56-BA21-47F785F44AEB}" type="slidenum">
              <a:rPr lang="en-US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24-05-2012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643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LHC morning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6FE21-7D5A-4944-9B4F-14EE2A8435CA}" type="slidenum">
              <a:rPr lang="en-US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24-05-2012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667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LHC morning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43100-3704-4E7F-9742-368FE9AA1696}" type="slidenum">
              <a:rPr lang="en-US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24-05-2012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636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LHC morning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F8F70-BBF6-4832-98A0-56CA85B1B772}" type="slidenum">
              <a:rPr lang="en-US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24-05-2012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1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96975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9050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LHC morning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A8A3B-17E3-4A11-B239-2716609288BA}" type="slidenum">
              <a:rPr lang="en-US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24-05-2012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78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38D2C-3B56-2346-90FD-E6061E51E9D9}" type="datetime4">
              <a:rPr lang="fr-CH" smtClean="0">
                <a:solidFill>
                  <a:prstClr val="white">
                    <a:lumMod val="85000"/>
                  </a:prstClr>
                </a:solidFill>
              </a:rPr>
              <a:pPr/>
              <a:t>25 mai 2012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white">
                    <a:lumMod val="85000"/>
                  </a:prstClr>
                </a:solidFill>
              </a:rPr>
              <a:t>T. Pauly &amp; S. Zimmermann, RC Daily</a:t>
            </a:r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6DDD-7936-9647-A32C-12939E44ED71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83268" y="6626735"/>
            <a:ext cx="2133600" cy="278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3902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268" y="983717"/>
            <a:ext cx="8794193" cy="53793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99174"/>
            <a:ext cx="9144000" cy="258826"/>
          </a:xfrm>
        </p:spPr>
        <p:txBody>
          <a:bodyPr/>
          <a:lstStyle/>
          <a:p>
            <a:r>
              <a:rPr lang="de-DE" smtClean="0">
                <a:solidFill>
                  <a:prstClr val="white">
                    <a:lumMod val="85000"/>
                  </a:prstClr>
                </a:solidFill>
              </a:rPr>
              <a:t>T. Pauly &amp; S. Zimmermann, RC Daily</a:t>
            </a:r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83268" y="6599174"/>
            <a:ext cx="2133600" cy="278361"/>
          </a:xfrm>
        </p:spPr>
        <p:txBody>
          <a:bodyPr/>
          <a:lstStyle/>
          <a:p>
            <a:fld id="{7C1AF365-2545-764E-A8FE-34B1B8EAE1E8}" type="datetime4">
              <a:rPr lang="fr-CH" smtClean="0">
                <a:solidFill>
                  <a:prstClr val="white">
                    <a:lumMod val="85000"/>
                  </a:prstClr>
                </a:solidFill>
              </a:rPr>
              <a:pPr/>
              <a:t>25 mai 2012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43861" y="6599174"/>
            <a:ext cx="2133600" cy="278361"/>
          </a:xfrm>
        </p:spPr>
        <p:txBody>
          <a:bodyPr/>
          <a:lstStyle/>
          <a:p>
            <a:fld id="{0C996DDD-7936-9647-A32C-12939E44ED71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0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67CFF-BE90-2D4A-8D32-2094F7027CE3}" type="datetime4">
              <a:rPr lang="fr-CH" smtClean="0">
                <a:solidFill>
                  <a:prstClr val="white">
                    <a:lumMod val="85000"/>
                  </a:prstClr>
                </a:solidFill>
              </a:rPr>
              <a:pPr/>
              <a:t>25 mai 2012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white">
                    <a:lumMod val="85000"/>
                  </a:prstClr>
                </a:solidFill>
              </a:rPr>
              <a:t>T. Pauly &amp; S. Zimmermann, RC Daily</a:t>
            </a:r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6DDD-7936-9647-A32C-12939E44ED71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944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3D23-B626-4345-AC51-CB8F9380A7FA}" type="datetime4">
              <a:rPr lang="fr-CH" smtClean="0">
                <a:solidFill>
                  <a:prstClr val="white">
                    <a:lumMod val="85000"/>
                  </a:prstClr>
                </a:solidFill>
              </a:rPr>
              <a:pPr/>
              <a:t>25 mai 2012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white">
                    <a:lumMod val="85000"/>
                  </a:prstClr>
                </a:solidFill>
              </a:rPr>
              <a:t>T. Pauly &amp; S. Zimmermann, RC Daily</a:t>
            </a:r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6DDD-7936-9647-A32C-12939E44ED71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711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3BF7E-DEA9-1141-8890-7D1ECBEB5BB9}" type="datetime4">
              <a:rPr lang="fr-CH" smtClean="0">
                <a:solidFill>
                  <a:prstClr val="white">
                    <a:lumMod val="85000"/>
                  </a:prstClr>
                </a:solidFill>
              </a:rPr>
              <a:pPr/>
              <a:t>25 mai 2012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white">
                    <a:lumMod val="85000"/>
                  </a:prstClr>
                </a:solidFill>
              </a:rPr>
              <a:t>T. Pauly &amp; S. Zimmermann, RC Daily</a:t>
            </a:r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6DDD-7936-9647-A32C-12939E44ED71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7920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5CF2-E819-2F44-810E-A6FCEDA5555F}" type="datetime4">
              <a:rPr lang="fr-CH" smtClean="0">
                <a:solidFill>
                  <a:prstClr val="white">
                    <a:lumMod val="85000"/>
                  </a:prstClr>
                </a:solidFill>
              </a:rPr>
              <a:pPr/>
              <a:t>25 mai 2012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white">
                    <a:lumMod val="85000"/>
                  </a:prstClr>
                </a:solidFill>
              </a:rPr>
              <a:t>T. Pauly &amp; S. Zimmermann, RC Daily</a:t>
            </a:r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6DDD-7936-9647-A32C-12939E44ED71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9926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CD8E-B49A-644E-9B60-25021DC36B86}" type="datetime4">
              <a:rPr lang="fr-CH" smtClean="0">
                <a:solidFill>
                  <a:prstClr val="white">
                    <a:lumMod val="85000"/>
                  </a:prstClr>
                </a:solidFill>
              </a:rPr>
              <a:pPr/>
              <a:t>25 mai 2012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white">
                    <a:lumMod val="85000"/>
                  </a:prstClr>
                </a:solidFill>
              </a:rPr>
              <a:t>T. Pauly &amp; S. Zimmermann, RC Daily</a:t>
            </a:r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6DDD-7936-9647-A32C-12939E44ED71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1132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107" y="273050"/>
            <a:ext cx="5802353" cy="62020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366" y="1335484"/>
            <a:ext cx="2849947" cy="51396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4214-AB50-874F-AEBD-6C420E8B097E}" type="datetime4">
              <a:rPr lang="fr-CH" smtClean="0">
                <a:solidFill>
                  <a:prstClr val="white">
                    <a:lumMod val="85000"/>
                  </a:prstClr>
                </a:solidFill>
              </a:rPr>
              <a:pPr/>
              <a:t>25 mai 2012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white">
                    <a:lumMod val="85000"/>
                  </a:prstClr>
                </a:solidFill>
              </a:rPr>
              <a:t>T. Pauly &amp; S. Zimmermann, RC Daily</a:t>
            </a:r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6DDD-7936-9647-A32C-12939E44ED71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4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2FE2-47B9-A341-955F-C8B115931011}" type="datetime4">
              <a:rPr lang="fr-CH" smtClean="0">
                <a:solidFill>
                  <a:prstClr val="white">
                    <a:lumMod val="85000"/>
                  </a:prstClr>
                </a:solidFill>
              </a:rPr>
              <a:pPr/>
              <a:t>25 mai 2012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white">
                    <a:lumMod val="85000"/>
                  </a:prstClr>
                </a:solidFill>
              </a:rPr>
              <a:t>T. Pauly &amp; S. Zimmermann, RC Daily</a:t>
            </a:r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6DDD-7936-9647-A32C-12939E44ED71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466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4567F-6A8F-CD48-80F0-B493CD69B149}" type="datetime4">
              <a:rPr lang="fr-CH" smtClean="0">
                <a:solidFill>
                  <a:prstClr val="white">
                    <a:lumMod val="85000"/>
                  </a:prstClr>
                </a:solidFill>
              </a:rPr>
              <a:pPr/>
              <a:t>25 mai 2012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white">
                    <a:lumMod val="85000"/>
                  </a:prstClr>
                </a:solidFill>
              </a:rPr>
              <a:t>T. Pauly &amp; S. Zimmermann, RC Daily</a:t>
            </a:r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6DDD-7936-9647-A32C-12939E44ED71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198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4460" y="274638"/>
            <a:ext cx="1793000" cy="62004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691461" cy="62004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5F56-345C-BF4E-A245-14F86C5D4A60}" type="datetime4">
              <a:rPr lang="fr-CH" smtClean="0">
                <a:solidFill>
                  <a:prstClr val="white">
                    <a:lumMod val="85000"/>
                  </a:prstClr>
                </a:solidFill>
              </a:rPr>
              <a:pPr/>
              <a:t>25 mai 2012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prstClr val="white">
                    <a:lumMod val="85000"/>
                  </a:prstClr>
                </a:solidFill>
              </a:rPr>
              <a:t>T. Pauly &amp; S. Zimmermann, RC Daily</a:t>
            </a:r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6DDD-7936-9647-A32C-12939E44ED71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849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Templa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7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Rectangle 47"/>
          <p:cNvSpPr>
            <a:spLocks noChangeArrowheads="1"/>
          </p:cNvSpPr>
          <p:nvPr userDrawn="1"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13" y="92075"/>
            <a:ext cx="633412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800" y="160338"/>
            <a:ext cx="49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7"/>
          <p:cNvSpPr txBox="1"/>
          <p:nvPr userDrawn="1"/>
        </p:nvSpPr>
        <p:spPr>
          <a:xfrm>
            <a:off x="-9525" y="187325"/>
            <a:ext cx="6096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100" dirty="0">
                <a:solidFill>
                  <a:schemeClr val="bg1"/>
                </a:solidFill>
                <a:effectLst>
                  <a:outerShdw blurRad="165100" dist="635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CERN</a:t>
            </a:r>
            <a:endParaRPr lang="en-GB" sz="1100" dirty="0">
              <a:solidFill>
                <a:schemeClr val="bg1"/>
              </a:solidFill>
              <a:effectLst>
                <a:outerShdw blurRad="165100" dist="635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4"/>
          <p:cNvSpPr>
            <a:spLocks noChangeArrowheads="1"/>
          </p:cNvSpPr>
          <p:nvPr userDrawn="1"/>
        </p:nvSpPr>
        <p:spPr bwMode="auto">
          <a:xfrm>
            <a:off x="0" y="6642100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markus.zerlauth@cern.ch</a:t>
            </a:r>
          </a:p>
        </p:txBody>
      </p:sp>
      <p:sp>
        <p:nvSpPr>
          <p:cNvPr id="9" name="Rectangle 34"/>
          <p:cNvSpPr>
            <a:spLocks noChangeArrowheads="1"/>
          </p:cNvSpPr>
          <p:nvPr userDrawn="1"/>
        </p:nvSpPr>
        <p:spPr bwMode="auto">
          <a:xfrm>
            <a:off x="1828800" y="6642100"/>
            <a:ext cx="5486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LHC 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 Performance</a:t>
            </a:r>
            <a:r>
              <a:rPr lang="en-US" sz="1200" baseline="0" dirty="0" smtClean="0">
                <a:solidFill>
                  <a:schemeClr val="bg1"/>
                </a:solidFill>
                <a:latin typeface="Calibri" pitchFamily="34" charset="0"/>
              </a:rPr>
              <a:t> Workshop – Chamonix 2012</a:t>
            </a:r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01000" y="6629400"/>
            <a:ext cx="1143000" cy="228600"/>
          </a:xfrm>
          <a:prstGeom prst="rect">
            <a:avLst/>
          </a:prstGeom>
        </p:spPr>
        <p:txBody>
          <a:bodyPr/>
          <a:lstStyle>
            <a:lvl1pPr eaLnBrk="1" hangingPunct="1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B95C3B5D-A04A-42D5-B914-BF8EC138D9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24-05-2012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LHC morning report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26E3E824-1D33-4083-932F-B12D7D09EB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293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111750"/>
          </a:xfrm>
        </p:spPr>
        <p:txBody>
          <a:bodyPr/>
          <a:lstStyle>
            <a:lvl3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24-05-2012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LHC morning report</a:t>
            </a:r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46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LHC morning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C38A6-77F0-4FCF-B06D-A581D0D4EF24}" type="slidenum">
              <a:rPr lang="en-US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24-05-2012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66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7D"/>
                </a:solidFill>
              </a:rPr>
              <a:t>LHC morning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31215-DB5D-475E-B8AB-8117DA16C71B}" type="slidenum">
              <a:rPr lang="en-US">
                <a:solidFill>
                  <a:srgbClr val="0000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24-05-2012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63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85813"/>
            <a:ext cx="8229600" cy="563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smtClean="0"/>
              <a:t>Text Level 1 20 </a:t>
            </a:r>
            <a:r>
              <a:rPr lang="de-CH" dirty="0" err="1" smtClean="0"/>
              <a:t>Pt</a:t>
            </a:r>
            <a:r>
              <a:rPr lang="de-CH" dirty="0" smtClean="0"/>
              <a:t>. </a:t>
            </a:r>
          </a:p>
          <a:p>
            <a:pPr lvl="1"/>
            <a:r>
              <a:rPr lang="de-CH" dirty="0" smtClean="0"/>
              <a:t>Text Level 2 18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</a:p>
          <a:p>
            <a:pPr lvl="2"/>
            <a:r>
              <a:rPr lang="de-CH" dirty="0" smtClean="0"/>
              <a:t>Text Level 3 16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</a:p>
          <a:p>
            <a:pPr lvl="3"/>
            <a:r>
              <a:rPr lang="de-CH" dirty="0" smtClean="0"/>
              <a:t>Text Level 4 14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</a:p>
          <a:p>
            <a:pPr lvl="4"/>
            <a:r>
              <a:rPr lang="de-CH" dirty="0" smtClean="0"/>
              <a:t>Text Level 5 14 </a:t>
            </a:r>
            <a:r>
              <a:rPr lang="de-CH" dirty="0" err="1" smtClean="0"/>
              <a:t>Pt</a:t>
            </a:r>
            <a:r>
              <a:rPr lang="de-CH" dirty="0" smtClean="0"/>
              <a:t>.</a:t>
            </a:r>
            <a:endParaRPr lang="en-US" dirty="0" smtClean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209800" y="6556375"/>
            <a:ext cx="46482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00" dirty="0" smtClean="0"/>
              <a:t>2012-05-25</a:t>
            </a: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381000" y="6542088"/>
            <a:ext cx="338613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300" dirty="0" smtClean="0"/>
              <a:t>8:30</a:t>
            </a:r>
            <a:r>
              <a:rPr lang="en-US" sz="1300" baseline="0" dirty="0" smtClean="0"/>
              <a:t> meeting</a:t>
            </a:r>
            <a:endParaRPr lang="en-US" sz="1300" dirty="0"/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5727700" y="6542088"/>
            <a:ext cx="26670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300" dirty="0" smtClean="0"/>
              <a:t>EBH</a:t>
            </a:r>
            <a:endParaRPr lang="en-US" sz="1300" dirty="0"/>
          </a:p>
        </p:txBody>
      </p:sp>
      <p:sp>
        <p:nvSpPr>
          <p:cNvPr id="1030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79375"/>
            <a:ext cx="82184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68313" y="649922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8039100" y="6507163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D9D0EF41-8BD5-4BA3-B152-07B4757AE79F}" type="slidenum">
              <a:rPr lang="en-US" sz="1600"/>
              <a:pPr algn="r">
                <a:spcBef>
                  <a:spcPct val="50000"/>
                </a:spcBef>
                <a:defRPr/>
              </a:pPr>
              <a:t>‹#›</a:t>
            </a:fld>
            <a:endParaRPr lang="en-US" sz="1600" dirty="0"/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>
            <a:off x="458788" y="714375"/>
            <a:ext cx="8229600" cy="0"/>
          </a:xfrm>
          <a:prstGeom prst="line">
            <a:avLst/>
          </a:prstGeom>
          <a:noFill/>
          <a:ln w="1905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4" r:id="rId2"/>
    <p:sldLayoutId id="2147483815" r:id="rId3"/>
    <p:sldLayoutId id="2147483816" r:id="rId4"/>
    <p:sldLayoutId id="2147483818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Helvetica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3399"/>
          </a:solidFill>
          <a:latin typeface="+mn-lt"/>
          <a:ea typeface="+mn-ea"/>
          <a:cs typeface="+mn-cs"/>
        </a:defRPr>
      </a:lvl1pPr>
      <a:lvl2pPr marL="565150" indent="-2222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906463" indent="-2222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24936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6017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0589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5161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9733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430588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dirty="0"/>
            </a:lvl1pPr>
          </a:lstStyle>
          <a:p>
            <a:pPr algn="ctr">
              <a:defRPr/>
            </a:pPr>
            <a:r>
              <a:rPr lang="en-US" smtClean="0">
                <a:solidFill>
                  <a:srgbClr val="00007D"/>
                </a:solidFill>
                <a:latin typeface="Arial" charset="0"/>
              </a:rPr>
              <a:t>LHC morning report</a:t>
            </a:r>
            <a:endParaRPr lang="en-US">
              <a:solidFill>
                <a:srgbClr val="00007D"/>
              </a:solidFill>
              <a:latin typeface="Arial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69CF8F24-2345-4359-A23A-40838D5E6DC1}" type="slidenum">
              <a:rPr lang="en-US">
                <a:solidFill>
                  <a:srgbClr val="00007D"/>
                </a:solidFill>
                <a:latin typeface="Arial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7D"/>
              </a:solidFill>
              <a:latin typeface="Arial" charset="0"/>
            </a:endParaRPr>
          </a:p>
        </p:txBody>
      </p:sp>
      <p:sp>
        <p:nvSpPr>
          <p:cNvPr id="922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smtClean="0">
                <a:solidFill>
                  <a:srgbClr val="00007D"/>
                </a:solidFill>
                <a:latin typeface="Arial" charset="0"/>
              </a:rPr>
              <a:t>24-05-2012</a:t>
            </a:r>
            <a:endParaRPr lang="en-US">
              <a:solidFill>
                <a:srgbClr val="00007D"/>
              </a:solidFill>
              <a:latin typeface="Arial" charset="0"/>
            </a:endParaRPr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sz="2000" dirty="0">
              <a:solidFill>
                <a:srgbClr val="00007D"/>
              </a:solidFill>
              <a:latin typeface="Arial" charset="0"/>
            </a:endParaRPr>
          </a:p>
        </p:txBody>
      </p:sp>
      <p:pic>
        <p:nvPicPr>
          <p:cNvPr id="922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</p:spPr>
      </p:pic>
    </p:spTree>
    <p:extLst>
      <p:ext uri="{BB962C8B-B14F-4D97-AF65-F5344CB8AC3E}">
        <p14:creationId xmlns:p14="http://schemas.microsoft.com/office/powerpoint/2010/main" val="396969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accent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77369"/>
            <a:ext cx="9144000" cy="2806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99174"/>
            <a:ext cx="9144000" cy="25882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t>T. Pauly &amp; S. Zimmermann, RC Daily</a:t>
            </a:r>
            <a:endParaRPr lang="en-US" dirty="0"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183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268" y="983717"/>
            <a:ext cx="8794193" cy="5541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3268" y="6599174"/>
            <a:ext cx="2133600" cy="278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F411C715-134A-0244-B1BD-A4950871F789}" type="datetime4">
              <a:rPr lang="fr-CH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25 mai 2012</a:t>
            </a:fld>
            <a:endParaRPr lang="en-US"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3861" y="6599174"/>
            <a:ext cx="2133600" cy="278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C996DDD-7936-9647-A32C-12939E44ED71}" type="slidenum">
              <a:rPr lang="en-US" smtClean="0">
                <a:solidFill>
                  <a:prstClr val="white">
                    <a:lumMod val="8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white">
                  <a:lumMod val="8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418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bg1">
              <a:lumMod val="8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7:20 – 12:30 faults of BLM sanity check, RQX.L8 QPS trip and iris scanner in </a:t>
            </a:r>
            <a:r>
              <a:rPr lang="en-GB" dirty="0"/>
              <a:t>UJ47</a:t>
            </a:r>
            <a:r>
              <a:rPr lang="en-US" dirty="0" smtClean="0"/>
              <a:t>. Access:</a:t>
            </a:r>
          </a:p>
          <a:p>
            <a:pPr lvl="1"/>
            <a:r>
              <a:rPr lang="en-US" dirty="0" err="1"/>
              <a:t>Pt</a:t>
            </a:r>
            <a:r>
              <a:rPr lang="en-US" dirty="0"/>
              <a:t> 8 for ELQA on RQX.L8 (The voltage tap on the current lead has been lost triggering the </a:t>
            </a:r>
            <a:r>
              <a:rPr lang="en-US" dirty="0" smtClean="0"/>
              <a:t>QPS)</a:t>
            </a:r>
          </a:p>
          <a:p>
            <a:pPr lvl="1"/>
            <a:r>
              <a:rPr lang="en-US" dirty="0" smtClean="0"/>
              <a:t>ALICE, CMS</a:t>
            </a:r>
          </a:p>
          <a:p>
            <a:pPr lvl="1"/>
            <a:r>
              <a:rPr lang="en-US" dirty="0" err="1" smtClean="0"/>
              <a:t>Pt</a:t>
            </a:r>
            <a:r>
              <a:rPr lang="en-US" dirty="0" smtClean="0"/>
              <a:t> 1 </a:t>
            </a:r>
            <a:r>
              <a:rPr lang="en-US" dirty="0"/>
              <a:t>for TCL: recurring problem with TCL.5R1.B1 should be solved. R</a:t>
            </a:r>
            <a:r>
              <a:rPr lang="en-US" dirty="0" smtClean="0"/>
              <a:t>eplaced </a:t>
            </a:r>
            <a:r>
              <a:rPr lang="en-US" dirty="0"/>
              <a:t>the conditioning electronic card for the resolver</a:t>
            </a:r>
            <a:endParaRPr lang="en-US" dirty="0" smtClean="0"/>
          </a:p>
          <a:p>
            <a:pPr lvl="1"/>
            <a:r>
              <a:rPr lang="en-US" dirty="0" err="1" smtClean="0"/>
              <a:t>Pt</a:t>
            </a:r>
            <a:r>
              <a:rPr lang="en-US" dirty="0" smtClean="0"/>
              <a:t> 2 for QPS (</a:t>
            </a:r>
            <a:r>
              <a:rPr lang="en-GB" dirty="0" smtClean="0"/>
              <a:t>RQ9.L2)</a:t>
            </a:r>
            <a:endParaRPr lang="en-US" dirty="0" smtClean="0"/>
          </a:p>
          <a:p>
            <a:pPr lvl="1"/>
            <a:r>
              <a:rPr lang="en-US" dirty="0" err="1" smtClean="0"/>
              <a:t>Pt</a:t>
            </a:r>
            <a:r>
              <a:rPr lang="en-US" dirty="0" smtClean="0"/>
              <a:t> 4 for vacuum</a:t>
            </a:r>
          </a:p>
          <a:p>
            <a:pPr lvl="1"/>
            <a:r>
              <a:rPr lang="en-US" dirty="0" err="1" smtClean="0"/>
              <a:t>Pt</a:t>
            </a:r>
            <a:r>
              <a:rPr lang="en-US" dirty="0" smtClean="0"/>
              <a:t> 4 BI (head-tail monitor)</a:t>
            </a:r>
          </a:p>
          <a:p>
            <a:r>
              <a:rPr lang="en-US" dirty="0" smtClean="0"/>
              <a:t>14:40 BPM </a:t>
            </a:r>
            <a:r>
              <a:rPr lang="en-US" dirty="0"/>
              <a:t>interlock test: Injected 1 </a:t>
            </a:r>
            <a:r>
              <a:rPr lang="en-US" dirty="0" err="1"/>
              <a:t>indiv</a:t>
            </a:r>
            <a:r>
              <a:rPr lang="en-US" dirty="0"/>
              <a:t> per beam (+ pilot) and start scraping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24.5. morning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4371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 </a:t>
            </a:r>
            <a:r>
              <a:rPr lang="en-US" dirty="0" smtClean="0"/>
              <a:t>2568: 25ns-Satellites in Beam1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F365-2545-764E-A8FE-34B1B8EAE1E8}" type="datetime4">
              <a:rPr lang="fr-CH" smtClean="0">
                <a:solidFill>
                  <a:prstClr val="white">
                    <a:lumMod val="85000"/>
                  </a:prstClr>
                </a:solidFill>
              </a:rPr>
              <a:pPr/>
              <a:t>25 mai 2012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white">
                    <a:lumMod val="85000"/>
                  </a:prstClr>
                </a:solidFill>
              </a:rPr>
              <a:t>T. Pauly &amp; S. Zimmermann</a:t>
            </a:r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96DDD-7936-9647-A32C-12939E44ED71}" type="slidenum">
              <a:rPr lang="en-US" smtClean="0">
                <a:solidFill>
                  <a:prstClr val="white">
                    <a:lumMod val="85000"/>
                  </a:prstClr>
                </a:solidFill>
              </a:rPr>
              <a:pPr/>
              <a:t>10</a:t>
            </a:fld>
            <a:endParaRPr lang="en-US">
              <a:solidFill>
                <a:prstClr val="white">
                  <a:lumMod val="85000"/>
                </a:prstClr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0" y="2428875"/>
            <a:ext cx="9144000" cy="4168482"/>
            <a:chOff x="0" y="2428875"/>
            <a:chExt cx="9144000" cy="4168482"/>
          </a:xfrm>
        </p:grpSpPr>
        <p:grpSp>
          <p:nvGrpSpPr>
            <p:cNvPr id="43" name="Group 42"/>
            <p:cNvGrpSpPr/>
            <p:nvPr/>
          </p:nvGrpSpPr>
          <p:grpSpPr>
            <a:xfrm>
              <a:off x="0" y="2428875"/>
              <a:ext cx="9144000" cy="4168482"/>
              <a:chOff x="0" y="1348413"/>
              <a:chExt cx="9144000" cy="416848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1710840"/>
                <a:ext cx="9144000" cy="3436723"/>
              </a:xfrm>
              <a:prstGeom prst="rect">
                <a:avLst/>
              </a:prstGeom>
            </p:spPr>
          </p:pic>
          <p:cxnSp>
            <p:nvCxnSpPr>
              <p:cNvPr id="10" name="Straight Arrow Connector 9"/>
              <p:cNvCxnSpPr/>
              <p:nvPr/>
            </p:nvCxnSpPr>
            <p:spPr>
              <a:xfrm flipH="1" flipV="1">
                <a:off x="2316869" y="3571877"/>
                <a:ext cx="683506" cy="157568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2111375" y="5147563"/>
                <a:ext cx="44247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</a:rPr>
                  <a:t>Cable reflection of the main bunches (ignore)</a:t>
                </a:r>
                <a:endParaRPr lang="en-US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0" name="Straight Arrow Connector 19"/>
              <p:cNvCxnSpPr>
                <a:endCxn id="32" idx="0"/>
              </p:cNvCxnSpPr>
              <p:nvPr/>
            </p:nvCxnSpPr>
            <p:spPr>
              <a:xfrm flipH="1">
                <a:off x="2876640" y="1710840"/>
                <a:ext cx="790485" cy="25637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3667125" y="1690202"/>
                <a:ext cx="1192758" cy="2770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3667125" y="1710840"/>
                <a:ext cx="3176736" cy="25637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2730502" y="1348413"/>
                <a:ext cx="23683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black"/>
                    </a:solidFill>
                    <a:latin typeface="Calibri"/>
                  </a:rPr>
                  <a:t>main bunches (clipped)</a:t>
                </a:r>
                <a:endParaRPr lang="en-US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460501" y="2428875"/>
                <a:ext cx="650874" cy="1143002"/>
              </a:xfrm>
              <a:prstGeom prst="ellipse">
                <a:avLst/>
              </a:prstGeom>
              <a:noFill/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603625" y="2168525"/>
                <a:ext cx="571500" cy="1403352"/>
              </a:xfrm>
              <a:prstGeom prst="ellipse">
                <a:avLst/>
              </a:prstGeom>
              <a:noFill/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745703" y="2320925"/>
                <a:ext cx="550322" cy="1403352"/>
              </a:xfrm>
              <a:prstGeom prst="ellipse">
                <a:avLst/>
              </a:prstGeom>
              <a:noFill/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747000" y="2184400"/>
                <a:ext cx="628650" cy="1403352"/>
              </a:xfrm>
              <a:prstGeom prst="ellipse">
                <a:avLst/>
              </a:prstGeom>
              <a:noFill/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02912" y="1967210"/>
                <a:ext cx="154745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dirty="0" smtClean="0">
                    <a:solidFill>
                      <a:srgbClr val="FF0000"/>
                    </a:solidFill>
                    <a:latin typeface="Calibri"/>
                  </a:rPr>
                  <a:t>25ns satellites</a:t>
                </a:r>
              </a:p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dirty="0" smtClean="0">
                    <a:solidFill>
                      <a:srgbClr val="FF0000"/>
                    </a:solidFill>
                    <a:latin typeface="Calibri"/>
                  </a:rPr>
                  <a:t>~5% of main </a:t>
                </a:r>
              </a:p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dirty="0" smtClean="0">
                    <a:solidFill>
                      <a:srgbClr val="FF0000"/>
                    </a:solidFill>
                    <a:latin typeface="Calibri"/>
                  </a:rPr>
                  <a:t>bunch</a:t>
                </a:r>
                <a:endParaRPr lang="en-US" sz="1800" b="1" dirty="0">
                  <a:solidFill>
                    <a:srgbClr val="FF0000"/>
                  </a:solidFill>
                  <a:latin typeface="Calibri"/>
                </a:endParaRPr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>
            <a:xfrm flipV="1">
              <a:off x="3000375" y="4652339"/>
              <a:ext cx="3444875" cy="15756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3000375" y="4652339"/>
              <a:ext cx="1381125" cy="15756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/>
          <p:cNvSpPr/>
          <p:nvPr/>
        </p:nvSpPr>
        <p:spPr>
          <a:xfrm>
            <a:off x="411703" y="916136"/>
            <a:ext cx="7335297" cy="147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In fill 2568, we could clearly see 25ns-satellite bunches in beam 1 with the ATLAS-BPTX 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system: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marL="742950" lvl="1" indent="-285750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from injection</a:t>
            </a:r>
          </a:p>
          <a:p>
            <a:pPr marL="742950" lvl="1" indent="-285750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in some batches up to the 5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%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of the </a:t>
            </a:r>
            <a:r>
              <a:rPr lang="en-US" sz="1800" smtClean="0">
                <a:solidFill>
                  <a:prstClr val="black"/>
                </a:solidFill>
                <a:latin typeface="Calibri"/>
              </a:rPr>
              <a:t>main bunches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marL="742950" lvl="1" indent="-285750" defTabSz="4572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beam 2 is compatible with noise</a:t>
            </a:r>
          </a:p>
        </p:txBody>
      </p:sp>
    </p:spTree>
    <p:extLst>
      <p:ext uri="{BB962C8B-B14F-4D97-AF65-F5344CB8AC3E}">
        <p14:creationId xmlns:p14="http://schemas.microsoft.com/office/powerpoint/2010/main" val="256665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LDM bucket histograms for the last batch of B1 at 00:03 and 5:00. In the second fill during the night the satellites near the main bunch are a bit higher 1.6% vs. 0.76% before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Satellite bunches seen by LDM</a:t>
            </a:r>
            <a:endParaRPr lang="en-GB" dirty="0"/>
          </a:p>
        </p:txBody>
      </p:sp>
      <p:sp>
        <p:nvSpPr>
          <p:cNvPr id="8" name="AutoShape 2" descr="https://ab-dep-op-elogbook.web.cern.ch/ab-dep-op-elogbook/elogbook/secure/attach.php?attachId=1248242&amp;type=png&amp;fname=2012052408115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1" name="Picture 3" descr="C:\Users\eholzer\AppData\Local\Temp\2012052408115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144000" cy="218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eholzer\AppData\Local\Temp\201205240813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9144000" cy="218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962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Longitudinal losses </a:t>
            </a:r>
            <a:r>
              <a:rPr lang="en-US" dirty="0" smtClean="0">
                <a:solidFill>
                  <a:srgbClr val="FF0000"/>
                </a:solidFill>
              </a:rPr>
              <a:t>B1</a:t>
            </a:r>
            <a:r>
              <a:rPr lang="en-US" dirty="0" smtClean="0"/>
              <a:t> at the start of the ramp up to 83% of BLM thresholds in IP3.</a:t>
            </a:r>
          </a:p>
          <a:p>
            <a:r>
              <a:rPr lang="en-US" dirty="0" smtClean="0"/>
              <a:t>A detailed analysis and threshold change campaign should be done for IP3 – the same way as it is currently being worked on for IP7.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/>
              <a:t>In the meantime: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Change </a:t>
            </a:r>
            <a:r>
              <a:rPr lang="en-US" dirty="0">
                <a:solidFill>
                  <a:schemeClr val="accent2"/>
                </a:solidFill>
              </a:rPr>
              <a:t>the monitor factor from 0.1 to </a:t>
            </a:r>
            <a:r>
              <a:rPr lang="en-US" dirty="0" smtClean="0">
                <a:solidFill>
                  <a:schemeClr val="accent2"/>
                </a:solidFill>
              </a:rPr>
              <a:t>0.2:</a:t>
            </a:r>
          </a:p>
          <a:p>
            <a:pPr lvl="1"/>
            <a:r>
              <a:rPr lang="en-US" sz="1800" dirty="0" smtClean="0"/>
              <a:t>BLMQI.07R3.B2E30_MQ</a:t>
            </a:r>
            <a:endParaRPr lang="en-GB" sz="1800" dirty="0"/>
          </a:p>
          <a:p>
            <a:r>
              <a:rPr lang="en-US" dirty="0" smtClean="0">
                <a:solidFill>
                  <a:schemeClr val="accent2"/>
                </a:solidFill>
              </a:rPr>
              <a:t>Increase </a:t>
            </a:r>
            <a:r>
              <a:rPr lang="en-US" dirty="0">
                <a:solidFill>
                  <a:schemeClr val="accent2"/>
                </a:solidFill>
              </a:rPr>
              <a:t>long running sum </a:t>
            </a:r>
            <a:r>
              <a:rPr lang="en-US" dirty="0" smtClean="0">
                <a:solidFill>
                  <a:schemeClr val="accent2"/>
                </a:solidFill>
              </a:rPr>
              <a:t>thresholds </a:t>
            </a:r>
            <a:r>
              <a:rPr lang="en-US" dirty="0">
                <a:solidFill>
                  <a:schemeClr val="accent2"/>
                </a:solidFill>
              </a:rPr>
              <a:t>by a factor of </a:t>
            </a:r>
            <a:r>
              <a:rPr lang="en-US" dirty="0" smtClean="0">
                <a:solidFill>
                  <a:schemeClr val="accent2"/>
                </a:solidFill>
              </a:rPr>
              <a:t>5 by moving to a different family:</a:t>
            </a:r>
            <a:endParaRPr lang="en-GB" dirty="0">
              <a:solidFill>
                <a:schemeClr val="accent2"/>
              </a:solidFill>
            </a:endParaRPr>
          </a:p>
          <a:p>
            <a:pPr lvl="1"/>
            <a:r>
              <a:rPr lang="en-US" sz="1800" dirty="0" smtClean="0"/>
              <a:t>BLMEI.05L3.B1I10_TCSG.5L3.B1</a:t>
            </a:r>
            <a:endParaRPr lang="en-GB" sz="1800" dirty="0"/>
          </a:p>
          <a:p>
            <a:pPr lvl="1"/>
            <a:r>
              <a:rPr lang="en-US" sz="1800" dirty="0" smtClean="0"/>
              <a:t>BLMEI.04R3.B1I10_TCSG.4R3.B1</a:t>
            </a:r>
            <a:endParaRPr lang="en-GB" sz="1800" dirty="0"/>
          </a:p>
          <a:p>
            <a:r>
              <a:rPr lang="en-US" dirty="0"/>
              <a:t>This way </a:t>
            </a:r>
            <a:r>
              <a:rPr lang="en-US" dirty="0" smtClean="0">
                <a:solidFill>
                  <a:srgbClr val="FF0000"/>
                </a:solidFill>
              </a:rPr>
              <a:t>TCLA</a:t>
            </a:r>
            <a:r>
              <a:rPr lang="en-US" dirty="0" smtClean="0"/>
              <a:t> will </a:t>
            </a:r>
            <a:r>
              <a:rPr lang="en-US" dirty="0" smtClean="0">
                <a:solidFill>
                  <a:srgbClr val="FF0000"/>
                </a:solidFill>
              </a:rPr>
              <a:t>limit losses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on B1 to approximately 3 times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higher than during fill 2660</a:t>
            </a:r>
            <a:r>
              <a:rPr lang="en-US" dirty="0" smtClean="0"/>
              <a:t>:</a:t>
            </a:r>
          </a:p>
          <a:p>
            <a:pPr lvl="1"/>
            <a:r>
              <a:rPr lang="en-US" sz="1800" dirty="0" smtClean="0"/>
              <a:t>BLMEI.05R3.B1I10_TCLA.A5R3.B1</a:t>
            </a:r>
            <a:r>
              <a:rPr lang="en-US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 BLM thresholds temporarily?</a:t>
            </a:r>
            <a:endParaRPr lang="en-GB" dirty="0"/>
          </a:p>
        </p:txBody>
      </p:sp>
      <p:pic>
        <p:nvPicPr>
          <p:cNvPr id="1026" name="Picture 1" descr="Description: compare_THRI_7_TCSG_LSA_THRI_7_TCSG_F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740" y="3501008"/>
            <a:ext cx="4350799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868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olerance </a:t>
            </a:r>
            <a:r>
              <a:rPr lang="en-US" dirty="0"/>
              <a:t>on max bunch length (SPS </a:t>
            </a:r>
            <a:r>
              <a:rPr lang="en-US" dirty="0" err="1"/>
              <a:t>bqm</a:t>
            </a:r>
            <a:r>
              <a:rPr lang="en-US" dirty="0"/>
              <a:t>) was relaxed: </a:t>
            </a:r>
            <a:endParaRPr lang="en-US" dirty="0" smtClean="0"/>
          </a:p>
          <a:p>
            <a:pPr lvl="1"/>
            <a:r>
              <a:rPr lang="en-US" dirty="0" smtClean="0"/>
              <a:t>From </a:t>
            </a:r>
            <a:r>
              <a:rPr lang="en-US" dirty="0" smtClean="0">
                <a:solidFill>
                  <a:schemeClr val="accent2"/>
                </a:solidFill>
              </a:rPr>
              <a:t>1.65 </a:t>
            </a:r>
            <a:r>
              <a:rPr lang="en-US" dirty="0">
                <a:solidFill>
                  <a:schemeClr val="accent2"/>
                </a:solidFill>
              </a:rPr>
              <a:t>ns </a:t>
            </a:r>
            <a:r>
              <a:rPr lang="en-US" dirty="0"/>
              <a:t>(</a:t>
            </a:r>
            <a:r>
              <a:rPr lang="en-US" dirty="0" smtClean="0"/>
              <a:t>May 15), </a:t>
            </a:r>
            <a:r>
              <a:rPr lang="en-US" dirty="0"/>
              <a:t>to 1.8 ns (</a:t>
            </a:r>
            <a:r>
              <a:rPr lang="en-US" dirty="0" smtClean="0"/>
              <a:t>May 17) and </a:t>
            </a:r>
            <a:r>
              <a:rPr lang="en-US" dirty="0">
                <a:solidFill>
                  <a:schemeClr val="accent2"/>
                </a:solidFill>
              </a:rPr>
              <a:t>1.85 </a:t>
            </a:r>
            <a:r>
              <a:rPr lang="en-US" dirty="0" smtClean="0">
                <a:solidFill>
                  <a:schemeClr val="accent2"/>
                </a:solidFill>
              </a:rPr>
              <a:t>ns (</a:t>
            </a:r>
            <a:r>
              <a:rPr lang="en-US" dirty="0" smtClean="0"/>
              <a:t>May 23)</a:t>
            </a:r>
          </a:p>
          <a:p>
            <a:pPr lvl="1"/>
            <a:r>
              <a:rPr lang="en-US" dirty="0" smtClean="0"/>
              <a:t>Reason: </a:t>
            </a:r>
            <a:r>
              <a:rPr lang="en-US" dirty="0" smtClean="0">
                <a:solidFill>
                  <a:schemeClr val="accent2"/>
                </a:solidFill>
              </a:rPr>
              <a:t>increase </a:t>
            </a:r>
            <a:r>
              <a:rPr lang="en-US" dirty="0">
                <a:solidFill>
                  <a:schemeClr val="accent2"/>
                </a:solidFill>
              </a:rPr>
              <a:t>of SPS longitudinal </a:t>
            </a:r>
            <a:r>
              <a:rPr lang="en-US" dirty="0" err="1">
                <a:solidFill>
                  <a:schemeClr val="accent2"/>
                </a:solidFill>
              </a:rPr>
              <a:t>emittance</a:t>
            </a:r>
            <a:r>
              <a:rPr lang="en-US" dirty="0">
                <a:solidFill>
                  <a:schemeClr val="accent2"/>
                </a:solidFill>
              </a:rPr>
              <a:t> with </a:t>
            </a:r>
            <a:r>
              <a:rPr lang="en-US" dirty="0" smtClean="0">
                <a:solidFill>
                  <a:schemeClr val="accent2"/>
                </a:solidFill>
              </a:rPr>
              <a:t>increasing </a:t>
            </a:r>
            <a:r>
              <a:rPr lang="en-US" dirty="0">
                <a:solidFill>
                  <a:schemeClr val="accent2"/>
                </a:solidFill>
              </a:rPr>
              <a:t>bunch </a:t>
            </a:r>
            <a:r>
              <a:rPr lang="en-US" dirty="0" smtClean="0">
                <a:solidFill>
                  <a:schemeClr val="accent2"/>
                </a:solidFill>
              </a:rPr>
              <a:t>intensity</a:t>
            </a:r>
            <a:r>
              <a:rPr lang="en-US" dirty="0"/>
              <a:t> </a:t>
            </a:r>
            <a:r>
              <a:rPr lang="en-US" dirty="0" smtClean="0"/>
              <a:t>(which </a:t>
            </a:r>
            <a:r>
              <a:rPr lang="en-US" dirty="0"/>
              <a:t>was </a:t>
            </a:r>
            <a:r>
              <a:rPr lang="en-US" dirty="0" smtClean="0"/>
              <a:t>expected)</a:t>
            </a:r>
          </a:p>
          <a:p>
            <a:r>
              <a:rPr lang="en-US" dirty="0"/>
              <a:t>Fill </a:t>
            </a:r>
            <a:r>
              <a:rPr lang="en-US" dirty="0" smtClean="0"/>
              <a:t>2657 (with the relaxed settings)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B1 energy error </a:t>
            </a:r>
            <a:r>
              <a:rPr lang="en-US" dirty="0">
                <a:solidFill>
                  <a:schemeClr val="accent2"/>
                </a:solidFill>
              </a:rPr>
              <a:t>1.2E-4 </a:t>
            </a:r>
            <a:r>
              <a:rPr lang="en-US" dirty="0" err="1" smtClean="0">
                <a:solidFill>
                  <a:schemeClr val="accent2"/>
                </a:solidFill>
              </a:rPr>
              <a:t>Dp</a:t>
            </a:r>
            <a:r>
              <a:rPr lang="en-US" dirty="0" smtClean="0">
                <a:solidFill>
                  <a:schemeClr val="accent2"/>
                </a:solidFill>
              </a:rPr>
              <a:t>/p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>
                <a:solidFill>
                  <a:schemeClr val="accent2"/>
                </a:solidFill>
              </a:rPr>
              <a:t>14%</a:t>
            </a:r>
            <a:r>
              <a:rPr lang="en-US" dirty="0" smtClean="0"/>
              <a:t> of the 8.6E-4 bucket </a:t>
            </a:r>
            <a:r>
              <a:rPr lang="en-US" dirty="0"/>
              <a:t>half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height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BLM IP3 up to 49% of threshold</a:t>
            </a:r>
          </a:p>
          <a:p>
            <a:r>
              <a:rPr lang="en-US" dirty="0" smtClean="0"/>
              <a:t>Fill 2658 (same </a:t>
            </a:r>
            <a:r>
              <a:rPr lang="en-US" dirty="0"/>
              <a:t>relaxed settings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nergy </a:t>
            </a:r>
            <a:r>
              <a:rPr lang="en-US" dirty="0"/>
              <a:t>match B1 was improved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before filling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0.5E-4 </a:t>
            </a:r>
            <a:r>
              <a:rPr lang="en-US" dirty="0" err="1" smtClean="0">
                <a:solidFill>
                  <a:schemeClr val="accent2"/>
                </a:solidFill>
              </a:rPr>
              <a:t>Dp</a:t>
            </a:r>
            <a:r>
              <a:rPr lang="en-US" dirty="0" smtClean="0">
                <a:solidFill>
                  <a:schemeClr val="accent2"/>
                </a:solidFill>
              </a:rPr>
              <a:t>/p, 6 </a:t>
            </a:r>
            <a:r>
              <a:rPr lang="en-US" dirty="0">
                <a:solidFill>
                  <a:schemeClr val="accent2"/>
                </a:solidFill>
              </a:rPr>
              <a:t>% </a:t>
            </a:r>
            <a:r>
              <a:rPr lang="en-US" dirty="0" smtClean="0"/>
              <a:t>offset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BLM IP3 up to </a:t>
            </a:r>
            <a:r>
              <a:rPr lang="en-US" dirty="0" smtClean="0">
                <a:solidFill>
                  <a:srgbClr val="FF0000"/>
                </a:solidFill>
              </a:rPr>
              <a:t>35% </a:t>
            </a:r>
            <a:r>
              <a:rPr lang="en-US" dirty="0">
                <a:solidFill>
                  <a:srgbClr val="FF0000"/>
                </a:solidFill>
              </a:rPr>
              <a:t>of </a:t>
            </a:r>
            <a:r>
              <a:rPr lang="en-US" dirty="0" smtClean="0">
                <a:solidFill>
                  <a:srgbClr val="FF0000"/>
                </a:solidFill>
              </a:rPr>
              <a:t>threshold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~doubling </a:t>
            </a:r>
            <a:r>
              <a:rPr lang="en-US" dirty="0">
                <a:solidFill>
                  <a:srgbClr val="FF0000"/>
                </a:solidFill>
              </a:rPr>
              <a:t>of abort gap </a:t>
            </a:r>
            <a:r>
              <a:rPr lang="en-US" dirty="0" smtClean="0">
                <a:solidFill>
                  <a:srgbClr val="FF0000"/>
                </a:solidFill>
              </a:rPr>
              <a:t>population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at </a:t>
            </a:r>
            <a:r>
              <a:rPr lang="en-US" dirty="0">
                <a:solidFill>
                  <a:srgbClr val="FF0000"/>
                </a:solidFill>
              </a:rPr>
              <a:t>the end of filling (before start ramp). Common to both rings.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Capture Losses (Philippe)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35"/>
          <a:stretch/>
        </p:blipFill>
        <p:spPr bwMode="auto">
          <a:xfrm>
            <a:off x="4788024" y="2465104"/>
            <a:ext cx="4320480" cy="1755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518" y="4221088"/>
            <a:ext cx="4265489" cy="1749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198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Fill 2658 min, max and mean SPS bunch length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Capture losses cont. (Philippe)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09" y="1340768"/>
            <a:ext cx="7520143" cy="32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3688" y="1628799"/>
            <a:ext cx="64807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2E-9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797473"/>
            <a:ext cx="64807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E-9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5" r="25274" b="8811"/>
          <a:stretch/>
        </p:blipFill>
        <p:spPr bwMode="auto">
          <a:xfrm>
            <a:off x="3921760" y="3742690"/>
            <a:ext cx="5222240" cy="3115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599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the </a:t>
            </a:r>
            <a:r>
              <a:rPr lang="en-US" dirty="0">
                <a:solidFill>
                  <a:schemeClr val="accent2"/>
                </a:solidFill>
              </a:rPr>
              <a:t>nominal (1.5 ns long) bunch we expect 0.6 % capture loss for 1E-4 </a:t>
            </a:r>
            <a:r>
              <a:rPr lang="en-US" dirty="0" err="1">
                <a:solidFill>
                  <a:schemeClr val="accent2"/>
                </a:solidFill>
              </a:rPr>
              <a:t>Dp</a:t>
            </a:r>
            <a:r>
              <a:rPr lang="en-US" dirty="0">
                <a:solidFill>
                  <a:schemeClr val="accent2"/>
                </a:solidFill>
              </a:rPr>
              <a:t>/p and 200 </a:t>
            </a:r>
            <a:r>
              <a:rPr lang="en-US" dirty="0" err="1">
                <a:solidFill>
                  <a:schemeClr val="accent2"/>
                </a:solidFill>
              </a:rPr>
              <a:t>ps</a:t>
            </a:r>
            <a:r>
              <a:rPr lang="en-US" dirty="0">
                <a:solidFill>
                  <a:schemeClr val="accent2"/>
                </a:solidFill>
              </a:rPr>
              <a:t> phase error </a:t>
            </a:r>
            <a:r>
              <a:rPr lang="en-US" dirty="0"/>
              <a:t>(see LHC_RF.pdf). </a:t>
            </a:r>
          </a:p>
          <a:p>
            <a:r>
              <a:rPr lang="en-US" dirty="0"/>
              <a:t>The offset in energy can be further reduced by matching the two rings (calls for a fine-tuning of dipole correctors). This is not fully justified as we see similar capture losses in B1 and B2 while B2 is better matched. To be checked. </a:t>
            </a:r>
          </a:p>
          <a:p>
            <a:r>
              <a:rPr lang="en-US" dirty="0"/>
              <a:t>The dispersion in bunch length (and phase – not shown here) is a limitation in the SPS, related to the increased bunch intensity: </a:t>
            </a:r>
          </a:p>
          <a:p>
            <a:pPr lvl="1"/>
            <a:r>
              <a:rPr lang="en-US" dirty="0" smtClean="0"/>
              <a:t>Keeping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tight max-bunch-length</a:t>
            </a:r>
            <a:r>
              <a:rPr lang="en-US" dirty="0"/>
              <a:t>, there is </a:t>
            </a:r>
            <a:r>
              <a:rPr lang="en-US" dirty="0">
                <a:solidFill>
                  <a:srgbClr val="FF0000"/>
                </a:solidFill>
              </a:rPr>
              <a:t>no more injection…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Relaxing</a:t>
            </a:r>
            <a:r>
              <a:rPr lang="en-US" dirty="0" smtClean="0"/>
              <a:t> </a:t>
            </a:r>
            <a:r>
              <a:rPr lang="en-US" dirty="0"/>
              <a:t>these to accept 1.85 ns long bunch result in </a:t>
            </a:r>
            <a:r>
              <a:rPr lang="en-US" dirty="0">
                <a:solidFill>
                  <a:srgbClr val="FF0000"/>
                </a:solidFill>
              </a:rPr>
              <a:t>more capture losses. </a:t>
            </a:r>
          </a:p>
          <a:p>
            <a:r>
              <a:rPr lang="en-US" dirty="0" smtClean="0"/>
              <a:t>We </a:t>
            </a:r>
            <a:r>
              <a:rPr lang="en-US" dirty="0"/>
              <a:t>are </a:t>
            </a:r>
            <a:r>
              <a:rPr lang="en-US" dirty="0">
                <a:solidFill>
                  <a:srgbClr val="FF0000"/>
                </a:solidFill>
              </a:rPr>
              <a:t>at the limit for capture with the nominal (1.5 ns long!) bunch</a:t>
            </a:r>
            <a:r>
              <a:rPr lang="en-US" dirty="0"/>
              <a:t>. If we wish to keep working reliably at high bunch intensity (with some bunches 1.85 long and phase variation along the batch) we need a discussion including the injectors (at least SPS RF). 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Capture Losses </a:t>
            </a:r>
            <a:r>
              <a:rPr lang="en-US" dirty="0" smtClean="0">
                <a:solidFill>
                  <a:schemeClr val="accent2"/>
                </a:solidFill>
              </a:rPr>
              <a:t>Conclusions</a:t>
            </a:r>
            <a:r>
              <a:rPr lang="en-US" dirty="0" smtClean="0"/>
              <a:t> (Philippe)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5022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Speed-up </a:t>
            </a:r>
            <a:r>
              <a:rPr lang="en-US" dirty="0"/>
              <a:t>with the installation of the </a:t>
            </a:r>
            <a:r>
              <a:rPr lang="en-US" dirty="0" smtClean="0">
                <a:solidFill>
                  <a:schemeClr val="accent2"/>
                </a:solidFill>
              </a:rPr>
              <a:t>LHC longitudinal </a:t>
            </a:r>
            <a:r>
              <a:rPr lang="en-US" dirty="0">
                <a:solidFill>
                  <a:schemeClr val="accent2"/>
                </a:solidFill>
              </a:rPr>
              <a:t>damper </a:t>
            </a:r>
            <a:r>
              <a:rPr lang="en-US" dirty="0"/>
              <a:t>(being designed). This should damp injection errors with some (but reduced) efficiency for within batch phase variation </a:t>
            </a:r>
            <a:endParaRPr lang="en-GB" dirty="0"/>
          </a:p>
          <a:p>
            <a:r>
              <a:rPr lang="en-US" dirty="0"/>
              <a:t>Spend time with </a:t>
            </a:r>
            <a:r>
              <a:rPr lang="en-US" dirty="0">
                <a:solidFill>
                  <a:schemeClr val="accent2"/>
                </a:solidFill>
              </a:rPr>
              <a:t>AGC on after filling in pre-ramp segment</a:t>
            </a:r>
            <a:r>
              <a:rPr lang="en-US" dirty="0"/>
              <a:t>. The side effect is transverse </a:t>
            </a:r>
            <a:r>
              <a:rPr lang="en-US" dirty="0" err="1"/>
              <a:t>emittance</a:t>
            </a:r>
            <a:r>
              <a:rPr lang="en-US" dirty="0"/>
              <a:t> growth but we could reduce that if we implement the longitudinal batch per batch blow-up at injection. I renew my demand</a:t>
            </a:r>
            <a:endParaRPr lang="en-GB" dirty="0"/>
          </a:p>
          <a:p>
            <a:r>
              <a:rPr lang="en-US" dirty="0"/>
              <a:t>Improve the SPS RF: Better transient beam loading compensation of the 800 MHz is being designed. Operational end-run 2012</a:t>
            </a:r>
            <a:endParaRPr lang="en-GB" dirty="0"/>
          </a:p>
          <a:p>
            <a:r>
              <a:rPr lang="en-US" dirty="0"/>
              <a:t>Relax the warning level on IP3 losses during </a:t>
            </a:r>
            <a:r>
              <a:rPr lang="en-US" dirty="0" smtClean="0"/>
              <a:t>ramp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Capture Losses </a:t>
            </a:r>
            <a:r>
              <a:rPr lang="en-US" dirty="0" smtClean="0">
                <a:solidFill>
                  <a:schemeClr val="accent2"/>
                </a:solidFill>
              </a:rPr>
              <a:t>Options</a:t>
            </a:r>
            <a:r>
              <a:rPr lang="en-US" dirty="0" smtClean="0"/>
              <a:t> (Philippe)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4986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0940" y="764630"/>
            <a:ext cx="8589650" cy="5544770"/>
          </a:xfrm>
        </p:spPr>
        <p:txBody>
          <a:bodyPr/>
          <a:lstStyle/>
          <a:p>
            <a:pPr>
              <a:tabLst>
                <a:tab pos="1314450" algn="l"/>
                <a:tab pos="2457450" algn="l"/>
              </a:tabLst>
            </a:pPr>
            <a:r>
              <a:rPr lang="en-US" b="1" u="sng" dirty="0" smtClean="0"/>
              <a:t>Delivering luminosity…</a:t>
            </a:r>
          </a:p>
          <a:p>
            <a:pPr>
              <a:tabLst>
                <a:tab pos="1314450" algn="l"/>
                <a:tab pos="2457450" algn="l"/>
              </a:tabLst>
            </a:pPr>
            <a:r>
              <a:rPr lang="en-US" dirty="0" smtClean="0"/>
              <a:t>Inverting </a:t>
            </a:r>
            <a:r>
              <a:rPr lang="en-US" dirty="0" err="1" smtClean="0"/>
              <a:t>octupole</a:t>
            </a:r>
            <a:r>
              <a:rPr lang="en-US" dirty="0" smtClean="0"/>
              <a:t> sign </a:t>
            </a:r>
            <a:r>
              <a:rPr lang="en-US" dirty="0" smtClean="0">
                <a:sym typeface="Wingdings" pitchFamily="2" charset="2"/>
              </a:rPr>
              <a:t> No, not before next week</a:t>
            </a:r>
            <a:endParaRPr lang="en-US" dirty="0" smtClean="0"/>
          </a:p>
          <a:p>
            <a:pPr>
              <a:tabLst>
                <a:tab pos="1314450" algn="l"/>
                <a:tab pos="2457450" algn="l"/>
              </a:tabLst>
            </a:pPr>
            <a:r>
              <a:rPr lang="en-US" dirty="0" smtClean="0"/>
              <a:t>no IR8 “private” collisions</a:t>
            </a:r>
            <a:r>
              <a:rPr lang="en-US" dirty="0"/>
              <a:t> </a:t>
            </a:r>
            <a:r>
              <a:rPr lang="en-US" dirty="0" smtClean="0"/>
              <a:t>over the week-end?</a:t>
            </a:r>
          </a:p>
          <a:p>
            <a:pPr>
              <a:tabLst>
                <a:tab pos="1314450" algn="l"/>
                <a:tab pos="2457450" algn="l"/>
              </a:tabLst>
            </a:pPr>
            <a:r>
              <a:rPr lang="en-US" dirty="0" smtClean="0"/>
              <a:t>Others: </a:t>
            </a:r>
          </a:p>
          <a:p>
            <a:pPr lvl="1">
              <a:tabLst>
                <a:tab pos="1314450" algn="l"/>
                <a:tab pos="2457450" algn="l"/>
              </a:tabLst>
            </a:pPr>
            <a:r>
              <a:rPr lang="en-US" dirty="0" smtClean="0"/>
              <a:t>Strategy for intermittent TOTEM interlock for long weekend.</a:t>
            </a:r>
          </a:p>
          <a:p>
            <a:pPr lvl="1">
              <a:tabLst>
                <a:tab pos="1314450" algn="l"/>
                <a:tab pos="2457450" algn="l"/>
              </a:tabLst>
            </a:pPr>
            <a:r>
              <a:rPr lang="en-US" dirty="0" smtClean="0"/>
              <a:t>Follow up losses of </a:t>
            </a:r>
            <a:r>
              <a:rPr lang="en-US" dirty="0" err="1" smtClean="0"/>
              <a:t>uncaptured</a:t>
            </a:r>
            <a:r>
              <a:rPr lang="en-US" dirty="0" smtClean="0"/>
              <a:t> beam at start of ramp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Phillippe</a:t>
            </a:r>
            <a:endParaRPr lang="en-US" dirty="0" smtClean="0">
              <a:sym typeface="Wingdings" pitchFamily="2" charset="2"/>
            </a:endParaRPr>
          </a:p>
          <a:p>
            <a:pPr lvl="1">
              <a:tabLst>
                <a:tab pos="1314450" algn="l"/>
                <a:tab pos="2457450" algn="l"/>
              </a:tabLst>
            </a:pPr>
            <a:r>
              <a:rPr lang="en-US" dirty="0" smtClean="0">
                <a:sym typeface="Wingdings" pitchFamily="2" charset="2"/>
              </a:rPr>
              <a:t>Change channels of BPMS attenuators (1 hour access plus 1 hour testing afterwards)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Ahead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24-05-2012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LHC morning report</a:t>
            </a:r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692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0940" y="764630"/>
            <a:ext cx="8589650" cy="5544770"/>
          </a:xfrm>
        </p:spPr>
        <p:txBody>
          <a:bodyPr/>
          <a:lstStyle/>
          <a:p>
            <a:pPr>
              <a:tabLst>
                <a:tab pos="1314450" algn="l"/>
                <a:tab pos="2457450" algn="l"/>
              </a:tabLst>
            </a:pPr>
            <a:r>
              <a:rPr lang="en-US" dirty="0" smtClean="0"/>
              <a:t>Non-urgent work:</a:t>
            </a:r>
          </a:p>
          <a:p>
            <a:pPr lvl="1">
              <a:tabLst>
                <a:tab pos="1314450" algn="l"/>
                <a:tab pos="2457450" algn="l"/>
              </a:tabLst>
            </a:pPr>
            <a:r>
              <a:rPr lang="en-US" dirty="0" smtClean="0"/>
              <a:t>End of fill tune scan to optimize beam lifetime through tune WP.</a:t>
            </a:r>
          </a:p>
          <a:p>
            <a:pPr lvl="1">
              <a:tabLst>
                <a:tab pos="1314450" algn="l"/>
                <a:tab pos="2457450" algn="l"/>
              </a:tabLst>
            </a:pPr>
            <a:r>
              <a:rPr lang="en-US" dirty="0" smtClean="0"/>
              <a:t>RF: end of fill time to fine-adjust the tuners (with beam). 1-2 hours needed.</a:t>
            </a:r>
          </a:p>
          <a:p>
            <a:pPr lvl="1">
              <a:tabLst>
                <a:tab pos="1314450" algn="l"/>
                <a:tab pos="2457450" algn="l"/>
              </a:tabLst>
            </a:pPr>
            <a:r>
              <a:rPr lang="en-US" dirty="0" smtClean="0"/>
              <a:t>RF: Install the operational batch-per-batch blow-up… when possible. 1-2 hours at injection. </a:t>
            </a:r>
          </a:p>
          <a:p>
            <a:pPr lvl="1">
              <a:tabLst>
                <a:tab pos="1314450" algn="l"/>
                <a:tab pos="2457450" algn="l"/>
              </a:tabLst>
            </a:pPr>
            <a:r>
              <a:rPr lang="en-US" dirty="0" smtClean="0"/>
              <a:t>BI: Access for head-tail monitor in IR4. 1-2 hours.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Ahead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24-05-2012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LHC morning report</a:t>
            </a:r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14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END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465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Fill 2660 with the new filling scheme</a:t>
            </a:r>
          </a:p>
          <a:p>
            <a:pPr lvl="1"/>
            <a:r>
              <a:rPr lang="en-US" dirty="0"/>
              <a:t>17:34 stable </a:t>
            </a:r>
            <a:r>
              <a:rPr lang="en-US" dirty="0" smtClean="0"/>
              <a:t>beams</a:t>
            </a:r>
            <a:endParaRPr lang="en-US" b="1" dirty="0" smtClean="0">
              <a:solidFill>
                <a:srgbClr val="0000FF"/>
              </a:solidFill>
            </a:endParaRP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no </a:t>
            </a:r>
            <a:r>
              <a:rPr lang="en-US" b="1" dirty="0" smtClean="0">
                <a:solidFill>
                  <a:srgbClr val="0000FF"/>
                </a:solidFill>
              </a:rPr>
              <a:t>more ‘private’ bunches for IP8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1.48e11 average bunch intensity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Longitudinal losses B1 at the start of ramp</a:t>
            </a:r>
          </a:p>
          <a:p>
            <a:pPr lvl="1"/>
            <a:r>
              <a:rPr lang="en-US" dirty="0"/>
              <a:t>losses on </a:t>
            </a:r>
            <a:r>
              <a:rPr lang="en-US" dirty="0" smtClean="0"/>
              <a:t>B2 </a:t>
            </a:r>
            <a:r>
              <a:rPr lang="en-US" dirty="0"/>
              <a:t>between 2m and 1m </a:t>
            </a:r>
            <a:br>
              <a:rPr lang="en-US" dirty="0"/>
            </a:br>
            <a:r>
              <a:rPr lang="en-US" dirty="0" smtClean="0"/>
              <a:t>(</a:t>
            </a:r>
            <a:r>
              <a:rPr lang="en-US" dirty="0"/>
              <a:t>about </a:t>
            </a:r>
            <a:r>
              <a:rPr lang="en-US" dirty="0" smtClean="0"/>
              <a:t>2e12 protons)</a:t>
            </a:r>
          </a:p>
          <a:p>
            <a:pPr lvl="1"/>
            <a:r>
              <a:rPr lang="en-US" b="1" dirty="0" smtClean="0">
                <a:solidFill>
                  <a:srgbClr val="018942"/>
                </a:solidFill>
              </a:rPr>
              <a:t>Peak </a:t>
            </a:r>
            <a:r>
              <a:rPr lang="en-US" b="1" dirty="0" err="1" smtClean="0">
                <a:solidFill>
                  <a:srgbClr val="018942"/>
                </a:solidFill>
              </a:rPr>
              <a:t>lumi</a:t>
            </a:r>
            <a:r>
              <a:rPr lang="en-US" b="1" dirty="0" smtClean="0">
                <a:solidFill>
                  <a:srgbClr val="018942"/>
                </a:solidFill>
              </a:rPr>
              <a:t>: 6.1 </a:t>
            </a:r>
            <a:r>
              <a:rPr lang="en-US" b="1" kern="1200" dirty="0">
                <a:solidFill>
                  <a:srgbClr val="018942"/>
                </a:solidFill>
                <a:ea typeface="+mn-ea"/>
                <a:cs typeface="+mn-cs"/>
              </a:rPr>
              <a:t>10</a:t>
            </a:r>
            <a:r>
              <a:rPr lang="en-US" b="1" kern="1200" baseline="30000" dirty="0">
                <a:solidFill>
                  <a:srgbClr val="018942"/>
                </a:solidFill>
                <a:ea typeface="+mn-ea"/>
                <a:cs typeface="+mn-cs"/>
              </a:rPr>
              <a:t>33</a:t>
            </a:r>
            <a:r>
              <a:rPr lang="en-US" b="1" kern="1200" dirty="0">
                <a:solidFill>
                  <a:srgbClr val="018942"/>
                </a:solidFill>
                <a:ea typeface="+mn-ea"/>
                <a:cs typeface="+mn-cs"/>
              </a:rPr>
              <a:t> </a:t>
            </a:r>
            <a:r>
              <a:rPr lang="en-US" b="1" kern="1200" dirty="0" smtClean="0">
                <a:solidFill>
                  <a:srgbClr val="018942"/>
                </a:solidFill>
                <a:ea typeface="+mn-ea"/>
                <a:cs typeface="+mn-cs"/>
              </a:rPr>
              <a:t>cm</a:t>
            </a:r>
            <a:r>
              <a:rPr lang="en-US" b="1" kern="1200" baseline="30000" dirty="0" smtClean="0">
                <a:solidFill>
                  <a:srgbClr val="018942"/>
                </a:solidFill>
                <a:ea typeface="+mn-ea"/>
                <a:cs typeface="+mn-cs"/>
              </a:rPr>
              <a:t>-2</a:t>
            </a:r>
            <a:r>
              <a:rPr lang="en-US" b="1" kern="1200" dirty="0" smtClean="0">
                <a:solidFill>
                  <a:srgbClr val="018942"/>
                </a:solidFill>
                <a:ea typeface="+mn-ea"/>
                <a:cs typeface="+mn-cs"/>
              </a:rPr>
              <a:t>s</a:t>
            </a:r>
            <a:r>
              <a:rPr lang="en-US" b="1" kern="1200" baseline="30000" dirty="0" smtClean="0">
                <a:solidFill>
                  <a:srgbClr val="018942"/>
                </a:solidFill>
                <a:ea typeface="+mn-ea"/>
                <a:cs typeface="+mn-cs"/>
              </a:rPr>
              <a:t>-1</a:t>
            </a:r>
          </a:p>
          <a:p>
            <a:pPr lvl="1"/>
            <a:r>
              <a:rPr lang="en-US" kern="1200" dirty="0" smtClean="0">
                <a:ea typeface="+mn-ea"/>
                <a:cs typeface="+mn-cs"/>
              </a:rPr>
              <a:t>Integrated </a:t>
            </a:r>
            <a:r>
              <a:rPr lang="en-US" kern="1200" dirty="0" err="1" smtClean="0">
                <a:ea typeface="+mn-ea"/>
                <a:cs typeface="+mn-cs"/>
              </a:rPr>
              <a:t>lumi</a:t>
            </a:r>
            <a:r>
              <a:rPr lang="en-US" kern="1200" dirty="0" smtClean="0">
                <a:ea typeface="+mn-ea"/>
                <a:cs typeface="+mn-cs"/>
              </a:rPr>
              <a:t> 24.5 pb-1 in 1:14h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18:47 </a:t>
            </a:r>
            <a:r>
              <a:rPr lang="en-US" dirty="0" smtClean="0">
                <a:solidFill>
                  <a:srgbClr val="FF0000"/>
                </a:solidFill>
              </a:rPr>
              <a:t>beam dump</a:t>
            </a:r>
            <a:r>
              <a:rPr lang="en-US" dirty="0" smtClean="0"/>
              <a:t>: SIS </a:t>
            </a:r>
            <a:r>
              <a:rPr lang="en-US" dirty="0"/>
              <a:t>BLM HV interlock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P7 </a:t>
            </a:r>
            <a:r>
              <a:rPr lang="en-US" dirty="0"/>
              <a:t>triggered due to communication problems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between </a:t>
            </a:r>
            <a:r>
              <a:rPr lang="en-US" dirty="0"/>
              <a:t>BLM CPUs and CMW. C</a:t>
            </a:r>
            <a:r>
              <a:rPr lang="en-US" dirty="0" smtClean="0"/>
              <a:t>oncentrator </a:t>
            </a:r>
            <a:br>
              <a:rPr lang="en-US" dirty="0" smtClean="0"/>
            </a:br>
            <a:r>
              <a:rPr lang="en-US" dirty="0" smtClean="0"/>
              <a:t>was </a:t>
            </a:r>
            <a:r>
              <a:rPr lang="en-US" dirty="0"/>
              <a:t>not receiving anymore data sent by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CPUs. All </a:t>
            </a:r>
            <a:r>
              <a:rPr lang="en-US" dirty="0"/>
              <a:t>processes were running on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crates</a:t>
            </a:r>
            <a:r>
              <a:rPr lang="en-US" dirty="0"/>
              <a:t>. Christos did </a:t>
            </a:r>
            <a:r>
              <a:rPr lang="en-US" dirty="0" smtClean="0"/>
              <a:t>soft-reboot </a:t>
            </a:r>
            <a:r>
              <a:rPr lang="en-US" dirty="0"/>
              <a:t>all CPUs.</a:t>
            </a:r>
            <a:endParaRPr lang="en-US" dirty="0" smtClean="0"/>
          </a:p>
          <a:p>
            <a:r>
              <a:rPr lang="en-US" dirty="0" smtClean="0"/>
              <a:t>Access for Atlas gas leak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 afternoon</a:t>
            </a:r>
            <a:endParaRPr lang="en-GB" dirty="0"/>
          </a:p>
        </p:txBody>
      </p:sp>
      <p:pic>
        <p:nvPicPr>
          <p:cNvPr id="8194" name="Picture 2" descr="C:\Users\eholzer\AppData\Local\Temp\BL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63"/>
          <a:stretch/>
        </p:blipFill>
        <p:spPr bwMode="auto">
          <a:xfrm>
            <a:off x="6211974" y="810221"/>
            <a:ext cx="2896530" cy="300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eholzer\AppData\Local\Temp\2012052417175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9"/>
          <a:stretch/>
        </p:blipFill>
        <p:spPr bwMode="auto">
          <a:xfrm>
            <a:off x="6084168" y="3933056"/>
            <a:ext cx="3038474" cy="230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632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9525"/>
            <a:ext cx="912495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849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71" y="14288"/>
            <a:ext cx="9134475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178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Atlas records …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52857" r="34286" b="13143"/>
          <a:stretch/>
        </p:blipFill>
        <p:spPr bwMode="auto">
          <a:xfrm>
            <a:off x="35496" y="3140968"/>
            <a:ext cx="897679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https://atlas.web.cern.ch/Atlas/GROUPS/DATAPREPARATION/DataSummary/2012/filldata/figs/filltotal_peak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https://atlas.web.cern.ch/Atlas/GROUPS/DATAPREPARATION/DataSummary/2012/filldata/figs/filltotal_peak.pn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48" name="Picture 8" descr="https://atlas.web.cern.ch/Atlas/GROUPS/DATAPREPARATION/DataSummary/2012/filldata/figs/filltotal_peak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3" r="9198"/>
          <a:stretch/>
        </p:blipFill>
        <p:spPr bwMode="auto">
          <a:xfrm>
            <a:off x="4116276" y="288182"/>
            <a:ext cx="3696084" cy="285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533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Bunch losses since start of ADJUST mode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2660</a:t>
            </a:r>
            <a:endParaRPr lang="en-GB" dirty="0"/>
          </a:p>
        </p:txBody>
      </p:sp>
      <p:pic>
        <p:nvPicPr>
          <p:cNvPr id="9218" name="Picture 2" descr="C:\Users\eholzer\AppData\Local\Temp\Bunch_losses_fill2660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2" r="20286" b="15556"/>
          <a:stretch/>
        </p:blipFill>
        <p:spPr bwMode="auto">
          <a:xfrm>
            <a:off x="1043608" y="1196752"/>
            <a:ext cx="7078117" cy="508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847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21:40 injection probes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1.55e11 average bunch intensity</a:t>
            </a:r>
          </a:p>
          <a:p>
            <a:r>
              <a:rPr lang="en-US" dirty="0" smtClean="0"/>
              <a:t>Adjusted </a:t>
            </a:r>
            <a:r>
              <a:rPr lang="en-US" dirty="0"/>
              <a:t>the </a:t>
            </a:r>
            <a:r>
              <a:rPr lang="en-US" dirty="0" smtClean="0"/>
              <a:t>RF </a:t>
            </a:r>
            <a:r>
              <a:rPr lang="en-US" dirty="0" err="1" smtClean="0"/>
              <a:t>synchro</a:t>
            </a:r>
            <a:r>
              <a:rPr lang="en-US" dirty="0" smtClean="0"/>
              <a:t> error by </a:t>
            </a:r>
            <a:r>
              <a:rPr lang="en-US" dirty="0"/>
              <a:t>de-centering quite a lot the </a:t>
            </a:r>
            <a:r>
              <a:rPr lang="en-US" dirty="0" smtClean="0"/>
              <a:t>orbit (+24Hz) </a:t>
            </a:r>
            <a:r>
              <a:rPr lang="en-US" dirty="0"/>
              <a:t>to try to optimize the </a:t>
            </a:r>
            <a:r>
              <a:rPr lang="en-US" dirty="0" smtClean="0"/>
              <a:t>capture</a:t>
            </a:r>
          </a:p>
          <a:p>
            <a:r>
              <a:rPr lang="en-US" dirty="0" smtClean="0"/>
              <a:t>Had to adjust TI2 </a:t>
            </a:r>
            <a:r>
              <a:rPr lang="en-US" dirty="0"/>
              <a:t>H to get rid of the injection oscillation with the off center </a:t>
            </a:r>
            <a:r>
              <a:rPr lang="en-US" dirty="0" smtClean="0"/>
              <a:t>orbit</a:t>
            </a:r>
          </a:p>
          <a:p>
            <a:r>
              <a:rPr lang="en-US" dirty="0" smtClean="0"/>
              <a:t>Beam losses at injection</a:t>
            </a:r>
            <a:br>
              <a:rPr lang="en-US" dirty="0" smtClean="0"/>
            </a:br>
            <a:r>
              <a:rPr lang="en-US" dirty="0" smtClean="0"/>
              <a:t>up to 55%</a:t>
            </a:r>
          </a:p>
          <a:p>
            <a:r>
              <a:rPr lang="en-US" dirty="0"/>
              <a:t>Left AGC until just before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sending </a:t>
            </a:r>
            <a:r>
              <a:rPr lang="en-US" dirty="0"/>
              <a:t>ramp start </a:t>
            </a:r>
            <a:r>
              <a:rPr lang="en-US" dirty="0" smtClean="0"/>
              <a:t>event.</a:t>
            </a:r>
          </a:p>
          <a:p>
            <a:r>
              <a:rPr lang="en-US" dirty="0"/>
              <a:t>C</a:t>
            </a:r>
            <a:r>
              <a:rPr lang="en-US" dirty="0" smtClean="0"/>
              <a:t>ould </a:t>
            </a:r>
            <a:r>
              <a:rPr lang="en-US" dirty="0"/>
              <a:t>start the ramp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without </a:t>
            </a:r>
            <a:r>
              <a:rPr lang="en-US" dirty="0"/>
              <a:t>chirp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Capture losses down to 39% and fewer protons in the abort gap</a:t>
            </a:r>
          </a:p>
          <a:p>
            <a:r>
              <a:rPr lang="en-US" dirty="0"/>
              <a:t>'set to reference position' BSRT </a:t>
            </a:r>
            <a:r>
              <a:rPr lang="en-US" dirty="0" smtClean="0"/>
              <a:t>b2, to get the image back on screen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2662</a:t>
            </a:r>
            <a:endParaRPr lang="en-GB" dirty="0"/>
          </a:p>
        </p:txBody>
      </p:sp>
      <p:pic>
        <p:nvPicPr>
          <p:cNvPr id="1026" name="Picture 2" descr="C:\Users\eholzer\AppData\Local\Temp\2012052422211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94"/>
          <a:stretch/>
        </p:blipFill>
        <p:spPr bwMode="auto">
          <a:xfrm>
            <a:off x="3813906" y="2636912"/>
            <a:ext cx="5294598" cy="216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527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1:06 beam dump </a:t>
            </a:r>
            <a:r>
              <a:rPr lang="en-US" dirty="0"/>
              <a:t>in ‘adjust’ before starting to optimize: IR6 BPMs trigger, many bunches had lost half the intensity (~down to 5e10 ppb)</a:t>
            </a:r>
            <a:endParaRPr lang="en-GB" dirty="0"/>
          </a:p>
          <a:p>
            <a:r>
              <a:rPr lang="en-US" dirty="0" smtClean="0"/>
              <a:t>30-40% losses from </a:t>
            </a:r>
            <a:r>
              <a:rPr lang="en-US" dirty="0" err="1" smtClean="0"/>
              <a:t>lumi</a:t>
            </a:r>
            <a:r>
              <a:rPr lang="en-US" dirty="0" smtClean="0"/>
              <a:t>, but then got losses </a:t>
            </a:r>
            <a:r>
              <a:rPr lang="en-US" dirty="0"/>
              <a:t>in </a:t>
            </a:r>
            <a:r>
              <a:rPr lang="en-US" dirty="0" smtClean="0"/>
              <a:t>IP7 </a:t>
            </a:r>
            <a:r>
              <a:rPr lang="en-US" dirty="0"/>
              <a:t>up to 83% dump threshold </a:t>
            </a:r>
            <a:r>
              <a:rPr lang="en-US" dirty="0" smtClean="0"/>
              <a:t>before the dump by the IR6 BPMs.</a:t>
            </a:r>
          </a:p>
          <a:p>
            <a:r>
              <a:rPr lang="en-US" dirty="0" smtClean="0"/>
              <a:t>Loss </a:t>
            </a:r>
            <a:r>
              <a:rPr lang="en-US" dirty="0"/>
              <a:t>pattern seems unrelated with beam-beam effects, </a:t>
            </a:r>
            <a:r>
              <a:rPr lang="en-US" dirty="0">
                <a:solidFill>
                  <a:srgbClr val="FF0000"/>
                </a:solidFill>
              </a:rPr>
              <a:t>all losses are at the end of the trains</a:t>
            </a:r>
            <a:r>
              <a:rPr lang="en-US" dirty="0"/>
              <a:t>, could be </a:t>
            </a:r>
            <a:r>
              <a:rPr lang="en-US" dirty="0" err="1"/>
              <a:t>ecloud</a:t>
            </a:r>
            <a:r>
              <a:rPr lang="en-US" dirty="0"/>
              <a:t> for </a:t>
            </a:r>
            <a:r>
              <a:rPr lang="en-US" dirty="0" smtClean="0"/>
              <a:t>example.</a:t>
            </a:r>
          </a:p>
          <a:p>
            <a:r>
              <a:rPr lang="en-US" dirty="0" smtClean="0"/>
              <a:t>Note </a:t>
            </a:r>
            <a:r>
              <a:rPr lang="en-US" dirty="0"/>
              <a:t>that we never started optimizing as we were waiting for the losses to calm </a:t>
            </a:r>
            <a:r>
              <a:rPr lang="en-US" dirty="0" smtClean="0"/>
              <a:t>down. Which </a:t>
            </a:r>
            <a:br>
              <a:rPr lang="en-US" dirty="0" smtClean="0"/>
            </a:br>
            <a:r>
              <a:rPr lang="en-US" dirty="0" smtClean="0"/>
              <a:t>they were</a:t>
            </a:r>
            <a:r>
              <a:rPr lang="en-US" dirty="0"/>
              <a:t>, the intensity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lifetime </a:t>
            </a:r>
            <a:r>
              <a:rPr lang="en-US" dirty="0"/>
              <a:t>was recovering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when </a:t>
            </a:r>
            <a:r>
              <a:rPr lang="en-US" dirty="0"/>
              <a:t>we got the </a:t>
            </a:r>
            <a:r>
              <a:rPr lang="en-US" dirty="0" smtClean="0"/>
              <a:t>IR6 </a:t>
            </a:r>
            <a:r>
              <a:rPr lang="en-US" dirty="0"/>
              <a:t>BPM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dump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 2662</a:t>
            </a:r>
            <a:endParaRPr lang="en-GB" dirty="0"/>
          </a:p>
        </p:txBody>
      </p:sp>
      <p:pic>
        <p:nvPicPr>
          <p:cNvPr id="2050" name="Picture 2" descr="C:\Users\eholzer\AppData\Local\Temp\2012052501095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12976"/>
            <a:ext cx="4678605" cy="316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690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B1 and B2 similar loss</a:t>
            </a:r>
            <a:br>
              <a:rPr lang="en-US" dirty="0" smtClean="0"/>
            </a:br>
            <a:r>
              <a:rPr lang="en-US" dirty="0" smtClean="0"/>
              <a:t>patter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 2662</a:t>
            </a:r>
            <a:endParaRPr lang="en-GB" dirty="0"/>
          </a:p>
        </p:txBody>
      </p:sp>
      <p:pic>
        <p:nvPicPr>
          <p:cNvPr id="3075" name="Picture 3" descr="C:\Users\eholzer\AppData\Local\Temp\2012052501111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3" r="17917" b="18327"/>
          <a:stretch/>
        </p:blipFill>
        <p:spPr bwMode="auto">
          <a:xfrm>
            <a:off x="3960440" y="260648"/>
            <a:ext cx="5076056" cy="295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eholzer\AppData\Local\Temp\2012052501113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6" r="17852" b="18732"/>
          <a:stretch/>
        </p:blipFill>
        <p:spPr bwMode="auto">
          <a:xfrm>
            <a:off x="251520" y="3356992"/>
            <a:ext cx="5419725" cy="317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713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 </a:t>
            </a:r>
            <a:r>
              <a:rPr lang="en-US" dirty="0" smtClean="0"/>
              <a:t>2662 Lifetimes</a:t>
            </a:r>
            <a:endParaRPr lang="en-GB" dirty="0"/>
          </a:p>
        </p:txBody>
      </p:sp>
      <p:pic>
        <p:nvPicPr>
          <p:cNvPr id="4098" name="Picture 2" descr="C:\Users\eholzer\AppData\Local\Temp\201205250138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79375"/>
            <a:ext cx="5616624" cy="372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holzer\AppData\Local\Temp\201205250149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775716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872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1.51e11 </a:t>
            </a:r>
            <a:r>
              <a:rPr lang="en-US" dirty="0">
                <a:solidFill>
                  <a:schemeClr val="accent2"/>
                </a:solidFill>
              </a:rPr>
              <a:t>average bunch </a:t>
            </a:r>
            <a:r>
              <a:rPr lang="en-US" dirty="0" smtClean="0">
                <a:solidFill>
                  <a:schemeClr val="accent2"/>
                </a:solidFill>
              </a:rPr>
              <a:t>intensity</a:t>
            </a:r>
            <a:endParaRPr lang="en-US" dirty="0" smtClean="0"/>
          </a:p>
          <a:p>
            <a:r>
              <a:rPr lang="en-US" dirty="0" smtClean="0"/>
              <a:t>RF injection </a:t>
            </a:r>
            <a:r>
              <a:rPr lang="en-US" dirty="0" err="1" smtClean="0"/>
              <a:t>synchro</a:t>
            </a:r>
            <a:r>
              <a:rPr lang="en-US" dirty="0" smtClean="0"/>
              <a:t> error similar </a:t>
            </a:r>
            <a:br>
              <a:rPr lang="en-US" dirty="0" smtClean="0"/>
            </a:br>
            <a:r>
              <a:rPr lang="en-US" dirty="0" smtClean="0"/>
              <a:t>to last fill</a:t>
            </a:r>
          </a:p>
          <a:p>
            <a:r>
              <a:rPr lang="en-US" dirty="0" smtClean="0"/>
              <a:t>Less injection losses</a:t>
            </a:r>
          </a:p>
          <a:p>
            <a:r>
              <a:rPr lang="en-US" dirty="0"/>
              <a:t>left AGC on until ramp start event</a:t>
            </a:r>
          </a:p>
          <a:p>
            <a:r>
              <a:rPr lang="en-US" dirty="0" smtClean="0"/>
              <a:t>Capture losses at start of ramp </a:t>
            </a:r>
            <a:br>
              <a:rPr lang="en-US" dirty="0" smtClean="0"/>
            </a:br>
            <a:r>
              <a:rPr lang="en-US" dirty="0" smtClean="0"/>
              <a:t>31% of thresholds (no other BLM </a:t>
            </a:r>
            <a:br>
              <a:rPr lang="en-US" dirty="0" smtClean="0"/>
            </a:br>
            <a:r>
              <a:rPr lang="en-US" dirty="0" smtClean="0"/>
              <a:t>warnings until </a:t>
            </a:r>
            <a:r>
              <a:rPr lang="en-US" dirty="0" err="1" smtClean="0"/>
              <a:t>lumi</a:t>
            </a:r>
            <a:r>
              <a:rPr lang="en-US" dirty="0" smtClean="0"/>
              <a:t> losses 44%)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3:44 stable beams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2663</a:t>
            </a:r>
            <a:endParaRPr lang="en-GB" dirty="0"/>
          </a:p>
        </p:txBody>
      </p:sp>
      <p:pic>
        <p:nvPicPr>
          <p:cNvPr id="5122" name="Picture 2" descr="C:\Users\eholzer\AppData\Local\Temp\201205250353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578" y="82054"/>
            <a:ext cx="4278152" cy="350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holzer\AppData\Local\Temp\2012052503552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33"/>
          <a:stretch/>
        </p:blipFill>
        <p:spPr bwMode="auto">
          <a:xfrm>
            <a:off x="4560234" y="3429000"/>
            <a:ext cx="4416483" cy="325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386104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 minutes into collisions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2608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Interlock BPM Scraping Tests </a:t>
            </a:r>
            <a:r>
              <a:rPr lang="en-US" sz="2800" dirty="0" smtClean="0"/>
              <a:t>(Rhodri)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7D"/>
                </a:solidFill>
              </a:rPr>
              <a:t>LHC morning report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3972142"/>
            <a:ext cx="89644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00007D"/>
                </a:solidFill>
                <a:latin typeface="Arial"/>
              </a:rPr>
              <a:t> </a:t>
            </a:r>
            <a:r>
              <a:rPr lang="en-US" sz="2000" dirty="0" smtClean="0">
                <a:solidFill>
                  <a:srgbClr val="00007D"/>
                </a:solidFill>
                <a:latin typeface="Arial"/>
              </a:rPr>
              <a:t> </a:t>
            </a:r>
            <a:r>
              <a:rPr lang="en-US" sz="2000" dirty="0" smtClean="0">
                <a:solidFill>
                  <a:srgbClr val="00007D">
                    <a:lumMod val="60000"/>
                    <a:lumOff val="40000"/>
                  </a:srgbClr>
                </a:solidFill>
                <a:latin typeface="Arial"/>
              </a:rPr>
              <a:t>Beam1</a:t>
            </a:r>
            <a:r>
              <a:rPr lang="en-US" sz="2000" dirty="0" smtClean="0">
                <a:solidFill>
                  <a:srgbClr val="00007D"/>
                </a:solidFill>
                <a:latin typeface="Arial"/>
              </a:rPr>
              <a:t> - everything looks fine, with </a:t>
            </a:r>
            <a:r>
              <a:rPr lang="en-US" sz="2000" dirty="0">
                <a:solidFill>
                  <a:srgbClr val="00007D"/>
                </a:solidFill>
                <a:latin typeface="Arial"/>
              </a:rPr>
              <a:t>l</a:t>
            </a:r>
            <a:r>
              <a:rPr lang="en-US" sz="2000" dirty="0" smtClean="0">
                <a:solidFill>
                  <a:srgbClr val="00007D"/>
                </a:solidFill>
                <a:latin typeface="Arial"/>
              </a:rPr>
              <a:t>imit at 3.6e10</a:t>
            </a:r>
          </a:p>
          <a:p>
            <a:pPr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7D"/>
                </a:solidFill>
                <a:latin typeface="Arial"/>
              </a:rPr>
              <a:t>  </a:t>
            </a:r>
            <a:r>
              <a:rPr lang="en-US" sz="2000" dirty="0" smtClean="0">
                <a:solidFill>
                  <a:srgbClr val="FF0000"/>
                </a:solidFill>
                <a:latin typeface="Arial"/>
              </a:rPr>
              <a:t>Beam2</a:t>
            </a:r>
            <a:r>
              <a:rPr lang="en-US" sz="2000" dirty="0" smtClean="0">
                <a:solidFill>
                  <a:srgbClr val="00007D"/>
                </a:solidFill>
                <a:latin typeface="Arial"/>
              </a:rPr>
              <a:t> - attenuation </a:t>
            </a:r>
            <a:r>
              <a:rPr lang="en-US" sz="2000" dirty="0">
                <a:solidFill>
                  <a:srgbClr val="00007D"/>
                </a:solidFill>
                <a:latin typeface="Arial"/>
              </a:rPr>
              <a:t>levels </a:t>
            </a:r>
            <a:r>
              <a:rPr lang="en-US" sz="2000" dirty="0" smtClean="0">
                <a:solidFill>
                  <a:srgbClr val="00007D"/>
                </a:solidFill>
                <a:latin typeface="Arial"/>
              </a:rPr>
              <a:t>for both BPMSA in 6R seem </a:t>
            </a:r>
            <a:r>
              <a:rPr lang="en-US" sz="2000" dirty="0">
                <a:solidFill>
                  <a:srgbClr val="00007D"/>
                </a:solidFill>
                <a:latin typeface="Arial"/>
              </a:rPr>
              <a:t>to be </a:t>
            </a:r>
            <a:r>
              <a:rPr lang="en-US" sz="2000" dirty="0" smtClean="0">
                <a:solidFill>
                  <a:srgbClr val="00007D"/>
                </a:solidFill>
                <a:latin typeface="Arial"/>
              </a:rPr>
              <a:t>incorrect</a:t>
            </a:r>
          </a:p>
          <a:p>
            <a:pPr lvl="1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>
                <a:solidFill>
                  <a:srgbClr val="00007D"/>
                </a:solidFill>
                <a:latin typeface="Arial"/>
              </a:rPr>
              <a:t> </a:t>
            </a:r>
            <a:r>
              <a:rPr lang="en-US" sz="2000" dirty="0" smtClean="0">
                <a:solidFill>
                  <a:srgbClr val="00007D"/>
                </a:solidFill>
                <a:latin typeface="Arial"/>
              </a:rPr>
              <a:t>One </a:t>
            </a:r>
            <a:r>
              <a:rPr lang="en-US" sz="2000" dirty="0">
                <a:solidFill>
                  <a:srgbClr val="00007D"/>
                </a:solidFill>
                <a:latin typeface="Arial"/>
              </a:rPr>
              <a:t>triggers </a:t>
            </a:r>
            <a:r>
              <a:rPr lang="en-US" sz="2000" dirty="0" smtClean="0">
                <a:solidFill>
                  <a:srgbClr val="00007D"/>
                </a:solidFill>
                <a:latin typeface="Arial"/>
              </a:rPr>
              <a:t>too early </a:t>
            </a:r>
            <a:r>
              <a:rPr lang="en-US" sz="2000" dirty="0">
                <a:solidFill>
                  <a:srgbClr val="00007D"/>
                </a:solidFill>
                <a:latin typeface="Arial"/>
              </a:rPr>
              <a:t>(6e10 - </a:t>
            </a:r>
            <a:r>
              <a:rPr lang="en-US" sz="2000" dirty="0" smtClean="0">
                <a:solidFill>
                  <a:srgbClr val="00007D"/>
                </a:solidFill>
                <a:latin typeface="Arial"/>
              </a:rPr>
              <a:t>level </a:t>
            </a:r>
            <a:r>
              <a:rPr lang="en-US" sz="2000" dirty="0">
                <a:solidFill>
                  <a:srgbClr val="00007D"/>
                </a:solidFill>
                <a:latin typeface="Arial"/>
              </a:rPr>
              <a:t>observed for </a:t>
            </a:r>
            <a:r>
              <a:rPr lang="en-US" sz="2000" dirty="0" smtClean="0">
                <a:solidFill>
                  <a:srgbClr val="00007D"/>
                </a:solidFill>
                <a:latin typeface="Arial"/>
              </a:rPr>
              <a:t>dump Wed night)</a:t>
            </a:r>
          </a:p>
          <a:p>
            <a:pPr lvl="1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7D"/>
                </a:solidFill>
                <a:latin typeface="Arial"/>
              </a:rPr>
              <a:t> One triggers too late (1.1e10 - i.e. can trigger on probes at injection)</a:t>
            </a:r>
          </a:p>
          <a:p>
            <a:pPr eaLnBrk="0" hangingPunct="0">
              <a:spcBef>
                <a:spcPts val="600"/>
              </a:spcBef>
            </a:pPr>
            <a:r>
              <a:rPr lang="en-US" sz="2000" dirty="0" smtClean="0">
                <a:solidFill>
                  <a:srgbClr val="00007D"/>
                </a:solidFill>
                <a:latin typeface="Arial"/>
              </a:rPr>
              <a:t>Attenuation seems to have been increased on the wrong channel</a:t>
            </a:r>
          </a:p>
          <a:p>
            <a:pPr lvl="1" eaLnBrk="0" hangingPunct="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7D"/>
                </a:solidFill>
                <a:latin typeface="Arial"/>
              </a:rPr>
              <a:t> either a mix-up in </a:t>
            </a:r>
            <a:r>
              <a:rPr lang="en-US" sz="2000" dirty="0" err="1" smtClean="0">
                <a:solidFill>
                  <a:srgbClr val="00007D"/>
                </a:solidFill>
                <a:latin typeface="Arial"/>
              </a:rPr>
              <a:t>fibre</a:t>
            </a:r>
            <a:r>
              <a:rPr lang="en-US" sz="2000" dirty="0" smtClean="0">
                <a:solidFill>
                  <a:srgbClr val="00007D"/>
                </a:solidFill>
                <a:latin typeface="Arial"/>
              </a:rPr>
              <a:t>-optic or cable distribution</a:t>
            </a:r>
          </a:p>
          <a:p>
            <a:pPr eaLnBrk="0" hangingPunct="0">
              <a:spcBef>
                <a:spcPts val="600"/>
              </a:spcBef>
            </a:pPr>
            <a:r>
              <a:rPr lang="en-US" sz="2000" dirty="0" smtClean="0">
                <a:solidFill>
                  <a:srgbClr val="00007D"/>
                </a:solidFill>
                <a:latin typeface="Arial"/>
              </a:rPr>
              <a:t>Access needed to adjust attenuation &amp; 1 hour with beam for re-verification</a:t>
            </a:r>
          </a:p>
          <a:p>
            <a:pPr eaLnBrk="0" hangingPunct="0">
              <a:spcBef>
                <a:spcPct val="50000"/>
              </a:spcBef>
            </a:pPr>
            <a:endParaRPr lang="en-US" sz="2000" dirty="0">
              <a:solidFill>
                <a:srgbClr val="00007D"/>
              </a:solidFill>
              <a:latin typeface="Arial"/>
            </a:endParaRPr>
          </a:p>
        </p:txBody>
      </p:sp>
      <p:pic>
        <p:nvPicPr>
          <p:cNvPr id="8" name="Picture 7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3591" y="709297"/>
            <a:ext cx="4508564" cy="3066383"/>
          </a:xfrm>
          <a:prstGeom prst="rect">
            <a:avLst/>
          </a:prstGeom>
        </p:spPr>
      </p:pic>
      <p:pic>
        <p:nvPicPr>
          <p:cNvPr id="9" name="Picture 8" descr="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22" y="709297"/>
            <a:ext cx="4508000" cy="3066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378065" y="1573393"/>
            <a:ext cx="731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B2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2.2e10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>
            <a:off x="2317267" y="2005441"/>
            <a:ext cx="144016" cy="7200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2389275" y="2005441"/>
            <a:ext cx="72008" cy="108012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6063294" y="3013553"/>
            <a:ext cx="731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B2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2.2e10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6582340" y="2293473"/>
            <a:ext cx="288032" cy="864096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6582340" y="3157569"/>
            <a:ext cx="288032" cy="7200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7316137" y="1526748"/>
            <a:ext cx="731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B1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.3e10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7806812" y="2001778"/>
            <a:ext cx="182946" cy="24674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7806812" y="2001778"/>
            <a:ext cx="167956" cy="1071207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3076419" y="1551724"/>
            <a:ext cx="731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B1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.3e10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1" name="Straight Arrow Connector 50"/>
          <p:cNvCxnSpPr/>
          <p:nvPr/>
        </p:nvCxnSpPr>
        <p:spPr bwMode="auto">
          <a:xfrm>
            <a:off x="3260362" y="2031169"/>
            <a:ext cx="167390" cy="19737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>
            <a:off x="3252867" y="2023674"/>
            <a:ext cx="159895" cy="1029324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2389370" y="3090714"/>
            <a:ext cx="731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B1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.6e10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1326630" y="1738612"/>
            <a:ext cx="757003" cy="562630"/>
          </a:xfrm>
          <a:prstGeom prst="ellipse">
            <a:avLst/>
          </a:prstGeom>
          <a:solidFill>
            <a:srgbClr val="FFFF00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 smtClean="0">
              <a:solidFill>
                <a:srgbClr val="00007D"/>
              </a:solidFill>
              <a:latin typeface="Arial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 bwMode="auto">
          <a:xfrm flipV="1">
            <a:off x="2893103" y="3013024"/>
            <a:ext cx="224852" cy="277319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flipV="1">
            <a:off x="2880612" y="2338467"/>
            <a:ext cx="199868" cy="939385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343688" y="1717409"/>
            <a:ext cx="731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B2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6.2e10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1271680" y="2149457"/>
            <a:ext cx="144016" cy="7200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1343688" y="2149457"/>
            <a:ext cx="72008" cy="108012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6" name="Oval 65"/>
          <p:cNvSpPr/>
          <p:nvPr/>
        </p:nvSpPr>
        <p:spPr bwMode="auto">
          <a:xfrm>
            <a:off x="6215924" y="1426318"/>
            <a:ext cx="757003" cy="562630"/>
          </a:xfrm>
          <a:prstGeom prst="ellipse">
            <a:avLst/>
          </a:prstGeom>
          <a:solidFill>
            <a:srgbClr val="FFFF00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 smtClean="0">
              <a:solidFill>
                <a:srgbClr val="00007D"/>
              </a:solidFill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34348" y="1419319"/>
            <a:ext cx="731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B2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.1e10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 flipV="1">
            <a:off x="6895475" y="1684487"/>
            <a:ext cx="190921" cy="99343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6895475" y="1776334"/>
            <a:ext cx="164892" cy="137160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7968556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tlas-runcoord-sty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1162</Words>
  <Application>Microsoft Office PowerPoint</Application>
  <PresentationFormat>On-screen Show (4:3)</PresentationFormat>
  <Paragraphs>148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Default Design</vt:lpstr>
      <vt:lpstr>Pixel</vt:lpstr>
      <vt:lpstr>atlas-runcoord-style</vt:lpstr>
      <vt:lpstr>Thursday 24.5. morning</vt:lpstr>
      <vt:lpstr>Thursday afternoon</vt:lpstr>
      <vt:lpstr>Fill 2660</vt:lpstr>
      <vt:lpstr>Fill 2662</vt:lpstr>
      <vt:lpstr>Fill 2662</vt:lpstr>
      <vt:lpstr>Fill 2662</vt:lpstr>
      <vt:lpstr>Fill 2662 Lifetimes</vt:lpstr>
      <vt:lpstr>Fill 2663</vt:lpstr>
      <vt:lpstr>Interlock BPM Scraping Tests (Rhodri)</vt:lpstr>
      <vt:lpstr>Fill 2568: 25ns-Satellites in Beam1</vt:lpstr>
      <vt:lpstr>Satellite bunches seen by LDM</vt:lpstr>
      <vt:lpstr>Increase BLM thresholds temporarily?</vt:lpstr>
      <vt:lpstr>Capture Losses (Philippe)</vt:lpstr>
      <vt:lpstr>Capture losses cont. (Philippe)</vt:lpstr>
      <vt:lpstr>Capture Losses Conclusions (Philippe)</vt:lpstr>
      <vt:lpstr>Capture Losses Options (Philippe)</vt:lpstr>
      <vt:lpstr>Planning Ahead</vt:lpstr>
      <vt:lpstr>Planning Ahead</vt:lpstr>
      <vt:lpstr>PowerPoint Presentation</vt:lpstr>
      <vt:lpstr>PowerPoint Presentation</vt:lpstr>
      <vt:lpstr>PowerPoint Presentation</vt:lpstr>
      <vt:lpstr>Atlas records 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2011-10-06T20:11:26Z</dcterms:created>
  <dcterms:modified xsi:type="dcterms:W3CDTF">2012-05-25T05:29:53Z</dcterms:modified>
</cp:coreProperties>
</file>