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13"/>
  </p:notesMasterIdLst>
  <p:sldIdLst>
    <p:sldId id="925" r:id="rId2"/>
    <p:sldId id="943" r:id="rId3"/>
    <p:sldId id="928" r:id="rId4"/>
    <p:sldId id="935" r:id="rId5"/>
    <p:sldId id="916" r:id="rId6"/>
    <p:sldId id="914" r:id="rId7"/>
    <p:sldId id="938" r:id="rId8"/>
    <p:sldId id="939" r:id="rId9"/>
    <p:sldId id="941" r:id="rId10"/>
    <p:sldId id="940" r:id="rId11"/>
    <p:sldId id="942" r:id="rId1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76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5/19/12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18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-Mai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Jan </a:t>
            </a:r>
            <a:r>
              <a:rPr kumimoji="0" lang="en-GB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Uythoven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752600"/>
            <a:ext cx="6324600" cy="11541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Status yesterday morning </a:t>
            </a: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43369" b="32296"/>
          <a:stretch>
            <a:fillRect/>
          </a:stretch>
        </p:blipFill>
        <p:spPr>
          <a:xfrm>
            <a:off x="228600" y="2667000"/>
            <a:ext cx="8915400" cy="23736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Fri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Night</a:t>
            </a:r>
            <a:endParaRPr lang="en-US" sz="3200" kern="0" dirty="0" smtClean="0">
              <a:solidFill>
                <a:srgbClr val="FF0000"/>
              </a:solidFill>
            </a:endParaRPr>
          </a:p>
          <a:p>
            <a:pPr lvl="0" eaLnBrk="0" hangingPunct="0">
              <a:defRPr/>
            </a:pPr>
            <a:r>
              <a:rPr lang="en-GB" sz="2400" dirty="0" smtClean="0"/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193800"/>
            <a:ext cx="793052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preparing for the next fill:</a:t>
            </a: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three options     </a:t>
            </a:r>
            <a:r>
              <a:rPr lang="en-US" sz="2000" b="1" i="1" dirty="0" smtClean="0">
                <a:latin typeface="Times New Roman"/>
                <a:cs typeface="Times New Roman"/>
              </a:rPr>
              <a:t>apply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tune shift </a:t>
            </a:r>
            <a:r>
              <a:rPr lang="en-US" sz="2000" b="1" i="1" dirty="0" smtClean="0">
                <a:latin typeface="Times New Roman"/>
                <a:cs typeface="Times New Roman"/>
              </a:rPr>
              <a:t>before going into collisions 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		              ... in case the IP8 bunches only suffer  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			from a lack of tune shift 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		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reduce bunch intensity </a:t>
            </a:r>
            <a:r>
              <a:rPr lang="en-US" sz="2000" b="1" i="1" dirty="0" smtClean="0">
                <a:latin typeface="Times New Roman"/>
                <a:cs typeface="Times New Roman"/>
              </a:rPr>
              <a:t>to gain some margin</a:t>
            </a:r>
          </a:p>
          <a:p>
            <a:pPr lvl="0"/>
            <a:endParaRPr lang="en-US" sz="2000" b="1" i="1" dirty="0" smtClean="0"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		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avoid IP8 collisions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		avoid collisions in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IP8 only</a:t>
            </a:r>
          </a:p>
          <a:p>
            <a:pPr lvl="0"/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	</a:t>
            </a:r>
            <a:r>
              <a:rPr lang="en-US" sz="2000" b="1" i="1" dirty="0" smtClean="0">
                <a:latin typeface="Times New Roman"/>
                <a:cs typeface="Times New Roman"/>
              </a:rPr>
              <a:t>go back to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LHCb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positive</a:t>
            </a:r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4763869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Created a new filling scheme to remove most of the bunches that collide in IP8 only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300" y="5142526"/>
            <a:ext cx="3035300" cy="1639274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8138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3"/>
          <p:cNvSpPr txBox="1">
            <a:spLocks/>
          </p:cNvSpPr>
          <p:nvPr/>
        </p:nvSpPr>
        <p:spPr bwMode="auto">
          <a:xfrm>
            <a:off x="685800" y="762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  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99060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Interlocked </a:t>
            </a:r>
            <a:r>
              <a:rPr lang="en-US" sz="2000" dirty="0" err="1" smtClean="0"/>
              <a:t>BPM's</a:t>
            </a:r>
            <a:r>
              <a:rPr lang="en-US" sz="2000" dirty="0" smtClean="0"/>
              <a:t> fired on low-intensity/bunch count.</a:t>
            </a:r>
            <a:endParaRPr lang="en-US" sz="20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990600"/>
            <a:ext cx="2393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04:39h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 dump: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145268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unable to load collimator energy thresholds at point 7</a:t>
            </a:r>
            <a:r>
              <a:rPr lang="en-US" dirty="0" smtClean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733490"/>
            <a:ext cx="3091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05:41h </a:t>
            </a:r>
            <a:r>
              <a:rPr lang="en-US" sz="2000" b="1" i="1" dirty="0" smtClean="0">
                <a:latin typeface="Times New Roman"/>
                <a:cs typeface="Times New Roman"/>
              </a:rPr>
              <a:t>collimator problem</a:t>
            </a:r>
            <a:endParaRPr lang="en-US" sz="2000" b="1" i="1" dirty="0" smtClean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581400"/>
            <a:ext cx="396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Plan: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lumi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with new filling scheme</a:t>
            </a:r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4582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447800"/>
            <a:ext cx="8604644" cy="4431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...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investigating IP8 situation and / or bunch losses</a:t>
            </a: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* </a:t>
            </a:r>
            <a:r>
              <a:rPr lang="en-US" sz="2200" b="1" i="1" dirty="0" smtClean="0">
                <a:latin typeface="Times New Roman"/>
                <a:cs typeface="Times New Roman"/>
              </a:rPr>
              <a:t>separation in IP8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checked during night shift: ok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*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crossing angle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 the diagonal leveling checked, 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based on BPM readings (at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= 22m)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hor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 ≈ 0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μrad</a:t>
            </a:r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vert. ≈100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μrad</a:t>
            </a:r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*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test run during the night: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84 bunches procedure to go into the 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diagonal plane ok</a:t>
            </a: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*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observation of losses / lifetime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during the new set-up: ok</a:t>
            </a: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4582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618595"/>
            <a:ext cx="6703787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26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 </a:t>
            </a:r>
            <a:r>
              <a:rPr lang="en-US" sz="2200" b="1" i="1" dirty="0" smtClean="0">
                <a:latin typeface="Times New Roman"/>
                <a:cs typeface="Times New Roman"/>
              </a:rPr>
              <a:t>beam dump, RF fault</a:t>
            </a:r>
          </a:p>
          <a:p>
            <a:r>
              <a:rPr lang="en-US" sz="2200" b="1" i="1" dirty="0" smtClean="0">
                <a:latin typeface="Times New Roman"/>
                <a:cs typeface="Times New Roman"/>
              </a:rPr>
              <a:t>	... again</a:t>
            </a:r>
          </a:p>
          <a:p>
            <a:r>
              <a:rPr lang="en-US" dirty="0" smtClean="0"/>
              <a:t>              </a:t>
            </a:r>
            <a:r>
              <a:rPr lang="en-US" sz="1600" dirty="0" smtClean="0"/>
              <a:t>changed </a:t>
            </a:r>
            <a:r>
              <a:rPr lang="en-US" sz="1600" dirty="0" smtClean="0"/>
              <a:t>back the </a:t>
            </a:r>
            <a:r>
              <a:rPr lang="en-US" sz="1600" dirty="0" smtClean="0"/>
              <a:t>crowbar</a:t>
            </a: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r>
              <a:rPr lang="en-US" b="1" i="1" dirty="0" smtClean="0">
                <a:latin typeface="Times New Roman"/>
                <a:cs typeface="Times New Roman"/>
              </a:rPr>
              <a:t>	ATLAS access in the shadow ...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	</a:t>
            </a:r>
            <a:r>
              <a:rPr lang="en-US" sz="1600" dirty="0" smtClean="0"/>
              <a:t>Unfortunately one door is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	</a:t>
            </a:r>
            <a:r>
              <a:rPr lang="en-US" sz="1600" dirty="0" smtClean="0"/>
              <a:t>mechanically </a:t>
            </a:r>
            <a:r>
              <a:rPr lang="en-US" sz="1600" dirty="0" smtClean="0"/>
              <a:t>closed but the contact is missing</a:t>
            </a:r>
            <a:r>
              <a:rPr lang="en-US" dirty="0" smtClean="0"/>
              <a:t>.</a:t>
            </a: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11:16h 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access story solved, pre-cycle, prepare injection</a:t>
            </a: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12:14h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physics beam,</a:t>
            </a:r>
          </a:p>
          <a:p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ramp, squeeze, adjust without problems.</a:t>
            </a: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42716"/>
          <a:stretch>
            <a:fillRect/>
          </a:stretch>
        </p:blipFill>
        <p:spPr>
          <a:xfrm>
            <a:off x="4250233" y="772641"/>
            <a:ext cx="4741367" cy="2275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792163"/>
          </a:xfrm>
        </p:spPr>
        <p:txBody>
          <a:bodyPr/>
          <a:lstStyle/>
          <a:p>
            <a:pPr lvl="0" algn="l">
              <a:spcBef>
                <a:spcPct val="20000"/>
              </a:spcBef>
              <a:defRPr/>
            </a:pPr>
            <a:r>
              <a:rPr lang="en-GB" dirty="0" smtClean="0">
                <a:solidFill>
                  <a:srgbClr val="FF0000"/>
                </a:solidFill>
              </a:rPr>
              <a:t>Fri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Morning</a:t>
            </a:r>
            <a:endParaRPr lang="en-GB" sz="2800" dirty="0" smtClean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3911" b="34416"/>
          <a:stretch>
            <a:fillRect/>
          </a:stretch>
        </p:blipFill>
        <p:spPr>
          <a:xfrm>
            <a:off x="3810000" y="609600"/>
            <a:ext cx="5105400" cy="27695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1371600"/>
            <a:ext cx="2422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13:5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213600" y="990600"/>
            <a:ext cx="685800" cy="3810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0042" y="3505200"/>
            <a:ext cx="70313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remark to confuse the experiments:  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several steps to re-calibrate the beam current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measurment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of B2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please remember: it is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just a measurement </a:t>
            </a:r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4572000"/>
            <a:ext cx="4787900" cy="207489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5029200" y="4343400"/>
            <a:ext cx="3048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838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Fri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Morning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36787" b="31928"/>
          <a:stretch>
            <a:fillRect/>
          </a:stretch>
        </p:blipFill>
        <p:spPr>
          <a:xfrm>
            <a:off x="914400" y="1752600"/>
            <a:ext cx="8075260" cy="21495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1219200"/>
            <a:ext cx="8371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still: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losses of single bunch intensities in the very first part of “stable beams”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267200"/>
            <a:ext cx="859090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careful analysis of the problem: </a:t>
            </a:r>
            <a:r>
              <a:rPr lang="en-US" sz="2000" b="1" i="1" dirty="0" smtClean="0">
                <a:latin typeface="Times New Roman"/>
                <a:cs typeface="Times New Roman"/>
              </a:rPr>
              <a:t>one colleague in front of every relevant screen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* only losses in </a:t>
            </a:r>
            <a:r>
              <a:rPr lang="en-US" sz="2000" b="1" i="1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/>
                <a:cs typeface="Times New Roman"/>
              </a:rPr>
              <a:t>beam 1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* </a:t>
            </a:r>
            <a:r>
              <a:rPr lang="en-US" sz="2000" b="1" i="1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/>
                <a:cs typeface="Times New Roman"/>
              </a:rPr>
              <a:t>single bunch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losses  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 ... and only bunches affected that collide exclusively in IP8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* it happens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AFTER adjust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i.e. in stable beam condition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* surprising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emittance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values</a:t>
            </a:r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Fri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Morning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815" y="1600200"/>
            <a:ext cx="5712664" cy="1295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1066800"/>
            <a:ext cx="4274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emittances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of beam 2: </a:t>
            </a:r>
            <a:r>
              <a:rPr lang="en-US" sz="2000" b="1" i="1" dirty="0" smtClean="0">
                <a:latin typeface="Times New Roman"/>
                <a:cs typeface="Times New Roman"/>
              </a:rPr>
              <a:t>the healthy one 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505" y="3048000"/>
            <a:ext cx="5629895" cy="133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6407" y="2952690"/>
            <a:ext cx="2518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emittances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of beam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4572000"/>
            <a:ext cx="781091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emittance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measurments</a:t>
            </a:r>
            <a:r>
              <a:rPr lang="en-US" dirty="0" smtClean="0">
                <a:latin typeface="Times New Roman"/>
                <a:cs typeface="Times New Roman"/>
              </a:rPr>
              <a:t> from BSRT monitor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	nota </a:t>
            </a:r>
            <a:r>
              <a:rPr lang="en-US" dirty="0" err="1" smtClean="0">
                <a:latin typeface="Times New Roman"/>
                <a:cs typeface="Times New Roman"/>
              </a:rPr>
              <a:t>bene</a:t>
            </a:r>
            <a:r>
              <a:rPr lang="en-US" dirty="0" smtClean="0">
                <a:latin typeface="Times New Roman"/>
                <a:cs typeface="Times New Roman"/>
              </a:rPr>
              <a:t>: before going into collisions: everything looks ok !!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careful and preliminary conclusion: </a:t>
            </a:r>
          </a:p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bunches that lost intensity are nit blown up (typical for instability) </a:t>
            </a:r>
          </a:p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but they are scraped !! possible in case of coherent oscillations </a:t>
            </a:r>
            <a:endParaRPr lang="en-US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Fri Morning </a:t>
            </a:r>
            <a:endParaRPr lang="en-US" sz="3200" kern="0" dirty="0" smtClean="0">
              <a:solidFill>
                <a:srgbClr val="FF0000"/>
              </a:solidFill>
            </a:endParaRPr>
          </a:p>
          <a:p>
            <a:pPr lvl="0" eaLnBrk="0" hangingPunct="0">
              <a:defRPr/>
            </a:pPr>
            <a:r>
              <a:rPr lang="en-GB" sz="2400" dirty="0" smtClean="0"/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818" y="1143000"/>
            <a:ext cx="3927581" cy="243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1219200"/>
            <a:ext cx="438915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losses quantitatively: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</a:t>
            </a:r>
            <a:r>
              <a:rPr lang="en-US" sz="2000" b="1" i="1" dirty="0" smtClean="0">
                <a:latin typeface="Times New Roman"/>
                <a:cs typeface="Times New Roman"/>
              </a:rPr>
              <a:t>up to 60 %</a:t>
            </a: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but still good enough for a long fill</a:t>
            </a: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   dump threshold due to BPM problem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t="36787" r="49606" b="31928"/>
          <a:stretch>
            <a:fillRect/>
          </a:stretch>
        </p:blipFill>
        <p:spPr>
          <a:xfrm>
            <a:off x="4572000" y="3733800"/>
            <a:ext cx="4069483" cy="214951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775200" y="5205412"/>
            <a:ext cx="35814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06598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Fri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Late</a:t>
            </a:r>
            <a:endParaRPr lang="en-US" sz="3200" kern="0" dirty="0" smtClean="0">
              <a:solidFill>
                <a:srgbClr val="FF0000"/>
              </a:solidFill>
            </a:endParaRPr>
          </a:p>
          <a:p>
            <a:pPr lvl="0" eaLnBrk="0" hangingPunct="0">
              <a:defRPr/>
            </a:pPr>
            <a:r>
              <a:rPr lang="en-GB" sz="2400" dirty="0" smtClean="0"/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59446"/>
          <a:stretch>
            <a:fillRect/>
          </a:stretch>
        </p:blipFill>
        <p:spPr>
          <a:xfrm>
            <a:off x="2657244" y="685800"/>
            <a:ext cx="6410556" cy="22867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1000" y="923092"/>
            <a:ext cx="2332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all in all: a good fill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3429000"/>
            <a:ext cx="609755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TLC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optimisation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..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  </a:t>
            </a:r>
            <a:r>
              <a:rPr lang="en-US" dirty="0" smtClean="0"/>
              <a:t>freq </a:t>
            </a:r>
            <a:r>
              <a:rPr lang="en-US" dirty="0" smtClean="0"/>
              <a:t>shift of 5 Hz improved </a:t>
            </a:r>
            <a:r>
              <a:rPr lang="en-US" dirty="0" smtClean="0"/>
              <a:t>lifetimes,</a:t>
            </a:r>
          </a:p>
          <a:p>
            <a:r>
              <a:rPr lang="en-US" dirty="0" smtClean="0"/>
              <a:t>		    global &amp; local orbit correction etc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 b="54833"/>
          <a:stretch>
            <a:fillRect/>
          </a:stretch>
        </p:blipFill>
        <p:spPr>
          <a:xfrm>
            <a:off x="3352800" y="4191000"/>
            <a:ext cx="5353330" cy="2057313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1858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3"/>
          <p:cNvSpPr txBox="1">
            <a:spLocks/>
          </p:cNvSpPr>
          <p:nvPr/>
        </p:nvSpPr>
        <p:spPr bwMode="auto">
          <a:xfrm>
            <a:off x="685800" y="762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 Late / 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99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sudden drop in B1 bunch intensity for several bunches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" y="990600"/>
            <a:ext cx="101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19:45h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rcRect t="37481" b="31234"/>
          <a:stretch>
            <a:fillRect/>
          </a:stretch>
        </p:blipFill>
        <p:spPr>
          <a:xfrm>
            <a:off x="2590800" y="1752600"/>
            <a:ext cx="6317211" cy="16815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572000"/>
            <a:ext cx="7239000" cy="147607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6093" y="3867090"/>
            <a:ext cx="5315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02:05h 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new bunch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emittance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measurments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... ?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32510</TotalTime>
  <Words>585</Words>
  <Application>Microsoft Macintosh PowerPoint</Application>
  <PresentationFormat>On-screen Show 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LHCpresentations</vt:lpstr>
      <vt:lpstr>Slide 1</vt:lpstr>
      <vt:lpstr>Slide 2</vt:lpstr>
      <vt:lpstr>Slide 3</vt:lpstr>
      <vt:lpstr>Fri Morning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2152</cp:revision>
  <dcterms:created xsi:type="dcterms:W3CDTF">2012-05-19T03:54:34Z</dcterms:created>
  <dcterms:modified xsi:type="dcterms:W3CDTF">2012-05-19T05:29:13Z</dcterms:modified>
</cp:coreProperties>
</file>