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2"/>
  </p:notesMasterIdLst>
  <p:handoutMasterIdLst>
    <p:handoutMasterId r:id="rId13"/>
  </p:handoutMasterIdLst>
  <p:sldIdLst>
    <p:sldId id="1261" r:id="rId2"/>
    <p:sldId id="1270" r:id="rId3"/>
    <p:sldId id="1262" r:id="rId4"/>
    <p:sldId id="1263" r:id="rId5"/>
    <p:sldId id="1264" r:id="rId6"/>
    <p:sldId id="1267" r:id="rId7"/>
    <p:sldId id="1268" r:id="rId8"/>
    <p:sldId id="1266" r:id="rId9"/>
    <p:sldId id="1265" r:id="rId10"/>
    <p:sldId id="1269" r:id="rId11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14FBE"/>
    <a:srgbClr val="B02E9D"/>
    <a:srgbClr val="0000FF"/>
    <a:srgbClr val="008000"/>
    <a:srgbClr val="FF0000"/>
    <a:srgbClr val="CC0066"/>
    <a:srgbClr val="99FF99"/>
    <a:srgbClr val="FFCCCC"/>
    <a:srgbClr val="9FCA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7" autoAdjust="0"/>
    <p:restoredTop sz="95267" autoAdjust="0"/>
  </p:normalViewPr>
  <p:slideViewPr>
    <p:cSldViewPr>
      <p:cViewPr varScale="1">
        <p:scale>
          <a:sx n="105" d="100"/>
          <a:sy n="105" d="100"/>
        </p:scale>
        <p:origin x="-294" y="-7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18/05/2012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17</a:t>
            </a:r>
            <a:r>
              <a:rPr lang="en-GB" baseline="30000" dirty="0" smtClean="0"/>
              <a:t>th</a:t>
            </a:r>
            <a:r>
              <a:rPr lang="en-GB" dirty="0" smtClean="0"/>
              <a:t> May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548600"/>
            <a:ext cx="8425170" cy="5111750"/>
          </a:xfrm>
        </p:spPr>
        <p:txBody>
          <a:bodyPr/>
          <a:lstStyle/>
          <a:p>
            <a:r>
              <a:rPr lang="en-US" sz="1800" dirty="0" smtClean="0"/>
              <a:t>01:11 Fill #2633 dump in squeeze arc circulator load channel Ad1B </a:t>
            </a:r>
          </a:p>
          <a:p>
            <a:r>
              <a:rPr lang="en-US" sz="1800" dirty="0" smtClean="0"/>
              <a:t>03:16 Fill #2644 Stable beams, </a:t>
            </a:r>
            <a:r>
              <a:rPr lang="en-US" sz="1800" dirty="0" err="1" smtClean="0"/>
              <a:t>lumi</a:t>
            </a:r>
            <a:r>
              <a:rPr lang="en-US" sz="1800" dirty="0" smtClean="0"/>
              <a:t> 5.2e33 cm-2s-1 </a:t>
            </a:r>
          </a:p>
          <a:p>
            <a:r>
              <a:rPr lang="en-US" sz="1800" dirty="0" smtClean="0"/>
              <a:t>04:38 Dumped by interlock on BPMS, loosing intensity on some bunches </a:t>
            </a:r>
          </a:p>
          <a:p>
            <a:r>
              <a:rPr lang="en-US" sz="1800" dirty="0" smtClean="0"/>
              <a:t>06:48 Fill #2635 Stable beams, initial </a:t>
            </a:r>
            <a:r>
              <a:rPr lang="en-US" sz="1800" dirty="0" err="1" smtClean="0"/>
              <a:t>lumi</a:t>
            </a:r>
            <a:r>
              <a:rPr lang="en-US" sz="1800" dirty="0" smtClean="0"/>
              <a:t> 5.5e33 cm-2s-1 </a:t>
            </a:r>
          </a:p>
          <a:p>
            <a:r>
              <a:rPr lang="en-US" sz="1800" dirty="0" smtClean="0"/>
              <a:t>11:57 Dumped by interlock on BPMS, again one bunch b2 going unstable.</a:t>
            </a:r>
          </a:p>
          <a:p>
            <a:r>
              <a:rPr lang="en-US" sz="1800" dirty="0" smtClean="0"/>
              <a:t>12:34 Error on the module H2B2 of the ADT. </a:t>
            </a:r>
          </a:p>
          <a:p>
            <a:r>
              <a:rPr lang="en-US" sz="1800" dirty="0" smtClean="0"/>
              <a:t>14:15 Injecting beam for test ramp to find </a:t>
            </a:r>
            <a:r>
              <a:rPr lang="en-US" sz="1800" dirty="0" err="1" smtClean="0"/>
              <a:t>LHCb</a:t>
            </a:r>
            <a:r>
              <a:rPr lang="en-US" sz="1800" dirty="0" smtClean="0"/>
              <a:t> head on collisions</a:t>
            </a:r>
          </a:p>
          <a:p>
            <a:r>
              <a:rPr lang="en-US" sz="1800" dirty="0" smtClean="0"/>
              <a:t>15:13 Injector chain down: POPS in PS</a:t>
            </a:r>
          </a:p>
          <a:p>
            <a:r>
              <a:rPr lang="en-US" sz="1800" dirty="0" smtClean="0"/>
              <a:t>17:47 POPS back</a:t>
            </a:r>
          </a:p>
          <a:p>
            <a:r>
              <a:rPr lang="en-US" sz="1800" dirty="0" smtClean="0"/>
              <a:t>18:30 Start ramp with 24 bunches per beam</a:t>
            </a:r>
          </a:p>
          <a:p>
            <a:r>
              <a:rPr lang="en-US" sz="1800" dirty="0" smtClean="0"/>
              <a:t>18:38 Dump in ramp at 2.5 </a:t>
            </a:r>
            <a:r>
              <a:rPr lang="en-US" sz="1800" dirty="0" err="1" smtClean="0"/>
              <a:t>TeV</a:t>
            </a:r>
            <a:r>
              <a:rPr lang="en-US" sz="1800" dirty="0" smtClean="0"/>
              <a:t> due to SIS interlock. Not clear why.</a:t>
            </a:r>
          </a:p>
          <a:p>
            <a:pPr lvl="1"/>
            <a:r>
              <a:rPr lang="en-US" sz="1400" dirty="0" smtClean="0"/>
              <a:t>RING_B2_PERMIT to false for a couple of seconds, without latching it.</a:t>
            </a:r>
          </a:p>
          <a:p>
            <a:r>
              <a:rPr lang="en-US" sz="1800" dirty="0" smtClean="0"/>
              <a:t>19:32 Injecting probe</a:t>
            </a:r>
          </a:p>
          <a:p>
            <a:r>
              <a:rPr lang="en-US" sz="1800" dirty="0" smtClean="0"/>
              <a:t>19:35 Collimator - BIS interlock in TI2, same as last days. Try to unblock.</a:t>
            </a:r>
          </a:p>
          <a:p>
            <a:r>
              <a:rPr lang="en-US" sz="1800" dirty="0" smtClean="0"/>
              <a:t>22:09 Start access in TI2 to fix collimator - BIS problem.</a:t>
            </a:r>
          </a:p>
          <a:p>
            <a:pPr lvl="1"/>
            <a:r>
              <a:rPr lang="en-US" sz="1400" dirty="0" smtClean="0"/>
              <a:t>loose connector on collimator crate side</a:t>
            </a:r>
          </a:p>
          <a:p>
            <a:r>
              <a:rPr lang="en-US" sz="1800" dirty="0" smtClean="0"/>
              <a:t>22:56 Cycling </a:t>
            </a:r>
            <a:r>
              <a:rPr lang="en-US" sz="1800" smtClean="0"/>
              <a:t>the machine</a:t>
            </a:r>
            <a:endParaRPr lang="en-US" sz="18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18/05/2012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Fix RF crowbar problem</a:t>
            </a:r>
          </a:p>
          <a:p>
            <a:pPr lvl="1"/>
            <a:r>
              <a:rPr lang="en-GB" dirty="0" smtClean="0"/>
              <a:t>Previously attributed to HV cable between power supply and klystron</a:t>
            </a:r>
          </a:p>
          <a:p>
            <a:r>
              <a:rPr lang="en-GB" dirty="0" smtClean="0"/>
              <a:t>Fill with 2 x 1380 bunches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18/05/2012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to Friday night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2952410"/>
          </a:xfrm>
        </p:spPr>
        <p:txBody>
          <a:bodyPr/>
          <a:lstStyle/>
          <a:p>
            <a:r>
              <a:rPr lang="en-GB" sz="2000" dirty="0" smtClean="0"/>
              <a:t>00:40 On ramp </a:t>
            </a:r>
            <a:r>
              <a:rPr lang="en-US" sz="2000" dirty="0" smtClean="0"/>
              <a:t>RF Module </a:t>
            </a:r>
            <a:r>
              <a:rPr lang="en-US" sz="2000" dirty="0" smtClean="0"/>
              <a:t>M1B2: crowbar </a:t>
            </a:r>
            <a:r>
              <a:rPr lang="en-US" sz="2000" dirty="0" smtClean="0"/>
              <a:t>fired</a:t>
            </a:r>
          </a:p>
          <a:p>
            <a:r>
              <a:rPr lang="en-US" sz="2000" dirty="0" smtClean="0"/>
              <a:t>01:53 Inject</a:t>
            </a:r>
          </a:p>
          <a:p>
            <a:r>
              <a:rPr lang="en-US" sz="2000" dirty="0" smtClean="0"/>
              <a:t>02:38 Adjust beam process to </a:t>
            </a:r>
            <a:r>
              <a:rPr lang="en-US" sz="2000" dirty="0" err="1" smtClean="0"/>
              <a:t>optimise</a:t>
            </a:r>
            <a:r>
              <a:rPr lang="en-US" sz="2000" dirty="0" smtClean="0"/>
              <a:t> collision point in </a:t>
            </a:r>
            <a:r>
              <a:rPr lang="en-US" sz="2000" dirty="0" err="1" smtClean="0"/>
              <a:t>LHCb</a:t>
            </a:r>
            <a:endParaRPr lang="en-US" sz="2000" dirty="0" smtClean="0"/>
          </a:p>
          <a:p>
            <a:r>
              <a:rPr lang="en-US" sz="2000" dirty="0" smtClean="0"/>
              <a:t>03:09 Dump by operator</a:t>
            </a:r>
          </a:p>
          <a:p>
            <a:r>
              <a:rPr lang="en-US" sz="2000" dirty="0" smtClean="0"/>
              <a:t>04:54 </a:t>
            </a:r>
            <a:r>
              <a:rPr lang="en-US" sz="2000" dirty="0" err="1" smtClean="0"/>
              <a:t>O</a:t>
            </a:r>
            <a:r>
              <a:rPr lang="en-US" sz="2000" dirty="0" err="1" smtClean="0"/>
              <a:t>ptimise</a:t>
            </a:r>
            <a:r>
              <a:rPr lang="en-US" sz="2000" dirty="0" smtClean="0"/>
              <a:t> collision with 2 x 84 bunches</a:t>
            </a:r>
          </a:p>
          <a:p>
            <a:r>
              <a:rPr lang="en-US" sz="2000" dirty="0" smtClean="0"/>
              <a:t>05:18 Dump by operator</a:t>
            </a:r>
          </a:p>
          <a:p>
            <a:r>
              <a:rPr lang="en-US" sz="2000" dirty="0" smtClean="0"/>
              <a:t>06:29 Again </a:t>
            </a:r>
            <a:r>
              <a:rPr lang="en-US" sz="2000" dirty="0" smtClean="0"/>
              <a:t>RF the </a:t>
            </a:r>
            <a:r>
              <a:rPr lang="en-US" sz="2000" dirty="0" smtClean="0"/>
              <a:t>module M1B2: crowbar </a:t>
            </a:r>
            <a:r>
              <a:rPr lang="en-US" sz="2000" dirty="0" smtClean="0"/>
              <a:t>fired. Preparing access 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18/05/2012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#2635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548600"/>
            <a:ext cx="8569190" cy="2808105"/>
          </a:xfrm>
        </p:spPr>
        <p:txBody>
          <a:bodyPr/>
          <a:lstStyle/>
          <a:p>
            <a:r>
              <a:rPr lang="en-US" sz="2000" dirty="0" smtClean="0"/>
              <a:t>1.4e11 per bunch</a:t>
            </a:r>
          </a:p>
          <a:p>
            <a:r>
              <a:rPr lang="en-US" sz="2000" dirty="0" smtClean="0"/>
              <a:t>Peak </a:t>
            </a:r>
            <a:r>
              <a:rPr lang="en-US" sz="2000" dirty="0" err="1" smtClean="0"/>
              <a:t>Lumi</a:t>
            </a:r>
            <a:r>
              <a:rPr lang="en-US" sz="2000" dirty="0" smtClean="0"/>
              <a:t> (Hz/</a:t>
            </a:r>
            <a:r>
              <a:rPr lang="en-US" sz="2000" dirty="0" err="1" smtClean="0"/>
              <a:t>ub</a:t>
            </a:r>
            <a:r>
              <a:rPr lang="en-US" sz="2000" dirty="0" smtClean="0"/>
              <a:t>):</a:t>
            </a:r>
          </a:p>
          <a:p>
            <a:pPr lvl="1"/>
            <a:r>
              <a:rPr lang="en-US" sz="1800" dirty="0" smtClean="0"/>
              <a:t>ATLAS: 5564, CMS: 5627, </a:t>
            </a:r>
            <a:r>
              <a:rPr lang="en-US" sz="1800" dirty="0" err="1" smtClean="0"/>
              <a:t>LHCb</a:t>
            </a:r>
            <a:r>
              <a:rPr lang="en-US" sz="1800" dirty="0" smtClean="0"/>
              <a:t>: 412 </a:t>
            </a:r>
          </a:p>
          <a:p>
            <a:r>
              <a:rPr lang="en-US" sz="2000" dirty="0" smtClean="0"/>
              <a:t>Delivered </a:t>
            </a:r>
            <a:r>
              <a:rPr lang="en-US" sz="2000" dirty="0" err="1" smtClean="0"/>
              <a:t>Lumi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ATLAS: 78 </a:t>
            </a:r>
            <a:r>
              <a:rPr lang="en-US" sz="1800" dirty="0" err="1" smtClean="0"/>
              <a:t>pb</a:t>
            </a:r>
            <a:r>
              <a:rPr lang="en-US" sz="1800" dirty="0" smtClean="0"/>
              <a:t>^-1, CMS: 79.6 </a:t>
            </a:r>
            <a:r>
              <a:rPr lang="en-US" sz="1800" dirty="0" err="1" smtClean="0"/>
              <a:t>pb</a:t>
            </a:r>
            <a:r>
              <a:rPr lang="en-US" sz="1800" dirty="0" smtClean="0"/>
              <a:t>^-1, </a:t>
            </a:r>
            <a:r>
              <a:rPr lang="en-US" sz="1800" dirty="0" err="1" smtClean="0"/>
              <a:t>LHCb</a:t>
            </a:r>
            <a:r>
              <a:rPr lang="en-US" sz="1800" dirty="0" smtClean="0"/>
              <a:t>: 7.2 </a:t>
            </a:r>
            <a:r>
              <a:rPr lang="en-US" sz="1800" dirty="0" err="1" smtClean="0"/>
              <a:t>pb</a:t>
            </a:r>
            <a:r>
              <a:rPr lang="en-US" sz="1800" dirty="0" smtClean="0"/>
              <a:t>^-1</a:t>
            </a:r>
          </a:p>
          <a:p>
            <a:r>
              <a:rPr lang="en-US" sz="2000" dirty="0" smtClean="0"/>
              <a:t>Lost because one bunch B2 going unstable, not following any action</a:t>
            </a:r>
          </a:p>
          <a:p>
            <a:pPr lvl="1"/>
            <a:r>
              <a:rPr lang="en-US" sz="1800" dirty="0" smtClean="0"/>
              <a:t>B2 bunch 2091 suddenly being lost. This bunch is colliding in IP1, 5 and 8.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18/05/2012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20" y="3212970"/>
            <a:ext cx="8820590" cy="2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since swapping </a:t>
            </a:r>
            <a:r>
              <a:rPr lang="en-GB" dirty="0" err="1" smtClean="0"/>
              <a:t>LHCb</a:t>
            </a:r>
            <a:r>
              <a:rPr lang="en-GB" dirty="0" smtClean="0"/>
              <a:t> polarity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1"/>
            <a:ext cx="8569190" cy="1440200"/>
          </a:xfrm>
        </p:spPr>
        <p:txBody>
          <a:bodyPr/>
          <a:lstStyle/>
          <a:p>
            <a:r>
              <a:rPr lang="en-GB" sz="2000" dirty="0" smtClean="0"/>
              <a:t>Beam 1: losses of some bunches when bringing beam into collision</a:t>
            </a:r>
          </a:p>
          <a:p>
            <a:pPr lvl="1"/>
            <a:r>
              <a:rPr lang="en-US" sz="1800" dirty="0" smtClean="0"/>
              <a:t>The bunch numbers are 2075,2077,2079, which are bunches with head-on collisions only in IP8</a:t>
            </a:r>
            <a:endParaRPr lang="en-GB" sz="1800" dirty="0" smtClean="0"/>
          </a:p>
          <a:p>
            <a:r>
              <a:rPr lang="en-GB" sz="2000" dirty="0" smtClean="0"/>
              <a:t>Beam 2: sudden loss of 1 or 2 bunches during the fill (see prev. Slide)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18/05/2012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2636890"/>
            <a:ext cx="8244510" cy="363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500" y="2924930"/>
            <a:ext cx="1584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B1: 50 %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43510" y="4725180"/>
            <a:ext cx="10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B2: 4 %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35620" y="2276840"/>
            <a:ext cx="7056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Adjust: blow-up and losses when beam going into collision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115520" y="2636890"/>
            <a:ext cx="1152160" cy="79211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B1, </a:t>
            </a:r>
            <a:r>
              <a:rPr lang="en-US" dirty="0" smtClean="0"/>
              <a:t>Fill #2635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439915"/>
          </a:xfrm>
        </p:spPr>
        <p:txBody>
          <a:bodyPr/>
          <a:lstStyle/>
          <a:p>
            <a:r>
              <a:rPr lang="en-GB" dirty="0" smtClean="0"/>
              <a:t>Bunch sitting at 6e10</a:t>
            </a:r>
          </a:p>
          <a:p>
            <a:r>
              <a:rPr lang="en-GB" dirty="0" smtClean="0"/>
              <a:t>BPMS IP6 will have bad readings below 4e10, so still ok for a while if following normal beam lifetime</a:t>
            </a:r>
          </a:p>
          <a:p>
            <a:pPr lvl="1"/>
            <a:r>
              <a:rPr lang="en-GB" dirty="0" smtClean="0"/>
              <a:t>If the single bunch B2 would not have gone unstable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18/05/2012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2996940"/>
            <a:ext cx="8532550" cy="225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3081562" y="3976614"/>
            <a:ext cx="576080" cy="2160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2635 going unstable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548600"/>
            <a:ext cx="8229600" cy="863835"/>
          </a:xfrm>
        </p:spPr>
        <p:txBody>
          <a:bodyPr/>
          <a:lstStyle/>
          <a:p>
            <a:r>
              <a:rPr lang="en-US" sz="2000" dirty="0" smtClean="0"/>
              <a:t>BBQ signal: B2 H was unstable and produced likely the loss </a:t>
            </a:r>
          </a:p>
          <a:p>
            <a:r>
              <a:rPr lang="en-US" sz="2000" dirty="0" smtClean="0"/>
              <a:t>Similar instability seen for other fills lost on B2 BPMS</a:t>
            </a:r>
          </a:p>
          <a:p>
            <a:pPr lvl="1"/>
            <a:r>
              <a:rPr lang="en-US" sz="1800" dirty="0" smtClean="0"/>
              <a:t>Fill 2632 B1 H going unstable</a:t>
            </a:r>
          </a:p>
          <a:p>
            <a:pPr lvl="1"/>
            <a:r>
              <a:rPr lang="en-US" sz="1800" dirty="0" smtClean="0"/>
              <a:t>Fill 2634 B2 H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18/05/2012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140" y="2183436"/>
            <a:ext cx="6300240" cy="39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and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5472085"/>
          </a:xfrm>
        </p:spPr>
        <p:txBody>
          <a:bodyPr/>
          <a:lstStyle/>
          <a:p>
            <a:r>
              <a:rPr lang="en-GB" dirty="0" err="1" smtClean="0"/>
              <a:t>LHCb</a:t>
            </a:r>
            <a:r>
              <a:rPr lang="en-GB" dirty="0" smtClean="0"/>
              <a:t> set-up with negative polarity 2 weeks ago, right after the TS</a:t>
            </a:r>
          </a:p>
          <a:p>
            <a:r>
              <a:rPr lang="en-GB" dirty="0" smtClean="0"/>
              <a:t>Since then orbit trims – had to find the correct head-on collision in ATLAS and CMS</a:t>
            </a:r>
          </a:p>
          <a:p>
            <a:r>
              <a:rPr lang="en-GB" dirty="0" smtClean="0"/>
              <a:t>We have lost the correct head-on collision in </a:t>
            </a:r>
            <a:r>
              <a:rPr lang="en-GB" dirty="0" err="1" smtClean="0"/>
              <a:t>LHCb</a:t>
            </a:r>
            <a:endParaRPr lang="en-GB" dirty="0" smtClean="0"/>
          </a:p>
          <a:p>
            <a:pPr lvl="1"/>
            <a:r>
              <a:rPr lang="en-GB" dirty="0" smtClean="0"/>
              <a:t> leading to strong parasitic beam-beam effects as separation between the two beams might be too small when going into collision</a:t>
            </a:r>
          </a:p>
          <a:p>
            <a:r>
              <a:rPr lang="en-GB" dirty="0" smtClean="0"/>
              <a:t>Plan is to perform test ramp with 2 x 48 bunches with collisions in IP1, 5 and 8 and find back the head on collisions with negative </a:t>
            </a:r>
            <a:r>
              <a:rPr lang="en-GB" dirty="0" err="1" smtClean="0"/>
              <a:t>LHCb</a:t>
            </a:r>
            <a:r>
              <a:rPr lang="en-GB" dirty="0" smtClean="0"/>
              <a:t> polarity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18/05/2012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LHCb</a:t>
            </a:r>
            <a:r>
              <a:rPr lang="en-GB" dirty="0" smtClean="0"/>
              <a:t> collision point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620610"/>
            <a:ext cx="8641200" cy="3816530"/>
          </a:xfrm>
        </p:spPr>
        <p:txBody>
          <a:bodyPr/>
          <a:lstStyle/>
          <a:p>
            <a:r>
              <a:rPr lang="en-US" sz="1600" dirty="0" smtClean="0"/>
              <a:t>Fill with 2 x 24 bunches</a:t>
            </a:r>
          </a:p>
          <a:p>
            <a:pPr lvl="1"/>
            <a:r>
              <a:rPr lang="en-US" sz="1400" dirty="0" smtClean="0"/>
              <a:t>It seems we go through </a:t>
            </a:r>
            <a:r>
              <a:rPr lang="en-US" sz="1400" dirty="0" smtClean="0"/>
              <a:t>collision during </a:t>
            </a:r>
            <a:r>
              <a:rPr lang="en-US" sz="1400" dirty="0" smtClean="0"/>
              <a:t>the collision BP in IP8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pPr lvl="1"/>
            <a:r>
              <a:rPr lang="en-US" sz="1400" dirty="0" smtClean="0"/>
              <a:t>To </a:t>
            </a:r>
            <a:r>
              <a:rPr lang="en-US" sz="1400" dirty="0" smtClean="0"/>
              <a:t>find the </a:t>
            </a:r>
            <a:r>
              <a:rPr lang="en-US" sz="1400" dirty="0" err="1" smtClean="0"/>
              <a:t>lumi</a:t>
            </a:r>
            <a:r>
              <a:rPr lang="en-US" sz="1400" dirty="0" smtClean="0"/>
              <a:t> in IP8, we moved in the crossing plane by +100 um and in the separation by +200um. </a:t>
            </a:r>
            <a:r>
              <a:rPr lang="en-US" sz="1400" dirty="0" smtClean="0"/>
              <a:t>Beams were separated more than expected.</a:t>
            </a:r>
          </a:p>
          <a:p>
            <a:pPr lvl="1"/>
            <a:r>
              <a:rPr lang="en-US" sz="1400" dirty="0" err="1" smtClean="0"/>
              <a:t>Lumi</a:t>
            </a:r>
            <a:r>
              <a:rPr lang="en-US" sz="1400" dirty="0" smtClean="0"/>
              <a:t> scan</a:t>
            </a:r>
          </a:p>
          <a:p>
            <a:pPr lvl="2"/>
            <a:r>
              <a:rPr lang="en-US" sz="1200" dirty="0" smtClean="0"/>
              <a:t>+29 um in </a:t>
            </a:r>
            <a:r>
              <a:rPr lang="en-US" sz="1200" dirty="0" smtClean="0"/>
              <a:t>crossing, +</a:t>
            </a:r>
            <a:r>
              <a:rPr lang="en-US" sz="1200" dirty="0" smtClean="0"/>
              <a:t>74um in separation</a:t>
            </a:r>
            <a:r>
              <a:rPr lang="en-US" sz="1200" dirty="0" smtClean="0"/>
              <a:t>.</a:t>
            </a:r>
          </a:p>
          <a:p>
            <a:r>
              <a:rPr lang="en-US" sz="1600" dirty="0" smtClean="0"/>
              <a:t>Added fill with 84 bunches mainly colliding in IP8</a:t>
            </a:r>
          </a:p>
          <a:p>
            <a:pPr lvl="1"/>
            <a:r>
              <a:rPr lang="en-US" sz="1400" dirty="0" smtClean="0"/>
              <a:t>To be sure that changes are not affecting orbit near TCT collimators</a:t>
            </a:r>
          </a:p>
          <a:p>
            <a:pPr lvl="1"/>
            <a:r>
              <a:rPr lang="en-US" sz="1400" dirty="0" smtClean="0"/>
              <a:t>To be sure one ends up with about </a:t>
            </a:r>
            <a:r>
              <a:rPr lang="en-US" sz="1400" dirty="0" err="1" smtClean="0"/>
              <a:t>lumi</a:t>
            </a:r>
            <a:r>
              <a:rPr lang="en-US" sz="1400" dirty="0" smtClean="0"/>
              <a:t> of 50 at end of the collision process</a:t>
            </a:r>
          </a:p>
          <a:p>
            <a:pPr lvl="1"/>
            <a:r>
              <a:rPr lang="en-US" sz="1400" dirty="0" smtClean="0"/>
              <a:t>All looks fine, so far…  </a:t>
            </a:r>
            <a:endParaRPr lang="en-GB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18/05/2012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610" y="3254360"/>
            <a:ext cx="6747840" cy="334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3429000"/>
            <a:ext cx="7203032" cy="207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(</a:t>
            </a:r>
            <a:r>
              <a:rPr lang="en-GB" dirty="0" smtClean="0"/>
              <a:t>Philippe &amp; Co.)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692620"/>
            <a:ext cx="8229600" cy="5111750"/>
          </a:xfrm>
        </p:spPr>
        <p:txBody>
          <a:bodyPr/>
          <a:lstStyle/>
          <a:p>
            <a:r>
              <a:rPr lang="en-GB" dirty="0" smtClean="0"/>
              <a:t>13:56 RF coupler control fixed.</a:t>
            </a:r>
          </a:p>
          <a:p>
            <a:pPr lvl="1"/>
            <a:r>
              <a:rPr lang="en-GB" dirty="0" smtClean="0"/>
              <a:t>Most likely explained the abort population during the previous fill.</a:t>
            </a:r>
          </a:p>
          <a:p>
            <a:r>
              <a:rPr lang="en-US" dirty="0" smtClean="0"/>
              <a:t>Bunch-Length-Mean growth rate at injection B1. </a:t>
            </a:r>
          </a:p>
          <a:p>
            <a:pPr lvl="1"/>
            <a:r>
              <a:rPr lang="en-US" dirty="0" smtClean="0"/>
              <a:t>It is (likely) related to the energy (frequency) match at injection, </a:t>
            </a:r>
          </a:p>
          <a:p>
            <a:pPr lvl="1"/>
            <a:r>
              <a:rPr lang="en-US" dirty="0" smtClean="0"/>
              <a:t>Should not be </a:t>
            </a:r>
            <a:r>
              <a:rPr lang="en-US" dirty="0" smtClean="0"/>
              <a:t>harmful</a:t>
            </a:r>
          </a:p>
          <a:p>
            <a:r>
              <a:rPr lang="en-US" dirty="0" smtClean="0"/>
              <a:t>During night: crowbar problem B2 back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18/05/2012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770" y="4982404"/>
            <a:ext cx="6093345" cy="168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52323</TotalTime>
  <Words>708</Words>
  <Application>Microsoft Office PowerPoint</Application>
  <PresentationFormat>On-screen Show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Pixel</vt:lpstr>
      <vt:lpstr>Thursday 17th May</vt:lpstr>
      <vt:lpstr>Thursday to Friday night</vt:lpstr>
      <vt:lpstr>Fill #2635</vt:lpstr>
      <vt:lpstr>Problem since swapping LHCb polarity</vt:lpstr>
      <vt:lpstr>B1, Fill #2635</vt:lpstr>
      <vt:lpstr>Fill 2635 going unstable</vt:lpstr>
      <vt:lpstr>Understanding and Plan</vt:lpstr>
      <vt:lpstr>LHCb collision point</vt:lpstr>
      <vt:lpstr>RF (Philippe &amp; Co.)</vt:lpstr>
      <vt:lpstr>Plan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2938</cp:revision>
  <dcterms:created xsi:type="dcterms:W3CDTF">2010-07-26T05:43:59Z</dcterms:created>
  <dcterms:modified xsi:type="dcterms:W3CDTF">2012-05-18T06:25:25Z</dcterms:modified>
</cp:coreProperties>
</file>