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commentAuthors.xml" ContentType="application/vnd.openxmlformats-officedocument.presentationml.commentAuthor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84" r:id="rId1"/>
  </p:sldMasterIdLst>
  <p:notesMasterIdLst>
    <p:notesMasterId r:id="rId14"/>
  </p:notesMasterIdLst>
  <p:handoutMasterIdLst>
    <p:handoutMasterId r:id="rId15"/>
  </p:handoutMasterIdLst>
  <p:sldIdLst>
    <p:sldId id="540" r:id="rId2"/>
    <p:sldId id="545" r:id="rId3"/>
    <p:sldId id="546" r:id="rId4"/>
    <p:sldId id="548" r:id="rId5"/>
    <p:sldId id="550" r:id="rId6"/>
    <p:sldId id="549" r:id="rId7"/>
    <p:sldId id="555" r:id="rId8"/>
    <p:sldId id="553" r:id="rId9"/>
    <p:sldId id="547" r:id="rId10"/>
    <p:sldId id="554" r:id="rId11"/>
    <p:sldId id="551" r:id="rId12"/>
    <p:sldId id="552" r:id="rId13"/>
  </p:sldIdLst>
  <p:sldSz cx="9144000" cy="6858000" type="screen4x3"/>
  <p:notesSz cx="6797675" cy="9928225"/>
  <p:defaultTextStyle>
    <a:defPPr>
      <a:defRPr lang="en-GB"/>
    </a:defPPr>
    <a:lvl1pPr algn="l" rtl="0" fontAlgn="base">
      <a:spcBef>
        <a:spcPct val="0"/>
      </a:spcBef>
      <a:spcAft>
        <a:spcPct val="0"/>
      </a:spcAft>
      <a:defRPr sz="1400" kern="1200">
        <a:solidFill>
          <a:schemeClr val="tx1"/>
        </a:solidFill>
        <a:latin typeface="Arial" pitchFamily="34" charset="0"/>
        <a:ea typeface="+mn-ea"/>
        <a:cs typeface="+mn-cs"/>
      </a:defRPr>
    </a:lvl1pPr>
    <a:lvl2pPr marL="457200" algn="l" rtl="0" fontAlgn="base">
      <a:spcBef>
        <a:spcPct val="0"/>
      </a:spcBef>
      <a:spcAft>
        <a:spcPct val="0"/>
      </a:spcAft>
      <a:defRPr sz="1400" kern="1200">
        <a:solidFill>
          <a:schemeClr val="tx1"/>
        </a:solidFill>
        <a:latin typeface="Arial" pitchFamily="34" charset="0"/>
        <a:ea typeface="+mn-ea"/>
        <a:cs typeface="+mn-cs"/>
      </a:defRPr>
    </a:lvl2pPr>
    <a:lvl3pPr marL="914400" algn="l" rtl="0" fontAlgn="base">
      <a:spcBef>
        <a:spcPct val="0"/>
      </a:spcBef>
      <a:spcAft>
        <a:spcPct val="0"/>
      </a:spcAft>
      <a:defRPr sz="1400" kern="1200">
        <a:solidFill>
          <a:schemeClr val="tx1"/>
        </a:solidFill>
        <a:latin typeface="Arial" pitchFamily="34" charset="0"/>
        <a:ea typeface="+mn-ea"/>
        <a:cs typeface="+mn-cs"/>
      </a:defRPr>
    </a:lvl3pPr>
    <a:lvl4pPr marL="1371600" algn="l" rtl="0" fontAlgn="base">
      <a:spcBef>
        <a:spcPct val="0"/>
      </a:spcBef>
      <a:spcAft>
        <a:spcPct val="0"/>
      </a:spcAft>
      <a:defRPr sz="1400" kern="1200">
        <a:solidFill>
          <a:schemeClr val="tx1"/>
        </a:solidFill>
        <a:latin typeface="Arial" pitchFamily="34" charset="0"/>
        <a:ea typeface="+mn-ea"/>
        <a:cs typeface="+mn-cs"/>
      </a:defRPr>
    </a:lvl4pPr>
    <a:lvl5pPr marL="1828800" algn="l" rtl="0" fontAlgn="base">
      <a:spcBef>
        <a:spcPct val="0"/>
      </a:spcBef>
      <a:spcAft>
        <a:spcPct val="0"/>
      </a:spcAft>
      <a:defRPr sz="1400" kern="1200">
        <a:solidFill>
          <a:schemeClr val="tx1"/>
        </a:solidFill>
        <a:latin typeface="Arial" pitchFamily="34" charset="0"/>
        <a:ea typeface="+mn-ea"/>
        <a:cs typeface="+mn-cs"/>
      </a:defRPr>
    </a:lvl5pPr>
    <a:lvl6pPr marL="2286000" algn="l" defTabSz="914400" rtl="0" eaLnBrk="1" latinLnBrk="0" hangingPunct="1">
      <a:defRPr sz="1400" kern="1200">
        <a:solidFill>
          <a:schemeClr val="tx1"/>
        </a:solidFill>
        <a:latin typeface="Arial" pitchFamily="34" charset="0"/>
        <a:ea typeface="+mn-ea"/>
        <a:cs typeface="+mn-cs"/>
      </a:defRPr>
    </a:lvl6pPr>
    <a:lvl7pPr marL="2743200" algn="l" defTabSz="914400" rtl="0" eaLnBrk="1" latinLnBrk="0" hangingPunct="1">
      <a:defRPr sz="1400" kern="1200">
        <a:solidFill>
          <a:schemeClr val="tx1"/>
        </a:solidFill>
        <a:latin typeface="Arial" pitchFamily="34" charset="0"/>
        <a:ea typeface="+mn-ea"/>
        <a:cs typeface="+mn-cs"/>
      </a:defRPr>
    </a:lvl7pPr>
    <a:lvl8pPr marL="3200400" algn="l" defTabSz="914400" rtl="0" eaLnBrk="1" latinLnBrk="0" hangingPunct="1">
      <a:defRPr sz="1400" kern="1200">
        <a:solidFill>
          <a:schemeClr val="tx1"/>
        </a:solidFill>
        <a:latin typeface="Arial" pitchFamily="34" charset="0"/>
        <a:ea typeface="+mn-ea"/>
        <a:cs typeface="+mn-cs"/>
      </a:defRPr>
    </a:lvl8pPr>
    <a:lvl9pPr marL="3657600" algn="l" defTabSz="914400" rtl="0" eaLnBrk="1" latinLnBrk="0" hangingPunct="1">
      <a:defRPr sz="1400" kern="1200">
        <a:solidFill>
          <a:schemeClr val="tx1"/>
        </a:solidFill>
        <a:latin typeface="Arial" pitchFamily="34"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3399"/>
    <a:srgbClr val="FFCC66"/>
    <a:srgbClr val="B82300"/>
    <a:srgbClr val="FF9999"/>
    <a:srgbClr val="FE8002"/>
    <a:srgbClr val="CC0099"/>
    <a:srgbClr val="0000FF"/>
    <a:srgbClr val="006600"/>
    <a:srgbClr val="FD5C03"/>
    <a:srgbClr val="8C8C8C"/>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080" autoAdjust="0"/>
    <p:restoredTop sz="99274" autoAdjust="0"/>
  </p:normalViewPr>
  <p:slideViewPr>
    <p:cSldViewPr snapToObjects="1">
      <p:cViewPr>
        <p:scale>
          <a:sx n="70" d="100"/>
          <a:sy n="70" d="100"/>
        </p:scale>
        <p:origin x="-192" y="-326"/>
      </p:cViewPr>
      <p:guideLst>
        <p:guide orient="horz" pos="2704"/>
        <p:guide pos="5738"/>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70" d="100"/>
        <a:sy n="7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atin typeface="Arial" charset="0"/>
              </a:defRPr>
            </a:lvl1pPr>
          </a:lstStyle>
          <a:p>
            <a:pPr>
              <a:defRPr/>
            </a:pPr>
            <a:endParaRPr lang="en-US"/>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atin typeface="Arial" charset="0"/>
              </a:defRPr>
            </a:lvl1pPr>
          </a:lstStyle>
          <a:p>
            <a:pPr>
              <a:defRPr/>
            </a:pPr>
            <a:fld id="{226CFEE5-E694-4D75-B600-43F31FF6BBFA}" type="datetimeFigureOut">
              <a:rPr lang="en-US"/>
              <a:pPr>
                <a:defRPr/>
              </a:pPr>
              <a:t>5/2/2012</a:t>
            </a:fld>
            <a:endParaRPr lang="en-US" dirty="0"/>
          </a:p>
        </p:txBody>
      </p:sp>
      <p:sp>
        <p:nvSpPr>
          <p:cNvPr id="4" name="Footer Placeholder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atin typeface="Arial" charset="0"/>
              </a:defRPr>
            </a:lvl1pPr>
          </a:lstStyle>
          <a:p>
            <a:pPr>
              <a:defRPr/>
            </a:pPr>
            <a:endParaRPr lang="en-US"/>
          </a:p>
        </p:txBody>
      </p:sp>
      <p:sp>
        <p:nvSpPr>
          <p:cNvPr id="5" name="Slide Number Placeholder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atin typeface="Arial" charset="0"/>
              </a:defRPr>
            </a:lvl1pPr>
          </a:lstStyle>
          <a:p>
            <a:pPr>
              <a:defRPr/>
            </a:pPr>
            <a:fld id="{98BD28E1-838A-4D4B-811C-2658FD1F64B6}" type="slidenum">
              <a:rPr lang="en-US"/>
              <a:pPr>
                <a:defRPr/>
              </a:pPr>
              <a:t>‹#›</a:t>
            </a:fld>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2738" tIns="46369" rIns="92738" bIns="46369" numCol="1" anchor="t" anchorCtr="0" compatLnSpc="1">
            <a:prstTxWarp prst="textNoShape">
              <a:avLst/>
            </a:prstTxWarp>
          </a:bodyPr>
          <a:lstStyle>
            <a:lvl1pPr defTabSz="927100">
              <a:defRPr sz="1200">
                <a:latin typeface="Arial" charset="0"/>
              </a:defRPr>
            </a:lvl1pPr>
          </a:lstStyle>
          <a:p>
            <a:pPr>
              <a:defRPr/>
            </a:pPr>
            <a:endParaRPr lang="en-GB"/>
          </a:p>
        </p:txBody>
      </p:sp>
      <p:sp>
        <p:nvSpPr>
          <p:cNvPr id="3075" name="Rectangle 3"/>
          <p:cNvSpPr>
            <a:spLocks noGrp="1" noChangeArrowheads="1"/>
          </p:cNvSpPr>
          <p:nvPr>
            <p:ph type="dt" idx="1"/>
          </p:nvPr>
        </p:nvSpPr>
        <p:spPr bwMode="auto">
          <a:xfrm>
            <a:off x="3849688" y="0"/>
            <a:ext cx="2946400" cy="496888"/>
          </a:xfrm>
          <a:prstGeom prst="rect">
            <a:avLst/>
          </a:prstGeom>
          <a:noFill/>
          <a:ln w="9525">
            <a:noFill/>
            <a:miter lim="800000"/>
            <a:headEnd/>
            <a:tailEnd/>
          </a:ln>
          <a:effectLst/>
        </p:spPr>
        <p:txBody>
          <a:bodyPr vert="horz" wrap="square" lIns="92738" tIns="46369" rIns="92738" bIns="46369" numCol="1" anchor="t" anchorCtr="0" compatLnSpc="1">
            <a:prstTxWarp prst="textNoShape">
              <a:avLst/>
            </a:prstTxWarp>
          </a:bodyPr>
          <a:lstStyle>
            <a:lvl1pPr algn="r" defTabSz="927100">
              <a:defRPr sz="1200">
                <a:latin typeface="Arial" charset="0"/>
              </a:defRPr>
            </a:lvl1pPr>
          </a:lstStyle>
          <a:p>
            <a:pPr>
              <a:defRPr/>
            </a:pPr>
            <a:endParaRPr lang="en-GB"/>
          </a:p>
        </p:txBody>
      </p:sp>
      <p:sp>
        <p:nvSpPr>
          <p:cNvPr id="45060" name="Rectangle 4"/>
          <p:cNvSpPr>
            <a:spLocks noGrp="1" noRot="1" noChangeAspect="1" noChangeArrowheads="1" noTextEdit="1"/>
          </p:cNvSpPr>
          <p:nvPr>
            <p:ph type="sldImg" idx="2"/>
          </p:nvPr>
        </p:nvSpPr>
        <p:spPr bwMode="auto">
          <a:xfrm>
            <a:off x="917575" y="744538"/>
            <a:ext cx="4964113" cy="3722687"/>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679450" y="4714875"/>
            <a:ext cx="5438775" cy="4468813"/>
          </a:xfrm>
          <a:prstGeom prst="rect">
            <a:avLst/>
          </a:prstGeom>
          <a:noFill/>
          <a:ln w="9525">
            <a:noFill/>
            <a:miter lim="800000"/>
            <a:headEnd/>
            <a:tailEnd/>
          </a:ln>
          <a:effectLst/>
        </p:spPr>
        <p:txBody>
          <a:bodyPr vert="horz" wrap="square" lIns="92738" tIns="46369" rIns="92738" bIns="46369"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3078" name="Rectangle 6"/>
          <p:cNvSpPr>
            <a:spLocks noGrp="1" noChangeArrowheads="1"/>
          </p:cNvSpPr>
          <p:nvPr>
            <p:ph type="ftr" sz="quarter" idx="4"/>
          </p:nvPr>
        </p:nvSpPr>
        <p:spPr bwMode="auto">
          <a:xfrm>
            <a:off x="0" y="9429750"/>
            <a:ext cx="2946400" cy="496888"/>
          </a:xfrm>
          <a:prstGeom prst="rect">
            <a:avLst/>
          </a:prstGeom>
          <a:noFill/>
          <a:ln w="9525">
            <a:noFill/>
            <a:miter lim="800000"/>
            <a:headEnd/>
            <a:tailEnd/>
          </a:ln>
          <a:effectLst/>
        </p:spPr>
        <p:txBody>
          <a:bodyPr vert="horz" wrap="square" lIns="92738" tIns="46369" rIns="92738" bIns="46369" numCol="1" anchor="b" anchorCtr="0" compatLnSpc="1">
            <a:prstTxWarp prst="textNoShape">
              <a:avLst/>
            </a:prstTxWarp>
          </a:bodyPr>
          <a:lstStyle>
            <a:lvl1pPr defTabSz="927100">
              <a:defRPr sz="1200">
                <a:latin typeface="Arial" charset="0"/>
              </a:defRPr>
            </a:lvl1pPr>
          </a:lstStyle>
          <a:p>
            <a:pPr>
              <a:defRPr/>
            </a:pPr>
            <a:endParaRPr lang="en-GB"/>
          </a:p>
        </p:txBody>
      </p:sp>
      <p:sp>
        <p:nvSpPr>
          <p:cNvPr id="3079" name="Rectangle 7"/>
          <p:cNvSpPr>
            <a:spLocks noGrp="1" noChangeArrowheads="1"/>
          </p:cNvSpPr>
          <p:nvPr>
            <p:ph type="sldNum" sz="quarter" idx="5"/>
          </p:nvPr>
        </p:nvSpPr>
        <p:spPr bwMode="auto">
          <a:xfrm>
            <a:off x="3849688" y="9429750"/>
            <a:ext cx="2946400" cy="496888"/>
          </a:xfrm>
          <a:prstGeom prst="rect">
            <a:avLst/>
          </a:prstGeom>
          <a:noFill/>
          <a:ln w="9525">
            <a:noFill/>
            <a:miter lim="800000"/>
            <a:headEnd/>
            <a:tailEnd/>
          </a:ln>
          <a:effectLst/>
        </p:spPr>
        <p:txBody>
          <a:bodyPr vert="horz" wrap="square" lIns="92738" tIns="46369" rIns="92738" bIns="46369" numCol="1" anchor="b" anchorCtr="0" compatLnSpc="1">
            <a:prstTxWarp prst="textNoShape">
              <a:avLst/>
            </a:prstTxWarp>
          </a:bodyPr>
          <a:lstStyle>
            <a:lvl1pPr algn="r" defTabSz="927100">
              <a:defRPr sz="1200">
                <a:latin typeface="Arial" charset="0"/>
              </a:defRPr>
            </a:lvl1pPr>
          </a:lstStyle>
          <a:p>
            <a:pPr>
              <a:defRPr/>
            </a:pPr>
            <a:fld id="{47B2CF9C-0117-4802-A492-4949F13F6F21}" type="slidenum">
              <a:rPr lang="en-GB"/>
              <a:pPr>
                <a:defRPr/>
              </a:pPr>
              <a:t>‹#›</a:t>
            </a:fld>
            <a:endParaRPr lang="en-GB"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7B2CF9C-0117-4802-A492-4949F13F6F21}" type="slidenum">
              <a:rPr lang="en-GB" smtClean="0"/>
              <a:pPr>
                <a:defRPr/>
              </a:pPr>
              <a:t>1</a:t>
            </a:fld>
            <a:endParaRPr lang="en-GB"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Text Box 22"/>
          <p:cNvSpPr txBox="1">
            <a:spLocks noChangeArrowheads="1"/>
          </p:cNvSpPr>
          <p:nvPr userDrawn="1"/>
        </p:nvSpPr>
        <p:spPr bwMode="auto">
          <a:xfrm>
            <a:off x="8039100" y="6507163"/>
            <a:ext cx="1054100" cy="336550"/>
          </a:xfrm>
          <a:prstGeom prst="rect">
            <a:avLst/>
          </a:prstGeom>
          <a:noFill/>
          <a:ln w="9525">
            <a:noFill/>
            <a:miter lim="800000"/>
            <a:headEnd/>
            <a:tailEnd/>
          </a:ln>
          <a:effectLst/>
        </p:spPr>
        <p:txBody>
          <a:bodyPr>
            <a:spAutoFit/>
          </a:bodyPr>
          <a:lstStyle/>
          <a:p>
            <a:pPr algn="r">
              <a:spcBef>
                <a:spcPct val="50000"/>
              </a:spcBef>
              <a:defRPr/>
            </a:pPr>
            <a:fld id="{97089497-6043-4A13-B4D8-5E09838C7E08}" type="slidenum">
              <a:rPr lang="en-US" sz="1600"/>
              <a:pPr algn="r">
                <a:spcBef>
                  <a:spcPct val="50000"/>
                </a:spcBef>
                <a:defRPr/>
              </a:pPr>
              <a:t>‹#›</a:t>
            </a:fld>
            <a:endParaRPr lang="en-US" sz="1600" dirty="0"/>
          </a:p>
        </p:txBody>
      </p:sp>
      <p:sp>
        <p:nvSpPr>
          <p:cNvPr id="8" name="Line 21"/>
          <p:cNvSpPr>
            <a:spLocks noChangeShapeType="1"/>
          </p:cNvSpPr>
          <p:nvPr userDrawn="1"/>
        </p:nvSpPr>
        <p:spPr bwMode="auto">
          <a:xfrm>
            <a:off x="468313" y="6499225"/>
            <a:ext cx="8229600" cy="0"/>
          </a:xfrm>
          <a:prstGeom prst="line">
            <a:avLst/>
          </a:prstGeom>
          <a:noFill/>
          <a:ln w="19050">
            <a:solidFill>
              <a:srgbClr val="003399"/>
            </a:solidFill>
            <a:round/>
            <a:headEnd/>
            <a:tailEnd/>
          </a:ln>
          <a:effectLst/>
        </p:spPr>
        <p:txBody>
          <a:bodyPr/>
          <a:lstStyle/>
          <a:p>
            <a:pPr>
              <a:defRPr/>
            </a:pPr>
            <a:endParaRPr lang="en-US" dirty="0"/>
          </a:p>
        </p:txBody>
      </p:sp>
      <p:sp>
        <p:nvSpPr>
          <p:cNvPr id="266242" name="Rectangle 2"/>
          <p:cNvSpPr>
            <a:spLocks noGrp="1" noChangeArrowheads="1"/>
          </p:cNvSpPr>
          <p:nvPr>
            <p:ph type="subTitle" idx="1"/>
          </p:nvPr>
        </p:nvSpPr>
        <p:spPr>
          <a:xfrm>
            <a:off x="1352550" y="3505200"/>
            <a:ext cx="6400800" cy="2324100"/>
          </a:xfrm>
        </p:spPr>
        <p:txBody>
          <a:bodyPr/>
          <a:lstStyle>
            <a:lvl1pPr>
              <a:defRPr>
                <a:solidFill>
                  <a:schemeClr val="tx1"/>
                </a:solidFill>
              </a:defRPr>
            </a:lvl1pPr>
            <a:lvl2pPr lvl="1">
              <a:defRPr/>
            </a:lvl2pPr>
            <a:lvl3pPr lvl="2">
              <a:defRPr/>
            </a:lvl3pPr>
            <a:lvl4pPr lvl="3">
              <a:defRPr/>
            </a:lvl4pPr>
            <a:lvl5pPr lvl="4">
              <a:defRPr/>
            </a:lvl5pPr>
          </a:lstStyle>
          <a:p>
            <a:r>
              <a:rPr lang="de-CH"/>
              <a:t>Text Level 1 20 Pt. </a:t>
            </a:r>
          </a:p>
          <a:p>
            <a:pPr lvl="1"/>
            <a:r>
              <a:rPr lang="de-CH"/>
              <a:t>Text Level 2 18 Pt.</a:t>
            </a:r>
          </a:p>
          <a:p>
            <a:pPr lvl="2"/>
            <a:r>
              <a:rPr lang="de-CH"/>
              <a:t>Text Level 3 16 Pt.</a:t>
            </a:r>
          </a:p>
          <a:p>
            <a:pPr lvl="3"/>
            <a:r>
              <a:rPr lang="de-CH"/>
              <a:t>Text Level 4 14 Pt.</a:t>
            </a:r>
          </a:p>
          <a:p>
            <a:pPr lvl="4"/>
            <a:r>
              <a:rPr lang="de-CH"/>
              <a:t>Text Level 5 14 Pt.</a:t>
            </a:r>
            <a:endParaRPr lang="en-US"/>
          </a:p>
        </p:txBody>
      </p:sp>
      <p:sp>
        <p:nvSpPr>
          <p:cNvPr id="266246" name="Rectangle 6"/>
          <p:cNvSpPr>
            <a:spLocks noGrp="1" noChangeArrowheads="1"/>
          </p:cNvSpPr>
          <p:nvPr>
            <p:ph type="ctrTitle"/>
          </p:nvPr>
        </p:nvSpPr>
        <p:spPr>
          <a:xfrm>
            <a:off x="685800" y="2019300"/>
            <a:ext cx="7772400" cy="1143000"/>
          </a:xfrm>
        </p:spPr>
        <p:txBody>
          <a:bodyPr/>
          <a:lstStyle>
            <a:lvl1pPr>
              <a:defRPr/>
            </a:lvl1pPr>
          </a:lstStyle>
          <a:p>
            <a:r>
              <a:rPr lang="en-US"/>
              <a:t>Click to edit Master title style</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a:defRPr>
                <a:solidFill>
                  <a:schemeClr val="tx1"/>
                </a:solidFill>
              </a:defRPr>
            </a:lvl1pPr>
            <a:lvl2pPr>
              <a:defRPr sz="2000"/>
            </a:lvl2pPr>
            <a:lvl3pPr>
              <a:defRPr sz="1800"/>
            </a:lvl3pPr>
            <a:lvl4pPr>
              <a:defRPr sz="1800"/>
            </a:lvl4pPr>
            <a:lvl5pPr>
              <a:defRPr sz="16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itle 4"/>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userDrawn="1">
  <p:cSld name="Blank Template Slide">
    <p:spTree>
      <p:nvGrpSpPr>
        <p:cNvPr id="1" name=""/>
        <p:cNvGrpSpPr/>
        <p:nvPr/>
      </p:nvGrpSpPr>
      <p:grpSpPr>
        <a:xfrm>
          <a:off x="0" y="0"/>
          <a:ext cx="0" cy="0"/>
          <a:chOff x="0" y="0"/>
          <a:chExt cx="0" cy="0"/>
        </a:xfrm>
      </p:grpSpPr>
      <p:sp>
        <p:nvSpPr>
          <p:cNvPr id="3" name="Rectangle 47"/>
          <p:cNvSpPr>
            <a:spLocks noChangeArrowheads="1"/>
          </p:cNvSpPr>
          <p:nvPr userDrawn="1"/>
        </p:nvSpPr>
        <p:spPr bwMode="auto">
          <a:xfrm>
            <a:off x="0" y="0"/>
            <a:ext cx="9144000" cy="762000"/>
          </a:xfrm>
          <a:prstGeom prst="rect">
            <a:avLst/>
          </a:prstGeom>
          <a:solidFill>
            <a:srgbClr val="062F67">
              <a:alpha val="85000"/>
            </a:srgbClr>
          </a:solidFill>
          <a:ln w="19050">
            <a:noFill/>
            <a:miter lim="800000"/>
            <a:headEnd/>
            <a:tailEnd/>
          </a:ln>
          <a:effectLst/>
        </p:spPr>
        <p:txBody>
          <a:bodyPr wrap="none" lIns="91435" tIns="45718" rIns="91435" bIns="45718" anchor="ctr"/>
          <a:lstStyle/>
          <a:p>
            <a:pPr>
              <a:defRPr/>
            </a:pPr>
            <a:endParaRPr lang="en-US" sz="2400" dirty="0">
              <a:solidFill>
                <a:schemeClr val="bg1"/>
              </a:solidFill>
              <a:latin typeface="Calibri" pitchFamily="34" charset="0"/>
            </a:endParaRPr>
          </a:p>
        </p:txBody>
      </p:sp>
      <p:sp>
        <p:nvSpPr>
          <p:cNvPr id="4" name="Rectangle 47"/>
          <p:cNvSpPr>
            <a:spLocks noChangeArrowheads="1"/>
          </p:cNvSpPr>
          <p:nvPr userDrawn="1"/>
        </p:nvSpPr>
        <p:spPr bwMode="auto">
          <a:xfrm>
            <a:off x="0" y="6629400"/>
            <a:ext cx="9144000" cy="228600"/>
          </a:xfrm>
          <a:prstGeom prst="rect">
            <a:avLst/>
          </a:prstGeom>
          <a:solidFill>
            <a:srgbClr val="062F67">
              <a:alpha val="85000"/>
            </a:srgbClr>
          </a:solidFill>
          <a:ln w="19050">
            <a:noFill/>
            <a:miter lim="800000"/>
            <a:headEnd/>
            <a:tailEnd/>
          </a:ln>
          <a:effectLst/>
        </p:spPr>
        <p:txBody>
          <a:bodyPr wrap="none" lIns="91435" tIns="45718" rIns="91435" bIns="45718" anchor="ctr"/>
          <a:lstStyle/>
          <a:p>
            <a:pPr>
              <a:defRPr/>
            </a:pPr>
            <a:endParaRPr lang="en-US" sz="2400" dirty="0">
              <a:solidFill>
                <a:schemeClr val="bg1"/>
              </a:solidFill>
              <a:latin typeface="Calibri" pitchFamily="34" charset="0"/>
            </a:endParaRPr>
          </a:p>
        </p:txBody>
      </p:sp>
      <p:pic>
        <p:nvPicPr>
          <p:cNvPr id="5" name="Picture 1"/>
          <p:cNvPicPr>
            <a:picLocks noChangeAspect="1" noChangeArrowheads="1"/>
          </p:cNvPicPr>
          <p:nvPr userDrawn="1"/>
        </p:nvPicPr>
        <p:blipFill>
          <a:blip r:embed="rId2" cstate="print"/>
          <a:srcRect/>
          <a:stretch>
            <a:fillRect/>
          </a:stretch>
        </p:blipFill>
        <p:spPr bwMode="auto">
          <a:xfrm>
            <a:off x="74613" y="92075"/>
            <a:ext cx="633412" cy="631825"/>
          </a:xfrm>
          <a:prstGeom prst="rect">
            <a:avLst/>
          </a:prstGeom>
          <a:noFill/>
          <a:ln w="9525">
            <a:noFill/>
            <a:miter lim="800000"/>
            <a:headEnd/>
            <a:tailEnd/>
          </a:ln>
        </p:spPr>
      </p:pic>
      <p:pic>
        <p:nvPicPr>
          <p:cNvPr id="6" name="Picture 2"/>
          <p:cNvPicPr>
            <a:picLocks noChangeAspect="1" noChangeArrowheads="1"/>
          </p:cNvPicPr>
          <p:nvPr userDrawn="1"/>
        </p:nvPicPr>
        <p:blipFill>
          <a:blip r:embed="rId3" cstate="print"/>
          <a:srcRect/>
          <a:stretch>
            <a:fillRect/>
          </a:stretch>
        </p:blipFill>
        <p:spPr bwMode="auto">
          <a:xfrm>
            <a:off x="177800" y="160338"/>
            <a:ext cx="490538" cy="463550"/>
          </a:xfrm>
          <a:prstGeom prst="rect">
            <a:avLst/>
          </a:prstGeom>
          <a:noFill/>
          <a:ln w="9525">
            <a:noFill/>
            <a:miter lim="800000"/>
            <a:headEnd/>
            <a:tailEnd/>
          </a:ln>
        </p:spPr>
      </p:pic>
      <p:sp>
        <p:nvSpPr>
          <p:cNvPr id="7" name="TextBox 17"/>
          <p:cNvSpPr txBox="1"/>
          <p:nvPr userDrawn="1"/>
        </p:nvSpPr>
        <p:spPr>
          <a:xfrm>
            <a:off x="-9525" y="187325"/>
            <a:ext cx="609600" cy="261938"/>
          </a:xfrm>
          <a:prstGeom prst="rect">
            <a:avLst/>
          </a:prstGeom>
          <a:noFill/>
        </p:spPr>
        <p:txBody>
          <a:bodyPr>
            <a:spAutoFit/>
          </a:bodyPr>
          <a:lstStyle/>
          <a:p>
            <a:pPr algn="ctr" eaLnBrk="0" hangingPunct="0">
              <a:defRPr/>
            </a:pPr>
            <a:r>
              <a:rPr lang="en-US" sz="1100" dirty="0">
                <a:solidFill>
                  <a:schemeClr val="bg1"/>
                </a:solidFill>
                <a:effectLst>
                  <a:outerShdw blurRad="165100" dist="63500" dir="2700000" algn="tl">
                    <a:srgbClr val="000000">
                      <a:alpha val="43137"/>
                    </a:srgbClr>
                  </a:outerShdw>
                </a:effectLst>
                <a:latin typeface="Times New Roman" pitchFamily="18" charset="0"/>
                <a:cs typeface="Times New Roman" pitchFamily="18" charset="0"/>
              </a:rPr>
              <a:t>CERN</a:t>
            </a:r>
            <a:endParaRPr lang="en-GB" sz="1100" dirty="0">
              <a:solidFill>
                <a:schemeClr val="bg1"/>
              </a:solidFill>
              <a:effectLst>
                <a:outerShdw blurRad="165100" dist="63500" dir="2700000" algn="tl">
                  <a:srgbClr val="000000">
                    <a:alpha val="43137"/>
                  </a:srgbClr>
                </a:outerShdw>
              </a:effectLst>
              <a:latin typeface="Times New Roman" pitchFamily="18" charset="0"/>
              <a:cs typeface="Times New Roman" pitchFamily="18" charset="0"/>
            </a:endParaRPr>
          </a:p>
        </p:txBody>
      </p:sp>
      <p:sp>
        <p:nvSpPr>
          <p:cNvPr id="8" name="Rectangle 34"/>
          <p:cNvSpPr>
            <a:spLocks noChangeArrowheads="1"/>
          </p:cNvSpPr>
          <p:nvPr userDrawn="1"/>
        </p:nvSpPr>
        <p:spPr bwMode="auto">
          <a:xfrm>
            <a:off x="0" y="6642100"/>
            <a:ext cx="1828800" cy="228600"/>
          </a:xfrm>
          <a:prstGeom prst="rect">
            <a:avLst/>
          </a:prstGeom>
          <a:noFill/>
          <a:ln w="9525">
            <a:noFill/>
            <a:miter lim="800000"/>
            <a:headEnd/>
            <a:tailEnd/>
          </a:ln>
          <a:effectLst/>
        </p:spPr>
        <p:txBody>
          <a:bodyPr anchor="b"/>
          <a:lstStyle/>
          <a:p>
            <a:pPr>
              <a:defRPr/>
            </a:pPr>
            <a:r>
              <a:rPr lang="en-US" sz="1200">
                <a:solidFill>
                  <a:schemeClr val="bg1"/>
                </a:solidFill>
                <a:latin typeface="Calibri" pitchFamily="34" charset="0"/>
              </a:rPr>
              <a:t>markus.zerlauth@cern.ch</a:t>
            </a:r>
          </a:p>
        </p:txBody>
      </p:sp>
      <p:sp>
        <p:nvSpPr>
          <p:cNvPr id="9" name="Rectangle 34"/>
          <p:cNvSpPr>
            <a:spLocks noChangeArrowheads="1"/>
          </p:cNvSpPr>
          <p:nvPr userDrawn="1"/>
        </p:nvSpPr>
        <p:spPr bwMode="auto">
          <a:xfrm>
            <a:off x="1828800" y="6642100"/>
            <a:ext cx="5486400" cy="215900"/>
          </a:xfrm>
          <a:prstGeom prst="rect">
            <a:avLst/>
          </a:prstGeom>
          <a:noFill/>
          <a:ln w="9525">
            <a:noFill/>
            <a:miter lim="800000"/>
            <a:headEnd/>
            <a:tailEnd/>
          </a:ln>
          <a:effectLst/>
        </p:spPr>
        <p:txBody>
          <a:bodyPr anchor="b"/>
          <a:lstStyle/>
          <a:p>
            <a:pPr algn="ctr">
              <a:defRPr/>
            </a:pPr>
            <a:r>
              <a:rPr lang="en-US" sz="1200" dirty="0">
                <a:solidFill>
                  <a:schemeClr val="bg1"/>
                </a:solidFill>
                <a:latin typeface="Calibri" pitchFamily="34" charset="0"/>
              </a:rPr>
              <a:t>LHC </a:t>
            </a:r>
            <a:r>
              <a:rPr lang="en-US" sz="1200" dirty="0" smtClean="0">
                <a:solidFill>
                  <a:schemeClr val="bg1"/>
                </a:solidFill>
                <a:latin typeface="Calibri" pitchFamily="34" charset="0"/>
              </a:rPr>
              <a:t> Performance</a:t>
            </a:r>
            <a:r>
              <a:rPr lang="en-US" sz="1200" baseline="0" dirty="0" smtClean="0">
                <a:solidFill>
                  <a:schemeClr val="bg1"/>
                </a:solidFill>
                <a:latin typeface="Calibri" pitchFamily="34" charset="0"/>
              </a:rPr>
              <a:t> Workshop – Chamonix 2012</a:t>
            </a:r>
            <a:endParaRPr lang="en-US" sz="1200" dirty="0">
              <a:solidFill>
                <a:schemeClr val="bg1"/>
              </a:solidFill>
              <a:latin typeface="Calibri" pitchFamily="34" charset="0"/>
            </a:endParaRPr>
          </a:p>
        </p:txBody>
      </p:sp>
      <p:sp>
        <p:nvSpPr>
          <p:cNvPr id="2" name="Title 1"/>
          <p:cNvSpPr>
            <a:spLocks noGrp="1"/>
          </p:cNvSpPr>
          <p:nvPr>
            <p:ph type="title"/>
          </p:nvPr>
        </p:nvSpPr>
        <p:spPr/>
        <p:txBody>
          <a:bodyPr/>
          <a:lstStyle/>
          <a:p>
            <a:r>
              <a:rPr lang="en-US" smtClean="0"/>
              <a:t>Click to edit Master title style</a:t>
            </a:r>
            <a:endParaRPr lang="en-GB"/>
          </a:p>
        </p:txBody>
      </p:sp>
      <p:sp>
        <p:nvSpPr>
          <p:cNvPr id="10" name="Rectangle 3"/>
          <p:cNvSpPr>
            <a:spLocks noGrp="1" noChangeArrowheads="1"/>
          </p:cNvSpPr>
          <p:nvPr>
            <p:ph type="sldNum" sz="quarter" idx="10"/>
          </p:nvPr>
        </p:nvSpPr>
        <p:spPr>
          <a:xfrm>
            <a:off x="8001000" y="6629400"/>
            <a:ext cx="1143000" cy="228600"/>
          </a:xfrm>
          <a:prstGeom prst="rect">
            <a:avLst/>
          </a:prstGeom>
        </p:spPr>
        <p:txBody>
          <a:bodyPr/>
          <a:lstStyle>
            <a:lvl1pPr eaLnBrk="1" hangingPunct="1">
              <a:defRPr sz="1100">
                <a:solidFill>
                  <a:schemeClr val="bg1"/>
                </a:solidFill>
                <a:latin typeface="+mn-lt"/>
              </a:defRPr>
            </a:lvl1pPr>
          </a:lstStyle>
          <a:p>
            <a:pPr>
              <a:defRPr/>
            </a:pPr>
            <a:fld id="{B95C3B5D-A04A-42D5-B914-BF8EC138D995}" type="slidenum">
              <a:rPr lang="en-US"/>
              <a:pPr>
                <a:defRPr/>
              </a:pPr>
              <a:t>‹#›</a:t>
            </a:fld>
            <a:endParaRPr lang="en-US" dirty="0"/>
          </a:p>
        </p:txBody>
      </p:sp>
    </p:spTree>
  </p:cSld>
  <p:clrMapOvr>
    <a:masterClrMapping/>
  </p:clrMapOvr>
  <p:transition spd="med">
    <p:fade thruBlk="1"/>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457200" y="785813"/>
            <a:ext cx="8229600" cy="563721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de-CH" dirty="0" smtClean="0"/>
              <a:t>Text Level 1 20 </a:t>
            </a:r>
            <a:r>
              <a:rPr lang="de-CH" dirty="0" err="1" smtClean="0"/>
              <a:t>Pt</a:t>
            </a:r>
            <a:r>
              <a:rPr lang="de-CH" dirty="0" smtClean="0"/>
              <a:t>. </a:t>
            </a:r>
          </a:p>
          <a:p>
            <a:pPr lvl="1"/>
            <a:r>
              <a:rPr lang="de-CH" dirty="0" smtClean="0"/>
              <a:t>Text Level 2 18 </a:t>
            </a:r>
            <a:r>
              <a:rPr lang="de-CH" dirty="0" err="1" smtClean="0"/>
              <a:t>Pt</a:t>
            </a:r>
            <a:r>
              <a:rPr lang="de-CH" dirty="0" smtClean="0"/>
              <a:t>.</a:t>
            </a:r>
          </a:p>
          <a:p>
            <a:pPr lvl="2"/>
            <a:r>
              <a:rPr lang="de-CH" dirty="0" smtClean="0"/>
              <a:t>Text Level 3 16 </a:t>
            </a:r>
            <a:r>
              <a:rPr lang="de-CH" dirty="0" err="1" smtClean="0"/>
              <a:t>Pt</a:t>
            </a:r>
            <a:r>
              <a:rPr lang="de-CH" dirty="0" smtClean="0"/>
              <a:t>.</a:t>
            </a:r>
          </a:p>
          <a:p>
            <a:pPr lvl="3"/>
            <a:r>
              <a:rPr lang="de-CH" dirty="0" smtClean="0"/>
              <a:t>Text Level 4 14 </a:t>
            </a:r>
            <a:r>
              <a:rPr lang="de-CH" dirty="0" err="1" smtClean="0"/>
              <a:t>Pt</a:t>
            </a:r>
            <a:r>
              <a:rPr lang="de-CH" dirty="0" smtClean="0"/>
              <a:t>.</a:t>
            </a:r>
          </a:p>
          <a:p>
            <a:pPr lvl="4"/>
            <a:r>
              <a:rPr lang="de-CH" dirty="0" smtClean="0"/>
              <a:t>Text Level 5 14 </a:t>
            </a:r>
            <a:r>
              <a:rPr lang="de-CH" dirty="0" err="1" smtClean="0"/>
              <a:t>Pt</a:t>
            </a:r>
            <a:r>
              <a:rPr lang="de-CH" dirty="0" smtClean="0"/>
              <a:t>.</a:t>
            </a:r>
            <a:endParaRPr lang="en-US" dirty="0" smtClean="0"/>
          </a:p>
        </p:txBody>
      </p:sp>
      <p:sp>
        <p:nvSpPr>
          <p:cNvPr id="1035" name="Text Box 11"/>
          <p:cNvSpPr txBox="1">
            <a:spLocks noChangeArrowheads="1"/>
          </p:cNvSpPr>
          <p:nvPr/>
        </p:nvSpPr>
        <p:spPr bwMode="auto">
          <a:xfrm>
            <a:off x="2209800" y="6556375"/>
            <a:ext cx="4648200" cy="292388"/>
          </a:xfrm>
          <a:prstGeom prst="rect">
            <a:avLst/>
          </a:prstGeom>
          <a:noFill/>
          <a:ln w="9525">
            <a:noFill/>
            <a:miter lim="800000"/>
            <a:headEnd/>
            <a:tailEnd/>
          </a:ln>
          <a:effectLst/>
        </p:spPr>
        <p:txBody>
          <a:bodyPr>
            <a:spAutoFit/>
          </a:bodyPr>
          <a:lstStyle/>
          <a:p>
            <a:pPr algn="ctr">
              <a:defRPr/>
            </a:pPr>
            <a:r>
              <a:rPr lang="en-US" sz="1300" dirty="0" smtClean="0"/>
              <a:t>2012-05-02</a:t>
            </a:r>
          </a:p>
        </p:txBody>
      </p:sp>
      <p:sp>
        <p:nvSpPr>
          <p:cNvPr id="1040" name="Text Box 16"/>
          <p:cNvSpPr txBox="1">
            <a:spLocks noChangeArrowheads="1"/>
          </p:cNvSpPr>
          <p:nvPr/>
        </p:nvSpPr>
        <p:spPr bwMode="auto">
          <a:xfrm>
            <a:off x="381000" y="6542088"/>
            <a:ext cx="3386138" cy="292388"/>
          </a:xfrm>
          <a:prstGeom prst="rect">
            <a:avLst/>
          </a:prstGeom>
          <a:noFill/>
          <a:ln w="9525">
            <a:noFill/>
            <a:miter lim="800000"/>
            <a:headEnd/>
            <a:tailEnd/>
          </a:ln>
          <a:effectLst/>
        </p:spPr>
        <p:txBody>
          <a:bodyPr>
            <a:spAutoFit/>
          </a:bodyPr>
          <a:lstStyle/>
          <a:p>
            <a:pPr>
              <a:spcBef>
                <a:spcPct val="50000"/>
              </a:spcBef>
              <a:defRPr/>
            </a:pPr>
            <a:r>
              <a:rPr lang="en-US" sz="1300" dirty="0" smtClean="0"/>
              <a:t>8:30</a:t>
            </a:r>
            <a:r>
              <a:rPr lang="en-US" sz="1300" baseline="0" dirty="0" smtClean="0"/>
              <a:t> meeting</a:t>
            </a:r>
            <a:endParaRPr lang="en-US" sz="1300" dirty="0"/>
          </a:p>
        </p:txBody>
      </p:sp>
      <p:sp>
        <p:nvSpPr>
          <p:cNvPr id="1042" name="Text Box 18"/>
          <p:cNvSpPr txBox="1">
            <a:spLocks noChangeArrowheads="1"/>
          </p:cNvSpPr>
          <p:nvPr/>
        </p:nvSpPr>
        <p:spPr bwMode="auto">
          <a:xfrm>
            <a:off x="5727700" y="6542088"/>
            <a:ext cx="2667000" cy="290512"/>
          </a:xfrm>
          <a:prstGeom prst="rect">
            <a:avLst/>
          </a:prstGeom>
          <a:noFill/>
          <a:ln w="9525">
            <a:noFill/>
            <a:miter lim="800000"/>
            <a:headEnd/>
            <a:tailEnd/>
          </a:ln>
          <a:effectLst/>
        </p:spPr>
        <p:txBody>
          <a:bodyPr>
            <a:spAutoFit/>
          </a:bodyPr>
          <a:lstStyle/>
          <a:p>
            <a:pPr algn="r">
              <a:spcBef>
                <a:spcPct val="50000"/>
              </a:spcBef>
              <a:defRPr/>
            </a:pPr>
            <a:r>
              <a:rPr lang="en-US" sz="1300" dirty="0" smtClean="0"/>
              <a:t>EBH</a:t>
            </a:r>
            <a:endParaRPr lang="en-US" sz="1300" dirty="0"/>
          </a:p>
        </p:txBody>
      </p:sp>
      <p:sp>
        <p:nvSpPr>
          <p:cNvPr id="1030" name="Rectangle 19"/>
          <p:cNvSpPr>
            <a:spLocks noGrp="1" noChangeArrowheads="1"/>
          </p:cNvSpPr>
          <p:nvPr>
            <p:ph type="title"/>
          </p:nvPr>
        </p:nvSpPr>
        <p:spPr bwMode="auto">
          <a:xfrm>
            <a:off x="463550" y="79375"/>
            <a:ext cx="8218488" cy="6223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45" name="Line 21"/>
          <p:cNvSpPr>
            <a:spLocks noChangeShapeType="1"/>
          </p:cNvSpPr>
          <p:nvPr/>
        </p:nvSpPr>
        <p:spPr bwMode="auto">
          <a:xfrm>
            <a:off x="468313" y="6499225"/>
            <a:ext cx="8229600" cy="0"/>
          </a:xfrm>
          <a:prstGeom prst="line">
            <a:avLst/>
          </a:prstGeom>
          <a:noFill/>
          <a:ln w="19050">
            <a:solidFill>
              <a:srgbClr val="003399"/>
            </a:solidFill>
            <a:round/>
            <a:headEnd/>
            <a:tailEnd/>
          </a:ln>
          <a:effectLst/>
        </p:spPr>
        <p:txBody>
          <a:bodyPr/>
          <a:lstStyle/>
          <a:p>
            <a:pPr>
              <a:defRPr/>
            </a:pPr>
            <a:endParaRPr lang="en-US" dirty="0"/>
          </a:p>
        </p:txBody>
      </p:sp>
      <p:sp>
        <p:nvSpPr>
          <p:cNvPr id="1046" name="Text Box 22"/>
          <p:cNvSpPr txBox="1">
            <a:spLocks noChangeArrowheads="1"/>
          </p:cNvSpPr>
          <p:nvPr userDrawn="1"/>
        </p:nvSpPr>
        <p:spPr bwMode="auto">
          <a:xfrm>
            <a:off x="8039100" y="6507163"/>
            <a:ext cx="1054100" cy="336550"/>
          </a:xfrm>
          <a:prstGeom prst="rect">
            <a:avLst/>
          </a:prstGeom>
          <a:noFill/>
          <a:ln w="9525">
            <a:noFill/>
            <a:miter lim="800000"/>
            <a:headEnd/>
            <a:tailEnd/>
          </a:ln>
          <a:effectLst/>
        </p:spPr>
        <p:txBody>
          <a:bodyPr>
            <a:spAutoFit/>
          </a:bodyPr>
          <a:lstStyle/>
          <a:p>
            <a:pPr algn="r">
              <a:spcBef>
                <a:spcPct val="50000"/>
              </a:spcBef>
              <a:defRPr/>
            </a:pPr>
            <a:fld id="{D9D0EF41-8BD5-4BA3-B152-07B4757AE79F}" type="slidenum">
              <a:rPr lang="en-US" sz="1600"/>
              <a:pPr algn="r">
                <a:spcBef>
                  <a:spcPct val="50000"/>
                </a:spcBef>
                <a:defRPr/>
              </a:pPr>
              <a:t>‹#›</a:t>
            </a:fld>
            <a:endParaRPr lang="en-US" sz="1600" dirty="0"/>
          </a:p>
        </p:txBody>
      </p:sp>
      <p:sp>
        <p:nvSpPr>
          <p:cNvPr id="1047" name="Line 23"/>
          <p:cNvSpPr>
            <a:spLocks noChangeShapeType="1"/>
          </p:cNvSpPr>
          <p:nvPr userDrawn="1"/>
        </p:nvSpPr>
        <p:spPr bwMode="auto">
          <a:xfrm>
            <a:off x="458788" y="714375"/>
            <a:ext cx="8229600" cy="0"/>
          </a:xfrm>
          <a:prstGeom prst="line">
            <a:avLst/>
          </a:prstGeom>
          <a:noFill/>
          <a:ln w="19050">
            <a:solidFill>
              <a:srgbClr val="003399"/>
            </a:solidFill>
            <a:round/>
            <a:headEnd/>
            <a:tailEnd/>
          </a:ln>
          <a:effectLst/>
        </p:spPr>
        <p:txBody>
          <a:bodyPr/>
          <a:lstStyle/>
          <a:p>
            <a:pPr>
              <a:defRPr/>
            </a:pPr>
            <a:endParaRPr lang="en-US" dirty="0"/>
          </a:p>
        </p:txBody>
      </p:sp>
    </p:spTree>
  </p:cSld>
  <p:clrMap bg1="lt1" tx1="dk1" bg2="lt2" tx2="dk2" accent1="accent1" accent2="accent2" accent3="accent3" accent4="accent4" accent5="accent5" accent6="accent6" hlink="hlink" folHlink="folHlink"/>
  <p:sldLayoutIdLst>
    <p:sldLayoutId id="2147483817" r:id="rId1"/>
    <p:sldLayoutId id="2147483814" r:id="rId2"/>
    <p:sldLayoutId id="2147483815" r:id="rId3"/>
    <p:sldLayoutId id="2147483816" r:id="rId4"/>
    <p:sldLayoutId id="2147483818" r:id="rId5"/>
  </p:sldLayoutIdLst>
  <p:txStyles>
    <p:titleStyle>
      <a:lvl1pPr algn="l" rtl="0" eaLnBrk="0" fontAlgn="base" hangingPunct="0">
        <a:spcBef>
          <a:spcPct val="0"/>
        </a:spcBef>
        <a:spcAft>
          <a:spcPct val="0"/>
        </a:spcAft>
        <a:defRPr sz="2400" b="1">
          <a:solidFill>
            <a:srgbClr val="003399"/>
          </a:solidFill>
          <a:latin typeface="+mj-lt"/>
          <a:ea typeface="+mj-ea"/>
          <a:cs typeface="+mj-cs"/>
        </a:defRPr>
      </a:lvl1pPr>
      <a:lvl2pPr algn="l" rtl="0" eaLnBrk="0" fontAlgn="base" hangingPunct="0">
        <a:spcBef>
          <a:spcPct val="0"/>
        </a:spcBef>
        <a:spcAft>
          <a:spcPct val="0"/>
        </a:spcAft>
        <a:defRPr sz="2400" b="1">
          <a:solidFill>
            <a:srgbClr val="003399"/>
          </a:solidFill>
          <a:latin typeface="Helvetica" pitchFamily="34" charset="0"/>
        </a:defRPr>
      </a:lvl2pPr>
      <a:lvl3pPr algn="l" rtl="0" eaLnBrk="0" fontAlgn="base" hangingPunct="0">
        <a:spcBef>
          <a:spcPct val="0"/>
        </a:spcBef>
        <a:spcAft>
          <a:spcPct val="0"/>
        </a:spcAft>
        <a:defRPr sz="2400" b="1">
          <a:solidFill>
            <a:srgbClr val="003399"/>
          </a:solidFill>
          <a:latin typeface="Helvetica" pitchFamily="34" charset="0"/>
        </a:defRPr>
      </a:lvl3pPr>
      <a:lvl4pPr algn="l" rtl="0" eaLnBrk="0" fontAlgn="base" hangingPunct="0">
        <a:spcBef>
          <a:spcPct val="0"/>
        </a:spcBef>
        <a:spcAft>
          <a:spcPct val="0"/>
        </a:spcAft>
        <a:defRPr sz="2400" b="1">
          <a:solidFill>
            <a:srgbClr val="003399"/>
          </a:solidFill>
          <a:latin typeface="Helvetica" pitchFamily="34" charset="0"/>
        </a:defRPr>
      </a:lvl4pPr>
      <a:lvl5pPr algn="l" rtl="0" eaLnBrk="0" fontAlgn="base" hangingPunct="0">
        <a:spcBef>
          <a:spcPct val="0"/>
        </a:spcBef>
        <a:spcAft>
          <a:spcPct val="0"/>
        </a:spcAft>
        <a:defRPr sz="2400" b="1">
          <a:solidFill>
            <a:srgbClr val="003399"/>
          </a:solidFill>
          <a:latin typeface="Helvetica" pitchFamily="34" charset="0"/>
        </a:defRPr>
      </a:lvl5pPr>
      <a:lvl6pPr marL="457200" algn="l" rtl="0" eaLnBrk="0" fontAlgn="base" hangingPunct="0">
        <a:spcBef>
          <a:spcPct val="0"/>
        </a:spcBef>
        <a:spcAft>
          <a:spcPct val="0"/>
        </a:spcAft>
        <a:defRPr sz="2400" b="1">
          <a:solidFill>
            <a:srgbClr val="003399"/>
          </a:solidFill>
          <a:latin typeface="Helvetica" pitchFamily="34" charset="0"/>
        </a:defRPr>
      </a:lvl6pPr>
      <a:lvl7pPr marL="914400" algn="l" rtl="0" eaLnBrk="0" fontAlgn="base" hangingPunct="0">
        <a:spcBef>
          <a:spcPct val="0"/>
        </a:spcBef>
        <a:spcAft>
          <a:spcPct val="0"/>
        </a:spcAft>
        <a:defRPr sz="2400" b="1">
          <a:solidFill>
            <a:srgbClr val="003399"/>
          </a:solidFill>
          <a:latin typeface="Helvetica" pitchFamily="34" charset="0"/>
        </a:defRPr>
      </a:lvl7pPr>
      <a:lvl8pPr marL="1371600" algn="l" rtl="0" eaLnBrk="0" fontAlgn="base" hangingPunct="0">
        <a:spcBef>
          <a:spcPct val="0"/>
        </a:spcBef>
        <a:spcAft>
          <a:spcPct val="0"/>
        </a:spcAft>
        <a:defRPr sz="2400" b="1">
          <a:solidFill>
            <a:srgbClr val="003399"/>
          </a:solidFill>
          <a:latin typeface="Helvetica" pitchFamily="34" charset="0"/>
        </a:defRPr>
      </a:lvl8pPr>
      <a:lvl9pPr marL="1828800" algn="l" rtl="0" eaLnBrk="0" fontAlgn="base" hangingPunct="0">
        <a:spcBef>
          <a:spcPct val="0"/>
        </a:spcBef>
        <a:spcAft>
          <a:spcPct val="0"/>
        </a:spcAft>
        <a:defRPr sz="2400" b="1">
          <a:solidFill>
            <a:srgbClr val="003399"/>
          </a:solidFill>
          <a:latin typeface="Helvetica" pitchFamily="34" charset="0"/>
        </a:defRPr>
      </a:lvl9pPr>
    </p:titleStyle>
    <p:bodyStyle>
      <a:lvl1pPr marL="228600" indent="-228600" algn="l" rtl="0" eaLnBrk="0" fontAlgn="base" hangingPunct="0">
        <a:spcBef>
          <a:spcPct val="20000"/>
        </a:spcBef>
        <a:spcAft>
          <a:spcPct val="0"/>
        </a:spcAft>
        <a:buFont typeface="Wingdings" pitchFamily="2" charset="2"/>
        <a:buChar char="§"/>
        <a:defRPr sz="2000">
          <a:solidFill>
            <a:srgbClr val="003399"/>
          </a:solidFill>
          <a:latin typeface="+mn-lt"/>
          <a:ea typeface="+mn-ea"/>
          <a:cs typeface="+mn-cs"/>
        </a:defRPr>
      </a:lvl1pPr>
      <a:lvl2pPr marL="565150" indent="-222250" algn="l" rtl="0" eaLnBrk="0" fontAlgn="base" hangingPunct="0">
        <a:spcBef>
          <a:spcPct val="20000"/>
        </a:spcBef>
        <a:spcAft>
          <a:spcPct val="0"/>
        </a:spcAft>
        <a:buClr>
          <a:schemeClr val="tx1"/>
        </a:buClr>
        <a:buFont typeface="Wingdings" pitchFamily="2" charset="2"/>
        <a:buChar char="§"/>
        <a:defRPr sz="2800">
          <a:solidFill>
            <a:schemeClr val="tx1"/>
          </a:solidFill>
          <a:latin typeface="+mn-lt"/>
        </a:defRPr>
      </a:lvl2pPr>
      <a:lvl3pPr marL="906463" indent="-222250" algn="l" rtl="0" eaLnBrk="0" fontAlgn="base" hangingPunct="0">
        <a:spcBef>
          <a:spcPct val="20000"/>
        </a:spcBef>
        <a:spcAft>
          <a:spcPct val="0"/>
        </a:spcAft>
        <a:buClr>
          <a:schemeClr val="tx1"/>
        </a:buClr>
        <a:buFont typeface="Wingdings" pitchFamily="2" charset="2"/>
        <a:buChar char="§"/>
        <a:defRPr sz="1600">
          <a:solidFill>
            <a:schemeClr val="tx1"/>
          </a:solidFill>
          <a:latin typeface="+mn-lt"/>
        </a:defRPr>
      </a:lvl3pPr>
      <a:lvl4pPr marL="1249363" indent="-228600" algn="l" rtl="0" eaLnBrk="0" fontAlgn="base" hangingPunct="0">
        <a:spcBef>
          <a:spcPct val="20000"/>
        </a:spcBef>
        <a:spcAft>
          <a:spcPct val="0"/>
        </a:spcAft>
        <a:buClr>
          <a:schemeClr val="tx1"/>
        </a:buClr>
        <a:buFont typeface="Wingdings" pitchFamily="2" charset="2"/>
        <a:buChar char="§"/>
        <a:defRPr sz="1400">
          <a:solidFill>
            <a:schemeClr val="tx1"/>
          </a:solidFill>
          <a:latin typeface="+mn-lt"/>
        </a:defRPr>
      </a:lvl4pPr>
      <a:lvl5pPr marL="1601788" indent="-228600" algn="l" rtl="0" eaLnBrk="0" fontAlgn="base" hangingPunct="0">
        <a:spcBef>
          <a:spcPct val="20000"/>
        </a:spcBef>
        <a:spcAft>
          <a:spcPct val="0"/>
        </a:spcAft>
        <a:buClr>
          <a:schemeClr val="tx1"/>
        </a:buClr>
        <a:buFont typeface="Wingdings" pitchFamily="2" charset="2"/>
        <a:buChar char="§"/>
        <a:defRPr sz="1400">
          <a:solidFill>
            <a:schemeClr val="tx1"/>
          </a:solidFill>
          <a:latin typeface="+mn-lt"/>
        </a:defRPr>
      </a:lvl5pPr>
      <a:lvl6pPr marL="2058988" indent="-228600" algn="l" rtl="0" eaLnBrk="0" fontAlgn="base" hangingPunct="0">
        <a:spcBef>
          <a:spcPct val="20000"/>
        </a:spcBef>
        <a:spcAft>
          <a:spcPct val="0"/>
        </a:spcAft>
        <a:buClr>
          <a:schemeClr val="tx1"/>
        </a:buClr>
        <a:buFont typeface="Wingdings" pitchFamily="2" charset="2"/>
        <a:buChar char="§"/>
        <a:defRPr sz="1400">
          <a:solidFill>
            <a:schemeClr val="tx1"/>
          </a:solidFill>
          <a:latin typeface="+mn-lt"/>
        </a:defRPr>
      </a:lvl6pPr>
      <a:lvl7pPr marL="2516188" indent="-228600" algn="l" rtl="0" eaLnBrk="0" fontAlgn="base" hangingPunct="0">
        <a:spcBef>
          <a:spcPct val="20000"/>
        </a:spcBef>
        <a:spcAft>
          <a:spcPct val="0"/>
        </a:spcAft>
        <a:buClr>
          <a:schemeClr val="tx1"/>
        </a:buClr>
        <a:buFont typeface="Wingdings" pitchFamily="2" charset="2"/>
        <a:buChar char="§"/>
        <a:defRPr sz="1400">
          <a:solidFill>
            <a:schemeClr val="tx1"/>
          </a:solidFill>
          <a:latin typeface="+mn-lt"/>
        </a:defRPr>
      </a:lvl7pPr>
      <a:lvl8pPr marL="2973388" indent="-228600" algn="l" rtl="0" eaLnBrk="0" fontAlgn="base" hangingPunct="0">
        <a:spcBef>
          <a:spcPct val="20000"/>
        </a:spcBef>
        <a:spcAft>
          <a:spcPct val="0"/>
        </a:spcAft>
        <a:buClr>
          <a:schemeClr val="tx1"/>
        </a:buClr>
        <a:buFont typeface="Wingdings" pitchFamily="2" charset="2"/>
        <a:buChar char="§"/>
        <a:defRPr sz="1400">
          <a:solidFill>
            <a:schemeClr val="tx1"/>
          </a:solidFill>
          <a:latin typeface="+mn-lt"/>
        </a:defRPr>
      </a:lvl8pPr>
      <a:lvl9pPr marL="3430588" indent="-228600" algn="l" rtl="0" eaLnBrk="0" fontAlgn="base" hangingPunct="0">
        <a:spcBef>
          <a:spcPct val="20000"/>
        </a:spcBef>
        <a:spcAft>
          <a:spcPct val="0"/>
        </a:spcAft>
        <a:buClr>
          <a:schemeClr val="tx1"/>
        </a:buClr>
        <a:buFont typeface="Wingdings" pitchFamily="2" charset="2"/>
        <a:buChar char="§"/>
        <a:defRPr sz="1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pPr>
              <a:buNone/>
            </a:pPr>
            <a:endParaRPr lang="en-US" sz="2400" dirty="0"/>
          </a:p>
        </p:txBody>
      </p:sp>
      <p:sp>
        <p:nvSpPr>
          <p:cNvPr id="3" name="Title 2"/>
          <p:cNvSpPr>
            <a:spLocks noGrp="1"/>
          </p:cNvSpPr>
          <p:nvPr>
            <p:ph type="ctrTitle"/>
          </p:nvPr>
        </p:nvSpPr>
        <p:spPr/>
        <p:txBody>
          <a:bodyPr/>
          <a:lstStyle/>
          <a:p>
            <a:r>
              <a:rPr lang="en-US" dirty="0" smtClean="0"/>
              <a:t>Tuesday</a:t>
            </a:r>
            <a:r>
              <a:rPr lang="en-US" dirty="0" smtClean="0"/>
              <a:t> </a:t>
            </a:r>
            <a:r>
              <a:rPr lang="en-US" dirty="0" smtClean="0"/>
              <a:t>1.5.2012</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smtClean="0"/>
          </a:p>
          <a:p>
            <a:endParaRPr lang="en-US" dirty="0" smtClean="0"/>
          </a:p>
          <a:p>
            <a:endParaRPr lang="en-US" dirty="0" smtClean="0"/>
          </a:p>
          <a:p>
            <a:r>
              <a:rPr lang="en-US" sz="7200" dirty="0" smtClean="0"/>
              <a:t>END</a:t>
            </a:r>
            <a:endParaRPr lang="en-US" sz="7200" dirty="0"/>
          </a:p>
        </p:txBody>
      </p:sp>
      <p:sp>
        <p:nvSpPr>
          <p:cNvPr id="3" name="Title 2"/>
          <p:cNvSpPr>
            <a:spLocks noGrp="1"/>
          </p:cNvSpPr>
          <p:nvPr>
            <p:ph type="title"/>
          </p:nvPr>
        </p:nvSpPr>
        <p:spPr/>
        <p:txBody>
          <a:bodyPr/>
          <a:lstStyle/>
          <a:p>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a:p>
        </p:txBody>
      </p:sp>
      <p:sp>
        <p:nvSpPr>
          <p:cNvPr id="3" name="Title 2"/>
          <p:cNvSpPr>
            <a:spLocks noGrp="1"/>
          </p:cNvSpPr>
          <p:nvPr>
            <p:ph type="title"/>
          </p:nvPr>
        </p:nvSpPr>
        <p:spPr/>
        <p:txBody>
          <a:bodyPr/>
          <a:lstStyle/>
          <a:p>
            <a:endParaRPr lang="en-US"/>
          </a:p>
        </p:txBody>
      </p:sp>
      <p:pic>
        <p:nvPicPr>
          <p:cNvPr id="17410" name="Picture 2" descr="part1"/>
          <p:cNvPicPr>
            <a:picLocks noChangeAspect="1" noChangeArrowheads="1"/>
          </p:cNvPicPr>
          <p:nvPr/>
        </p:nvPicPr>
        <p:blipFill>
          <a:blip r:embed="rId2" cstate="print"/>
          <a:srcRect/>
          <a:stretch>
            <a:fillRect/>
          </a:stretch>
        </p:blipFill>
        <p:spPr bwMode="auto">
          <a:xfrm>
            <a:off x="76200" y="1196753"/>
            <a:ext cx="9050312" cy="5661248"/>
          </a:xfrm>
          <a:prstGeom prst="rect">
            <a:avLst/>
          </a:prstGeom>
          <a:noFill/>
          <a:ln w="9525">
            <a:noFill/>
            <a:miter lim="800000"/>
            <a:headEnd/>
            <a:tailEnd/>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457200" indent="-457200">
              <a:buNone/>
            </a:pPr>
            <a:r>
              <a:rPr lang="en-US" dirty="0" smtClean="0"/>
              <a:t>Translating of the procedure into functions:</a:t>
            </a:r>
          </a:p>
          <a:p>
            <a:pPr marL="457200" indent="-457200">
              <a:buNone/>
            </a:pPr>
            <a:endParaRPr lang="en-US" dirty="0" smtClean="0"/>
          </a:p>
          <a:p>
            <a:pPr marL="457200" indent="-457200">
              <a:buFont typeface="+mj-lt"/>
              <a:buAutoNum type="arabicPeriod"/>
            </a:pPr>
            <a:r>
              <a:rPr lang="en-US" dirty="0" smtClean="0"/>
              <a:t>0 – 40 sec:</a:t>
            </a:r>
          </a:p>
          <a:p>
            <a:pPr marL="793750" lvl="1" indent="-457200"/>
            <a:r>
              <a:rPr lang="en-US" dirty="0" smtClean="0">
                <a:solidFill>
                  <a:srgbClr val="CC0099"/>
                </a:solidFill>
              </a:rPr>
              <a:t>Reduce vertical separation </a:t>
            </a:r>
            <a:r>
              <a:rPr lang="en-US" dirty="0" smtClean="0"/>
              <a:t>-650 um-&gt; -100 um</a:t>
            </a:r>
          </a:p>
          <a:p>
            <a:pPr marL="457200" indent="-457200">
              <a:buFont typeface="+mj-lt"/>
              <a:buAutoNum type="arabicPeriod"/>
            </a:pPr>
            <a:r>
              <a:rPr lang="en-US" dirty="0" smtClean="0"/>
              <a:t>40 – 60 sec:</a:t>
            </a:r>
          </a:p>
          <a:p>
            <a:pPr marL="793750" lvl="1" indent="-457200"/>
            <a:r>
              <a:rPr lang="en-US" dirty="0" smtClean="0">
                <a:solidFill>
                  <a:srgbClr val="CC0099"/>
                </a:solidFill>
              </a:rPr>
              <a:t>create vertical crossing angle </a:t>
            </a:r>
            <a:r>
              <a:rPr lang="en-US" dirty="0" smtClean="0"/>
              <a:t>0 -&gt; + 90 </a:t>
            </a:r>
            <a:r>
              <a:rPr lang="en-US" dirty="0" err="1" smtClean="0"/>
              <a:t>urad</a:t>
            </a:r>
            <a:endParaRPr lang="en-US" dirty="0" smtClean="0"/>
          </a:p>
          <a:p>
            <a:pPr marL="457200" indent="-457200">
              <a:buFont typeface="+mj-lt"/>
              <a:buAutoNum type="arabicPeriod"/>
            </a:pPr>
            <a:r>
              <a:rPr lang="en-US" dirty="0" smtClean="0"/>
              <a:t>100 sec – 220 sec:</a:t>
            </a:r>
          </a:p>
          <a:p>
            <a:pPr marL="793750" lvl="1" indent="-457200"/>
            <a:r>
              <a:rPr lang="en-US" dirty="0" smtClean="0">
                <a:solidFill>
                  <a:srgbClr val="CC0099"/>
                </a:solidFill>
              </a:rPr>
              <a:t>create horizontal separation</a:t>
            </a:r>
            <a:r>
              <a:rPr lang="en-US" dirty="0" smtClean="0"/>
              <a:t> 0 -&gt; + 42 um </a:t>
            </a:r>
            <a:r>
              <a:rPr lang="en-US" dirty="0" smtClean="0">
                <a:solidFill>
                  <a:srgbClr val="CC0099"/>
                </a:solidFill>
              </a:rPr>
              <a:t>to get the beams in the leveling plane </a:t>
            </a:r>
            <a:r>
              <a:rPr lang="en-US" dirty="0" smtClean="0"/>
              <a:t>(diagonal)</a:t>
            </a:r>
          </a:p>
          <a:p>
            <a:pPr marL="793750" lvl="1" indent="-457200"/>
            <a:r>
              <a:rPr lang="en-US" dirty="0" smtClean="0">
                <a:solidFill>
                  <a:srgbClr val="CC0099"/>
                </a:solidFill>
              </a:rPr>
              <a:t>collapse horizontal crossing angle</a:t>
            </a:r>
            <a:r>
              <a:rPr lang="en-US" dirty="0" smtClean="0"/>
              <a:t> -&gt; 0 </a:t>
            </a:r>
            <a:r>
              <a:rPr lang="en-US" dirty="0" err="1" smtClean="0"/>
              <a:t>urad</a:t>
            </a:r>
            <a:endParaRPr lang="en-US" dirty="0" smtClean="0"/>
          </a:p>
          <a:p>
            <a:pPr marL="793750" lvl="1" indent="-457200"/>
            <a:endParaRPr lang="en-US" dirty="0" smtClean="0"/>
          </a:p>
          <a:p>
            <a:pPr marL="457200" indent="-457200"/>
            <a:r>
              <a:rPr lang="en-US" dirty="0" smtClean="0"/>
              <a:t>All positions calculated relative to the measured (30.3.) position of the head-on collisions.</a:t>
            </a:r>
          </a:p>
          <a:p>
            <a:pPr marL="457200" indent="-457200"/>
            <a:r>
              <a:rPr lang="en-US" dirty="0" smtClean="0"/>
              <a:t>All signs apply for beam 1 and have the opposite sign for  beam 2.</a:t>
            </a:r>
          </a:p>
          <a:p>
            <a:pPr marL="457200" indent="-457200"/>
            <a:r>
              <a:rPr lang="en-US" dirty="0" smtClean="0"/>
              <a:t>All settings for positive </a:t>
            </a:r>
            <a:r>
              <a:rPr lang="en-US" dirty="0" err="1" smtClean="0"/>
              <a:t>LHCb</a:t>
            </a:r>
            <a:r>
              <a:rPr lang="en-US" dirty="0" smtClean="0"/>
              <a:t> polarity. </a:t>
            </a:r>
          </a:p>
          <a:p>
            <a:pPr marL="457200" indent="-457200"/>
            <a:endParaRPr lang="en-US" dirty="0"/>
          </a:p>
        </p:txBody>
      </p:sp>
      <p:sp>
        <p:nvSpPr>
          <p:cNvPr id="3" name="Title 2"/>
          <p:cNvSpPr>
            <a:spLocks noGrp="1"/>
          </p:cNvSpPr>
          <p:nvPr>
            <p:ph type="title"/>
          </p:nvPr>
        </p:nvSpPr>
        <p:spPr/>
        <p:txBody>
          <a:bodyPr/>
          <a:lstStyle/>
          <a:p>
            <a:r>
              <a:rPr lang="en-US" dirty="0" err="1" smtClean="0"/>
              <a:t>LHCb</a:t>
            </a:r>
            <a:r>
              <a:rPr lang="en-US" dirty="0" smtClean="0"/>
              <a:t> tilted crossing</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06:03 </a:t>
            </a:r>
            <a:r>
              <a:rPr lang="en-US" dirty="0" smtClean="0">
                <a:solidFill>
                  <a:schemeClr val="accent2"/>
                </a:solidFill>
              </a:rPr>
              <a:t>Power glitch </a:t>
            </a:r>
            <a:r>
              <a:rPr lang="en-US" dirty="0" smtClean="0"/>
              <a:t>– 400 kV</a:t>
            </a:r>
          </a:p>
          <a:p>
            <a:pPr lvl="1"/>
            <a:r>
              <a:rPr lang="en-US" dirty="0" smtClean="0"/>
              <a:t>Site wide glitch. All sectors tripped, SPS, PS, and all experiment magnets except CMS tripped off.</a:t>
            </a:r>
          </a:p>
          <a:p>
            <a:pPr lvl="1"/>
            <a:r>
              <a:rPr lang="en-US" dirty="0" smtClean="0"/>
              <a:t>Cryogenics partially affected (S12, S34, S45, S81). </a:t>
            </a:r>
          </a:p>
          <a:p>
            <a:pPr lvl="1"/>
            <a:r>
              <a:rPr lang="en-US" dirty="0" smtClean="0"/>
              <a:t>Cold </a:t>
            </a:r>
            <a:r>
              <a:rPr lang="en-US" dirty="0" smtClean="0">
                <a:solidFill>
                  <a:schemeClr val="accent2"/>
                </a:solidFill>
              </a:rPr>
              <a:t>compressor Pt2 </a:t>
            </a:r>
            <a:r>
              <a:rPr lang="en-US" dirty="0" smtClean="0"/>
              <a:t>stopped (QURCA-P2), quickly restarted.</a:t>
            </a:r>
          </a:p>
          <a:p>
            <a:pPr lvl="1"/>
            <a:r>
              <a:rPr lang="en-US" dirty="0" smtClean="0"/>
              <a:t>Access for a QPS reset (RQ9.L1), for a ventilator fault in UX45, and for resetting the TCL.5R5.B1 (UJ56).</a:t>
            </a:r>
          </a:p>
          <a:p>
            <a:r>
              <a:rPr lang="en-US" dirty="0" smtClean="0"/>
              <a:t>10:00 </a:t>
            </a:r>
            <a:r>
              <a:rPr lang="en-US" dirty="0" err="1" smtClean="0"/>
              <a:t>Cryo</a:t>
            </a:r>
            <a:r>
              <a:rPr lang="en-US" dirty="0" smtClean="0"/>
              <a:t> Pt2 is back. Some circuits with problems left over. </a:t>
            </a:r>
          </a:p>
          <a:p>
            <a:r>
              <a:rPr lang="en-US" dirty="0" smtClean="0"/>
              <a:t>10:15 Lost again cold compressor in Pt2 during switch on of compensator in Pt2. </a:t>
            </a:r>
          </a:p>
          <a:p>
            <a:r>
              <a:rPr lang="en-US" dirty="0" smtClean="0"/>
              <a:t>13:30 </a:t>
            </a:r>
            <a:r>
              <a:rPr lang="en-US" dirty="0" err="1" smtClean="0">
                <a:solidFill>
                  <a:schemeClr val="accent2"/>
                </a:solidFill>
              </a:rPr>
              <a:t>Cryo</a:t>
            </a:r>
            <a:r>
              <a:rPr lang="en-US" dirty="0" smtClean="0">
                <a:solidFill>
                  <a:schemeClr val="accent2"/>
                </a:solidFill>
              </a:rPr>
              <a:t> recover in record time</a:t>
            </a:r>
            <a:r>
              <a:rPr lang="en-US" dirty="0" smtClean="0"/>
              <a:t>. Start pre-cycling. </a:t>
            </a:r>
          </a:p>
          <a:p>
            <a:r>
              <a:rPr lang="en-US" dirty="0" smtClean="0"/>
              <a:t>15:00 </a:t>
            </a:r>
            <a:r>
              <a:rPr lang="en-US" dirty="0" smtClean="0">
                <a:solidFill>
                  <a:srgbClr val="00B050"/>
                </a:solidFill>
              </a:rPr>
              <a:t>injection kicker (MKI8) synchronization</a:t>
            </a:r>
            <a:r>
              <a:rPr lang="en-US" dirty="0" smtClean="0"/>
              <a:t>. </a:t>
            </a:r>
          </a:p>
          <a:p>
            <a:r>
              <a:rPr lang="en-US" dirty="0" smtClean="0"/>
              <a:t>16:30 – 18:00 Waiting for 50 ns beam from PS - RF problem. </a:t>
            </a:r>
          </a:p>
          <a:p>
            <a:r>
              <a:rPr lang="en-US" dirty="0" smtClean="0"/>
              <a:t>19:00 Filling </a:t>
            </a:r>
            <a:r>
              <a:rPr lang="en-US" dirty="0" smtClean="0">
                <a:solidFill>
                  <a:srgbClr val="00B050"/>
                </a:solidFill>
              </a:rPr>
              <a:t>84+4b</a:t>
            </a:r>
            <a:r>
              <a:rPr lang="en-US" dirty="0" smtClean="0"/>
              <a:t>. </a:t>
            </a:r>
          </a:p>
          <a:p>
            <a:endParaRPr lang="en-US" dirty="0"/>
          </a:p>
        </p:txBody>
      </p:sp>
      <p:sp>
        <p:nvSpPr>
          <p:cNvPr id="3" name="Title 2"/>
          <p:cNvSpPr>
            <a:spLocks noGrp="1"/>
          </p:cNvSpPr>
          <p:nvPr>
            <p:ph type="title"/>
          </p:nvPr>
        </p:nvSpPr>
        <p:spPr/>
        <p:txBody>
          <a:bodyPr/>
          <a:lstStyle/>
          <a:p>
            <a:r>
              <a:rPr lang="en-US" dirty="0" smtClean="0"/>
              <a:t>Monday Morning and Afternoon</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a:p>
        </p:txBody>
      </p:sp>
      <p:sp>
        <p:nvSpPr>
          <p:cNvPr id="3" name="Title 2"/>
          <p:cNvSpPr>
            <a:spLocks noGrp="1"/>
          </p:cNvSpPr>
          <p:nvPr>
            <p:ph type="title"/>
          </p:nvPr>
        </p:nvSpPr>
        <p:spPr/>
        <p:txBody>
          <a:bodyPr/>
          <a:lstStyle/>
          <a:p>
            <a:r>
              <a:rPr lang="en-US" dirty="0" err="1" smtClean="0"/>
              <a:t>Cryo</a:t>
            </a:r>
            <a:r>
              <a:rPr lang="en-US" dirty="0" smtClean="0"/>
              <a:t> recovery</a:t>
            </a:r>
            <a:endParaRPr lang="en-US" dirty="0"/>
          </a:p>
        </p:txBody>
      </p:sp>
      <p:sp>
        <p:nvSpPr>
          <p:cNvPr id="1026" name="AutoShape 2" descr="https://ab-dep-op-elogbook.web.cern.ch/ab-dep-op-elogbook/elogbook/secure/attach.php?attachId=1241143&amp;type=png&amp;fname=20120501133415.pn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028" name="AutoShape 4" descr="https://ab-dep-op-elogbook.web.cern.ch/ab-dep-op-elogbook/elogbook/secure/attach.php?attachId=1241143&amp;type=png&amp;fname=20120501133415.pn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030" name="AutoShape 6" descr="https://ab-dep-op-elogbook.web.cern.ch/ab-dep-op-elogbook/elogbook/secure/attach.php?attachId=1241143&amp;type=png&amp;fname=20120501133415.pn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032" name="AutoShape 8" descr="https://ab-dep-op-elogbook.web.cern.ch/ab-dep-op-elogbook/elogbook/secure/attach.php?attachId=1241143&amp;type=png&amp;fname=20120501133415.pn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034" name="AutoShape 10" descr="https://ab-dep-op-elogbook.web.cern.ch/ab-dep-op-elogbook/elogbook/secure/attach.php?attachId=1241143&amp;type=png&amp;fname=20120501133415.pn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036" name="AutoShape 12" descr="https://ab-dep-op-elogbook.web.cern.ch/ab-dep-op-elogbook/elogbook/secure/attach.php?attachId=1241143&amp;type=png&amp;fname=20120501133415.pn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038" name="AutoShape 14" descr="https://ab-dep-op-elogbook.web.cern.ch/ab-dep-op-elogbook/elogbook/secure/attach.php?attachId=1241143&amp;type=png&amp;fname=20120501133415.pn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1039" name="Picture 15" descr="C:\Users\eholzer\AppData\Local\Temp\20120501133415.png"/>
          <p:cNvPicPr>
            <a:picLocks noChangeAspect="1" noChangeArrowheads="1"/>
          </p:cNvPicPr>
          <p:nvPr/>
        </p:nvPicPr>
        <p:blipFill>
          <a:blip r:embed="rId2" cstate="print"/>
          <a:srcRect/>
          <a:stretch>
            <a:fillRect/>
          </a:stretch>
        </p:blipFill>
        <p:spPr bwMode="auto">
          <a:xfrm>
            <a:off x="578829" y="1556792"/>
            <a:ext cx="7953611" cy="3240360"/>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Kick delay increased by 40ns (new value 83190ns)</a:t>
            </a:r>
          </a:p>
          <a:p>
            <a:pPr lvl="1"/>
            <a:r>
              <a:rPr lang="en-US" dirty="0" smtClean="0"/>
              <a:t>Kicks </a:t>
            </a:r>
            <a:r>
              <a:rPr lang="en-US" dirty="0" err="1" smtClean="0"/>
              <a:t>resynchronised</a:t>
            </a:r>
            <a:r>
              <a:rPr lang="en-US" dirty="0" smtClean="0"/>
              <a:t> with 10ns delay between magnets (beam </a:t>
            </a:r>
            <a:r>
              <a:rPr lang="en-US" dirty="0" err="1" smtClean="0"/>
              <a:t>tof</a:t>
            </a:r>
            <a:r>
              <a:rPr lang="en-US" dirty="0" smtClean="0"/>
              <a:t>)</a:t>
            </a:r>
          </a:p>
          <a:p>
            <a:pPr lvl="1"/>
            <a:r>
              <a:rPr lang="en-US" dirty="0" err="1" smtClean="0"/>
              <a:t>Synchronisation</a:t>
            </a:r>
            <a:r>
              <a:rPr lang="en-US" dirty="0" smtClean="0"/>
              <a:t> with AGK checked for bucket 1 &amp; 31181</a:t>
            </a:r>
          </a:p>
          <a:p>
            <a:pPr lvl="1"/>
            <a:r>
              <a:rPr lang="en-US" dirty="0" smtClean="0"/>
              <a:t>Kick length adjusted to 8.040us for the 4 magnets</a:t>
            </a:r>
          </a:p>
          <a:p>
            <a:pPr lvl="1"/>
            <a:r>
              <a:rPr lang="en-US" dirty="0" smtClean="0"/>
              <a:t>IQC thresholds for kick lengths adjusted (same thresholds for the 4 kicks)</a:t>
            </a:r>
          </a:p>
          <a:p>
            <a:pPr lvl="1"/>
            <a:r>
              <a:rPr lang="en-US" dirty="0" smtClean="0"/>
              <a:t>IQC thresholds for kick delay unchanged (same working point as before the TS)</a:t>
            </a:r>
          </a:p>
          <a:p>
            <a:pPr lvl="1"/>
            <a:endParaRPr lang="en-US" dirty="0" smtClean="0"/>
          </a:p>
          <a:p>
            <a:pPr lvl="1"/>
            <a:r>
              <a:rPr lang="en-US" dirty="0" smtClean="0"/>
              <a:t>Still need checking with 144 bunches</a:t>
            </a:r>
            <a:endParaRPr lang="en-US" dirty="0"/>
          </a:p>
        </p:txBody>
      </p:sp>
      <p:sp>
        <p:nvSpPr>
          <p:cNvPr id="3" name="Title 2"/>
          <p:cNvSpPr>
            <a:spLocks noGrp="1"/>
          </p:cNvSpPr>
          <p:nvPr>
            <p:ph type="title"/>
          </p:nvPr>
        </p:nvSpPr>
        <p:spPr/>
        <p:txBody>
          <a:bodyPr/>
          <a:lstStyle/>
          <a:p>
            <a:r>
              <a:rPr lang="en-US" dirty="0" smtClean="0"/>
              <a:t>Summary re-</a:t>
            </a:r>
            <a:r>
              <a:rPr lang="en-US" dirty="0" err="1" smtClean="0"/>
              <a:t>synchronisation</a:t>
            </a:r>
            <a:r>
              <a:rPr lang="en-US" dirty="0" smtClean="0"/>
              <a:t> MKI8 from Etienne Carlier</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20:16 Stable beams fill 2576, </a:t>
            </a:r>
            <a:r>
              <a:rPr lang="en-US" dirty="0" smtClean="0">
                <a:solidFill>
                  <a:schemeClr val="accent2"/>
                </a:solidFill>
              </a:rPr>
              <a:t>84+4b</a:t>
            </a:r>
            <a:r>
              <a:rPr lang="en-US" dirty="0" smtClean="0"/>
              <a:t> – </a:t>
            </a:r>
            <a:br>
              <a:rPr lang="en-US" dirty="0" smtClean="0"/>
            </a:br>
            <a:r>
              <a:rPr lang="en-US" dirty="0" smtClean="0">
                <a:solidFill>
                  <a:schemeClr val="accent2"/>
                </a:solidFill>
              </a:rPr>
              <a:t>length scale calibration CMS and ATLAS</a:t>
            </a:r>
            <a:r>
              <a:rPr lang="en-US" dirty="0" smtClean="0"/>
              <a:t>.</a:t>
            </a:r>
          </a:p>
          <a:p>
            <a:pPr lvl="1"/>
            <a:r>
              <a:rPr lang="en-US" dirty="0" smtClean="0"/>
              <a:t>Incorporated </a:t>
            </a:r>
            <a:r>
              <a:rPr lang="en-US" dirty="0" err="1" smtClean="0"/>
              <a:t>lumi</a:t>
            </a:r>
            <a:r>
              <a:rPr lang="en-US" dirty="0" smtClean="0"/>
              <a:t> scan settings for </a:t>
            </a:r>
            <a:br>
              <a:rPr lang="en-US" dirty="0" smtClean="0"/>
            </a:br>
            <a:r>
              <a:rPr lang="en-US" dirty="0" smtClean="0"/>
              <a:t>IR1 + IR5 as they have now </a:t>
            </a:r>
            <a:br>
              <a:rPr lang="en-US" dirty="0" smtClean="0"/>
            </a:br>
            <a:r>
              <a:rPr lang="en-US" dirty="0" smtClean="0"/>
              <a:t>reproduced for 3 fills.</a:t>
            </a:r>
          </a:p>
          <a:p>
            <a:pPr lvl="1"/>
            <a:r>
              <a:rPr lang="en-US" dirty="0" smtClean="0"/>
              <a:t>To give a more reasonable initial </a:t>
            </a:r>
            <a:br>
              <a:rPr lang="en-US" dirty="0" smtClean="0"/>
            </a:br>
            <a:r>
              <a:rPr lang="en-US" dirty="0" smtClean="0"/>
              <a:t>luminosity to </a:t>
            </a:r>
            <a:r>
              <a:rPr lang="en-US" dirty="0" err="1" smtClean="0"/>
              <a:t>LHCb</a:t>
            </a:r>
            <a:r>
              <a:rPr lang="en-US" dirty="0" smtClean="0"/>
              <a:t>: trim in +- 50 um </a:t>
            </a:r>
            <a:br>
              <a:rPr lang="en-US" dirty="0" smtClean="0"/>
            </a:br>
            <a:r>
              <a:rPr lang="en-US" dirty="0" smtClean="0"/>
              <a:t>in the separation/leveling plane. </a:t>
            </a:r>
            <a:br>
              <a:rPr lang="en-US" dirty="0" smtClean="0"/>
            </a:br>
            <a:r>
              <a:rPr lang="en-US" dirty="0" smtClean="0"/>
              <a:t>To be fined tuned in the next fills.</a:t>
            </a:r>
          </a:p>
          <a:p>
            <a:r>
              <a:rPr lang="en-US" dirty="0" smtClean="0"/>
              <a:t>22:15 CMS length scale cal. finished.</a:t>
            </a:r>
            <a:br>
              <a:rPr lang="en-US" dirty="0" smtClean="0"/>
            </a:br>
            <a:r>
              <a:rPr lang="en-US" dirty="0" smtClean="0"/>
              <a:t>CMS separated for very low pile-up</a:t>
            </a:r>
            <a:br>
              <a:rPr lang="en-US" dirty="0" smtClean="0"/>
            </a:br>
            <a:r>
              <a:rPr lang="en-US" dirty="0" smtClean="0"/>
              <a:t>TOTEM running. </a:t>
            </a:r>
            <a:r>
              <a:rPr lang="en-US" dirty="0" err="1" smtClean="0"/>
              <a:t>Lumi</a:t>
            </a:r>
            <a:r>
              <a:rPr lang="en-US" dirty="0" smtClean="0"/>
              <a:t> of ~ 0.5e+30.</a:t>
            </a:r>
          </a:p>
          <a:p>
            <a:r>
              <a:rPr lang="en-US" dirty="0" smtClean="0"/>
              <a:t>0:47 ATLAS length scale calibration </a:t>
            </a:r>
            <a:br>
              <a:rPr lang="en-US" dirty="0" smtClean="0"/>
            </a:br>
            <a:r>
              <a:rPr lang="en-US" dirty="0" smtClean="0"/>
              <a:t>finished. TOTEM and ATLAS pixels </a:t>
            </a:r>
            <a:br>
              <a:rPr lang="en-US" dirty="0" smtClean="0"/>
            </a:br>
            <a:r>
              <a:rPr lang="en-US" dirty="0" smtClean="0"/>
              <a:t>need ~1hr more of stable beams in </a:t>
            </a:r>
            <a:br>
              <a:rPr lang="en-US" dirty="0" smtClean="0"/>
            </a:br>
            <a:r>
              <a:rPr lang="en-US" dirty="0" smtClean="0"/>
              <a:t>these conditions</a:t>
            </a:r>
          </a:p>
          <a:p>
            <a:r>
              <a:rPr lang="en-US" dirty="0" smtClean="0"/>
              <a:t>2:31 beams dumped by operator</a:t>
            </a:r>
          </a:p>
          <a:p>
            <a:endParaRPr lang="en-US" dirty="0"/>
          </a:p>
        </p:txBody>
      </p:sp>
      <p:sp>
        <p:nvSpPr>
          <p:cNvPr id="3" name="Title 2"/>
          <p:cNvSpPr>
            <a:spLocks noGrp="1"/>
          </p:cNvSpPr>
          <p:nvPr>
            <p:ph type="title"/>
          </p:nvPr>
        </p:nvSpPr>
        <p:spPr/>
        <p:txBody>
          <a:bodyPr/>
          <a:lstStyle/>
          <a:p>
            <a:r>
              <a:rPr lang="en-US" dirty="0" smtClean="0"/>
              <a:t>Monday Evening and Night</a:t>
            </a:r>
            <a:endParaRPr lang="en-US" dirty="0"/>
          </a:p>
        </p:txBody>
      </p:sp>
      <p:sp>
        <p:nvSpPr>
          <p:cNvPr id="9220" name="AutoShape 4" descr="https://ab-dep-op-elogbook.web.cern.ch/ab-dep-op-elogbook/elogbook/secure/attach.php?attachId=1241280&amp;type=png&amp;fname=20120501234420.pn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9221" name="Picture 5" descr="C:\Users\eholzer\AppData\Local\Temp\20120501234420.png"/>
          <p:cNvPicPr>
            <a:picLocks noChangeAspect="1" noChangeArrowheads="1"/>
          </p:cNvPicPr>
          <p:nvPr/>
        </p:nvPicPr>
        <p:blipFill>
          <a:blip r:embed="rId2" cstate="print"/>
          <a:srcRect/>
          <a:stretch>
            <a:fillRect/>
          </a:stretch>
        </p:blipFill>
        <p:spPr bwMode="auto">
          <a:xfrm>
            <a:off x="5593020" y="2548508"/>
            <a:ext cx="3299460" cy="952500"/>
          </a:xfrm>
          <a:prstGeom prst="rect">
            <a:avLst/>
          </a:prstGeom>
          <a:noFill/>
        </p:spPr>
      </p:pic>
      <p:pic>
        <p:nvPicPr>
          <p:cNvPr id="9222" name="Picture 6" descr="C:\Users\eholzer\AppData\Local\Temp\20120501213507.png"/>
          <p:cNvPicPr>
            <a:picLocks noChangeAspect="1" noChangeArrowheads="1"/>
          </p:cNvPicPr>
          <p:nvPr/>
        </p:nvPicPr>
        <p:blipFill>
          <a:blip r:embed="rId3" cstate="print"/>
          <a:srcRect b="20452"/>
          <a:stretch>
            <a:fillRect/>
          </a:stretch>
        </p:blipFill>
        <p:spPr bwMode="auto">
          <a:xfrm>
            <a:off x="5445548" y="188640"/>
            <a:ext cx="3590948" cy="2232248"/>
          </a:xfrm>
          <a:prstGeom prst="rect">
            <a:avLst/>
          </a:prstGeom>
          <a:noFill/>
        </p:spPr>
      </p:pic>
      <p:pic>
        <p:nvPicPr>
          <p:cNvPr id="9223" name="Picture 7" descr="C:\Users\eholzer\AppData\Local\Temp\20120502002516.png"/>
          <p:cNvPicPr>
            <a:picLocks noChangeAspect="1" noChangeArrowheads="1"/>
          </p:cNvPicPr>
          <p:nvPr/>
        </p:nvPicPr>
        <p:blipFill>
          <a:blip r:embed="rId4" cstate="print"/>
          <a:srcRect/>
          <a:stretch>
            <a:fillRect/>
          </a:stretch>
        </p:blipFill>
        <p:spPr bwMode="auto">
          <a:xfrm>
            <a:off x="5162203" y="3645024"/>
            <a:ext cx="3874293" cy="3084973"/>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The </a:t>
            </a:r>
            <a:r>
              <a:rPr lang="en-US" dirty="0" err="1" smtClean="0">
                <a:solidFill>
                  <a:schemeClr val="accent2"/>
                </a:solidFill>
              </a:rPr>
              <a:t>LHCb</a:t>
            </a:r>
            <a:r>
              <a:rPr lang="en-US" dirty="0" smtClean="0">
                <a:solidFill>
                  <a:schemeClr val="accent2"/>
                </a:solidFill>
              </a:rPr>
              <a:t> </a:t>
            </a:r>
            <a:r>
              <a:rPr lang="en-US" dirty="0" err="1" smtClean="0">
                <a:solidFill>
                  <a:schemeClr val="accent2"/>
                </a:solidFill>
              </a:rPr>
              <a:t>lumi</a:t>
            </a:r>
            <a:r>
              <a:rPr lang="en-US" dirty="0" smtClean="0">
                <a:solidFill>
                  <a:schemeClr val="accent2"/>
                </a:solidFill>
              </a:rPr>
              <a:t> passes through a very small spike</a:t>
            </a:r>
            <a:r>
              <a:rPr lang="en-US" dirty="0" smtClean="0"/>
              <a:t> while the V </a:t>
            </a:r>
            <a:r>
              <a:rPr lang="en-US" dirty="0" err="1" smtClean="0"/>
              <a:t>xing</a:t>
            </a:r>
            <a:r>
              <a:rPr lang="en-US" dirty="0" smtClean="0"/>
              <a:t> angle bump is ramping up. The values are very small (the peak </a:t>
            </a:r>
            <a:r>
              <a:rPr lang="en-US" dirty="0" err="1" smtClean="0"/>
              <a:t>lumi</a:t>
            </a:r>
            <a:r>
              <a:rPr lang="en-US" dirty="0" smtClean="0"/>
              <a:t> on BRAN is &gt; 40), and they are smaller than in the previous fill due to an additional separation (see plot) that was added in the period of ramp up, when the NET H </a:t>
            </a:r>
            <a:r>
              <a:rPr lang="en-US" dirty="0" err="1" smtClean="0"/>
              <a:t>xing</a:t>
            </a:r>
            <a:r>
              <a:rPr lang="en-US" dirty="0" smtClean="0"/>
              <a:t> angle is very small.</a:t>
            </a:r>
          </a:p>
          <a:p>
            <a:r>
              <a:rPr lang="en-US" dirty="0" smtClean="0"/>
              <a:t>From the V offset and the crossing angle, this looks like main-sat collisions at ~1.5m (or ~5 ns) from the IP.</a:t>
            </a:r>
          </a:p>
          <a:p>
            <a:r>
              <a:rPr lang="en-US" dirty="0" smtClean="0"/>
              <a:t>In this fill the separation was set to 0.04 mm / beam. For the next fill we set it to 0.06 mm / beam.</a:t>
            </a:r>
          </a:p>
          <a:p>
            <a:endParaRPr lang="en-US" dirty="0"/>
          </a:p>
        </p:txBody>
      </p:sp>
      <p:sp>
        <p:nvSpPr>
          <p:cNvPr id="3" name="Title 2"/>
          <p:cNvSpPr>
            <a:spLocks noGrp="1"/>
          </p:cNvSpPr>
          <p:nvPr>
            <p:ph type="title"/>
          </p:nvPr>
        </p:nvSpPr>
        <p:spPr/>
        <p:txBody>
          <a:bodyPr/>
          <a:lstStyle/>
          <a:p>
            <a:r>
              <a:rPr lang="en-US" dirty="0" err="1" smtClean="0"/>
              <a:t>LHCb</a:t>
            </a:r>
            <a:r>
              <a:rPr lang="en-US" dirty="0" smtClean="0"/>
              <a:t> with negative polarity (</a:t>
            </a:r>
            <a:r>
              <a:rPr lang="en-US" dirty="0" err="1" smtClean="0"/>
              <a:t>Joerg</a:t>
            </a:r>
            <a:r>
              <a:rPr lang="en-US" dirty="0" smtClean="0"/>
              <a:t>):</a:t>
            </a:r>
            <a:endParaRPr lang="en-US" dirty="0"/>
          </a:p>
        </p:txBody>
      </p:sp>
      <p:sp>
        <p:nvSpPr>
          <p:cNvPr id="14338" name="AutoShape 2" descr="https://ab-dep-op-elogbook.web.cern.ch/ab-dep-op-elogbook/elogbook/secure/attach.php?attachId=1241257&amp;type=png&amp;fname=20120501212850.pn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4340" name="AutoShape 4" descr="https://ab-dep-op-elogbook.web.cern.ch/ab-dep-op-elogbook/elogbook/secure/attach.php?attachId=1241257&amp;type=png&amp;fname=20120501212850.pn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14341" name="Picture 5" descr="C:\Users\eholzer\AppData\Local\Temp\20120501212850.png"/>
          <p:cNvPicPr>
            <a:picLocks noChangeAspect="1" noChangeArrowheads="1"/>
          </p:cNvPicPr>
          <p:nvPr/>
        </p:nvPicPr>
        <p:blipFill>
          <a:blip r:embed="rId2" cstate="print"/>
          <a:srcRect/>
          <a:stretch>
            <a:fillRect/>
          </a:stretch>
        </p:blipFill>
        <p:spPr bwMode="auto">
          <a:xfrm>
            <a:off x="5064988" y="3573016"/>
            <a:ext cx="3621812" cy="3284983"/>
          </a:xfrm>
          <a:prstGeom prst="rect">
            <a:avLst/>
          </a:prstGeom>
          <a:noFill/>
        </p:spPr>
      </p:pic>
      <p:pic>
        <p:nvPicPr>
          <p:cNvPr id="14342" name="Picture 6" descr="C:\Users\eholzer\AppData\Local\Temp\20120501201214.png"/>
          <p:cNvPicPr>
            <a:picLocks noChangeAspect="1" noChangeArrowheads="1"/>
          </p:cNvPicPr>
          <p:nvPr/>
        </p:nvPicPr>
        <p:blipFill>
          <a:blip r:embed="rId3" cstate="print"/>
          <a:srcRect/>
          <a:stretch>
            <a:fillRect/>
          </a:stretch>
        </p:blipFill>
        <p:spPr bwMode="auto">
          <a:xfrm>
            <a:off x="155575" y="3787960"/>
            <a:ext cx="3695133" cy="3070039"/>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3:26 re-injecting</a:t>
            </a:r>
          </a:p>
          <a:p>
            <a:r>
              <a:rPr lang="en-US" dirty="0" smtClean="0"/>
              <a:t>4:16 BPMSA.B4R6.B2 triggered the dump but not clear why. Nothing obvious in the PM. Only B2 dumped.</a:t>
            </a:r>
          </a:p>
          <a:p>
            <a:r>
              <a:rPr lang="en-US" dirty="0" smtClean="0"/>
              <a:t>5:01 Again B2 dump by BPM IP6, when injecting batch onto slot where pilot is. Suspect that the interlock is triggered by the bunch count mismatch as seen by the BPMS when the injection cleaning removes the pilot</a:t>
            </a:r>
          </a:p>
          <a:p>
            <a:pPr lvl="1"/>
            <a:r>
              <a:rPr lang="en-US" dirty="0" smtClean="0"/>
              <a:t>IR6-BPM bunch count was different between system A and B during the 4th injection (injection cleaning removes probe?). The 4th injection starts at bucket 8941, exactly where the probe sits, and the dump occurred while the SPS was at FB (moment of injection cleaning).</a:t>
            </a:r>
          </a:p>
          <a:p>
            <a:r>
              <a:rPr lang="en-US" dirty="0" smtClean="0"/>
              <a:t>5:46 Successfully injected the 4th injection on both beams with injection cleaning disabled.</a:t>
            </a:r>
          </a:p>
          <a:p>
            <a:r>
              <a:rPr lang="en-US" dirty="0" smtClean="0"/>
              <a:t>Problems with SPS scraping</a:t>
            </a:r>
          </a:p>
          <a:p>
            <a:r>
              <a:rPr lang="en-US" dirty="0" smtClean="0">
                <a:solidFill>
                  <a:schemeClr val="accent2"/>
                </a:solidFill>
              </a:rPr>
              <a:t>8:05 stable beams </a:t>
            </a:r>
            <a:r>
              <a:rPr lang="en-US" dirty="0" smtClean="0"/>
              <a:t/>
            </a:r>
            <a:br>
              <a:rPr lang="en-US" dirty="0" smtClean="0"/>
            </a:br>
            <a:endParaRPr lang="en-US" dirty="0"/>
          </a:p>
        </p:txBody>
      </p:sp>
      <p:sp>
        <p:nvSpPr>
          <p:cNvPr id="3" name="Title 2"/>
          <p:cNvSpPr>
            <a:spLocks noGrp="1"/>
          </p:cNvSpPr>
          <p:nvPr>
            <p:ph type="title"/>
          </p:nvPr>
        </p:nvSpPr>
        <p:spPr/>
        <p:txBody>
          <a:bodyPr/>
          <a:lstStyle/>
          <a:p>
            <a:r>
              <a:rPr lang="en-US" dirty="0" smtClean="0"/>
              <a:t>Wednesday Morning - 480 bunches</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Loss Maps are OK: </a:t>
            </a:r>
            <a:r>
              <a:rPr lang="en-US" dirty="0" err="1" smtClean="0"/>
              <a:t>Betatron</a:t>
            </a:r>
            <a:r>
              <a:rPr lang="en-US" dirty="0" smtClean="0"/>
              <a:t> and off-momentum (+500 Hz) from Sunday </a:t>
            </a:r>
          </a:p>
          <a:p>
            <a:pPr lvl="1"/>
            <a:r>
              <a:rPr lang="en-US" dirty="0" smtClean="0"/>
              <a:t>Contrary to the factor 20 decrease in losses observed for the TCTVA.4R2.B2 which previously had the wrong setting in collisions, there is no observable decrease for the TCTVA.4R1.B2 which previously had a wrong setting at flat top. However, the losses are quite low: factor 1E6 below the TCP.</a:t>
            </a:r>
          </a:p>
          <a:p>
            <a:endParaRPr lang="en-US" dirty="0"/>
          </a:p>
        </p:txBody>
      </p:sp>
      <p:sp>
        <p:nvSpPr>
          <p:cNvPr id="3" name="Title 2"/>
          <p:cNvSpPr>
            <a:spLocks noGrp="1"/>
          </p:cNvSpPr>
          <p:nvPr>
            <p:ph type="title"/>
          </p:nvPr>
        </p:nvSpPr>
        <p:spPr/>
        <p:txBody>
          <a:bodyPr/>
          <a:lstStyle/>
          <a:p>
            <a:r>
              <a:rPr lang="en-US" dirty="0" smtClean="0"/>
              <a:t>Loss maps at flat top (Gianluca Valentino)</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Parking settings for TCSG.5L3.B1 need to be corrected by an expert</a:t>
            </a:r>
          </a:p>
          <a:p>
            <a:r>
              <a:rPr lang="en-US" dirty="0" smtClean="0"/>
              <a:t>Position Interlock BPMs in point 6 triggering on pilots</a:t>
            </a:r>
          </a:p>
          <a:p>
            <a:endParaRPr lang="en-US" dirty="0" smtClean="0"/>
          </a:p>
          <a:p>
            <a:endParaRPr lang="en-US" dirty="0" smtClean="0">
              <a:solidFill>
                <a:srgbClr val="003399"/>
              </a:solidFill>
            </a:endParaRPr>
          </a:p>
          <a:p>
            <a:pPr>
              <a:buNone/>
            </a:pPr>
            <a:r>
              <a:rPr lang="en-US" sz="2400" b="1" dirty="0" smtClean="0">
                <a:solidFill>
                  <a:srgbClr val="003399"/>
                </a:solidFill>
              </a:rPr>
              <a:t>Planning</a:t>
            </a:r>
          </a:p>
          <a:p>
            <a:pPr>
              <a:buNone/>
            </a:pPr>
            <a:endParaRPr lang="en-US" sz="2400" b="1" dirty="0" smtClean="0">
              <a:solidFill>
                <a:srgbClr val="003399"/>
              </a:solidFill>
            </a:endParaRPr>
          </a:p>
          <a:p>
            <a:r>
              <a:rPr lang="en-US" dirty="0" smtClean="0"/>
              <a:t>Recheck phasing of the cavity sum B1 (maybe access UX45) - 1h</a:t>
            </a:r>
          </a:p>
          <a:p>
            <a:r>
              <a:rPr lang="en-US" dirty="0" smtClean="0"/>
              <a:t>Physics with 840 bunches plus a non-colliding 12b train (after polarity change </a:t>
            </a:r>
            <a:r>
              <a:rPr lang="en-US" dirty="0" err="1" smtClean="0"/>
              <a:t>LHCb</a:t>
            </a:r>
            <a:r>
              <a:rPr lang="en-US" dirty="0" smtClean="0"/>
              <a:t>)</a:t>
            </a:r>
          </a:p>
          <a:p>
            <a:r>
              <a:rPr lang="en-US" dirty="0" smtClean="0"/>
              <a:t>Physics with 1380 bunches  </a:t>
            </a:r>
          </a:p>
          <a:p>
            <a:r>
              <a:rPr lang="en-US" dirty="0" smtClean="0"/>
              <a:t>Loss maps at collision (vertical beam 1). FMCM check RD34 IP7 (set to OFF).</a:t>
            </a:r>
            <a:endParaRPr lang="en-US" sz="1800" dirty="0"/>
          </a:p>
        </p:txBody>
      </p:sp>
      <p:sp>
        <p:nvSpPr>
          <p:cNvPr id="3" name="Title 2"/>
          <p:cNvSpPr>
            <a:spLocks noGrp="1"/>
          </p:cNvSpPr>
          <p:nvPr>
            <p:ph type="title"/>
          </p:nvPr>
        </p:nvSpPr>
        <p:spPr/>
        <p:txBody>
          <a:bodyPr/>
          <a:lstStyle/>
          <a:p>
            <a:r>
              <a:rPr lang="en-US" dirty="0" smtClean="0"/>
              <a:t>Issues</a:t>
            </a:r>
            <a:endParaRPr lang="en-US" dirty="0"/>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Helvetica"/>
        <a:ea typeface=""/>
        <a:cs typeface=""/>
      </a:majorFont>
      <a:minorFont>
        <a:latin typeface="Helvetic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228600" marR="0" indent="-228600" algn="l" defTabSz="914400" rtl="0" eaLnBrk="0" fontAlgn="base" latinLnBrk="0" hangingPunct="0">
          <a:lnSpc>
            <a:spcPct val="100000"/>
          </a:lnSpc>
          <a:spcBef>
            <a:spcPct val="20000"/>
          </a:spcBef>
          <a:spcAft>
            <a:spcPct val="0"/>
          </a:spcAft>
          <a:buClrTx/>
          <a:buSzTx/>
          <a:buFont typeface="Wingdings" pitchFamily="2" charset="2"/>
          <a:buNone/>
          <a:tabLst/>
          <a:defRPr kumimoji="0" lang="en-US" sz="2000" b="0" i="0" u="none" strike="noStrike" cap="none" normalizeH="0" baseline="0" smtClean="0">
            <a:ln>
              <a:noFill/>
            </a:ln>
            <a:solidFill>
              <a:srgbClr val="003399"/>
            </a:solidFill>
            <a:effectLst/>
            <a:latin typeface="Helvetica" pitchFamily="34"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228600" marR="0" indent="-228600" algn="l" defTabSz="914400" rtl="0" eaLnBrk="0" fontAlgn="base" latinLnBrk="0" hangingPunct="0">
          <a:lnSpc>
            <a:spcPct val="100000"/>
          </a:lnSpc>
          <a:spcBef>
            <a:spcPct val="20000"/>
          </a:spcBef>
          <a:spcAft>
            <a:spcPct val="0"/>
          </a:spcAft>
          <a:buClrTx/>
          <a:buSzTx/>
          <a:buFont typeface="Wingdings" pitchFamily="2" charset="2"/>
          <a:buNone/>
          <a:tabLst/>
          <a:defRPr kumimoji="0" lang="en-US" sz="2000" b="0" i="0" u="none" strike="noStrike" cap="none" normalizeH="0" baseline="0" smtClean="0">
            <a:ln>
              <a:noFill/>
            </a:ln>
            <a:solidFill>
              <a:srgbClr val="003399"/>
            </a:solidFill>
            <a:effectLst/>
            <a:latin typeface="Helvetica" pitchFamily="34"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766</Words>
  <Application>Microsoft Office PowerPoint</Application>
  <PresentationFormat>On-screen Show (4:3)</PresentationFormat>
  <Paragraphs>75</Paragraphs>
  <Slides>12</Slides>
  <Notes>1</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Default Design</vt:lpstr>
      <vt:lpstr>Tuesday 1.5.2012</vt:lpstr>
      <vt:lpstr>Monday Morning and Afternoon</vt:lpstr>
      <vt:lpstr>Cryo recovery</vt:lpstr>
      <vt:lpstr>Summary re-synchronisation MKI8 from Etienne Carlier</vt:lpstr>
      <vt:lpstr>Monday Evening and Night</vt:lpstr>
      <vt:lpstr>LHCb with negative polarity (Joerg):</vt:lpstr>
      <vt:lpstr>Wednesday Morning - 480 bunches</vt:lpstr>
      <vt:lpstr>Loss maps at flat top (Gianluca Valentino)</vt:lpstr>
      <vt:lpstr>Issues</vt:lpstr>
      <vt:lpstr>Slide 10</vt:lpstr>
      <vt:lpstr>Slide 11</vt:lpstr>
      <vt:lpstr>LHCb tilted crossing</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2011-10-06T20:11:26Z</dcterms:created>
  <dcterms:modified xsi:type="dcterms:W3CDTF">2012-05-02T07:09:03Z</dcterms:modified>
</cp:coreProperties>
</file>