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77" r:id="rId2"/>
    <p:sldId id="1144" r:id="rId3"/>
    <p:sldId id="1174" r:id="rId4"/>
    <p:sldId id="1171" r:id="rId5"/>
    <p:sldId id="1172" r:id="rId6"/>
    <p:sldId id="1173" r:id="rId7"/>
    <p:sldId id="1175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99"/>
    <a:srgbClr val="0000FF"/>
    <a:srgbClr val="CC0066"/>
    <a:srgbClr val="008000"/>
    <a:srgbClr val="FFCC99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2" d="100"/>
          <a:sy n="72" d="100"/>
        </p:scale>
        <p:origin x="-137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5/5/2012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5/5/2012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5/5/2012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 78.</a:t>
            </a:r>
          </a:p>
          <a:p>
            <a:r>
              <a:rPr lang="en-US" dirty="0" smtClean="0"/>
              <a:t>Optics tests in the shadow (for next MDs).</a:t>
            </a:r>
          </a:p>
          <a:p>
            <a:pPr lvl="1"/>
            <a:r>
              <a:rPr lang="en-US" dirty="0" smtClean="0"/>
              <a:t>High-beta re-checked to 1km – OK , no PC trips.</a:t>
            </a:r>
          </a:p>
          <a:p>
            <a:pPr lvl="1"/>
            <a:r>
              <a:rPr lang="en-US" dirty="0" smtClean="0"/>
              <a:t>ATS checked to 0.1 m – OK, no PC trips. A few PCs in 78 that participate in the ATS part of the squeeze (&lt; 0.4 m) could not be tested, but not expected to be </a:t>
            </a:r>
            <a:r>
              <a:rPr lang="en-US" smtClean="0"/>
              <a:t>the critical </a:t>
            </a:r>
            <a:r>
              <a:rPr lang="en-US" dirty="0" smtClean="0"/>
              <a:t>ones.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in squeeze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122417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Qualitatively similar before and after TS.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: Losses at/close to a matched point.</a:t>
            </a:r>
          </a:p>
          <a:p>
            <a:pPr lvl="1"/>
            <a:r>
              <a:rPr lang="en-US" u="sng" dirty="0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: Losses between matched points.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2060810"/>
            <a:ext cx="7273010" cy="581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34923" y="314096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0629" y="569326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769" y="522925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8819" y="522925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7872" y="3356990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9932" y="4818686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60" y="5394766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660" y="4725180"/>
            <a:ext cx="35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3829" y="328498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2.5m </a:t>
            </a:r>
            <a:r>
              <a:rPr lang="en-US" sz="1800" b="1" dirty="0" smtClean="0">
                <a:sym typeface="Wingdings" pitchFamily="2" charset="2"/>
              </a:rPr>
              <a:t>2m (I/5)</a:t>
            </a:r>
            <a:endParaRPr lang="en-US" sz="1800" b="1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 bwMode="auto">
          <a:xfrm flipH="1">
            <a:off x="4860040" y="3654312"/>
            <a:ext cx="1338043" cy="35076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 function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1007855"/>
          </a:xfrm>
        </p:spPr>
        <p:txBody>
          <a:bodyPr/>
          <a:lstStyle/>
          <a:p>
            <a:r>
              <a:rPr lang="en-US" dirty="0" smtClean="0"/>
              <a:t>Blue : ref fill before TS1, </a:t>
            </a:r>
            <a:r>
              <a:rPr lang="en-US" dirty="0" smtClean="0">
                <a:solidFill>
                  <a:srgbClr val="FF0000"/>
                </a:solidFill>
              </a:rPr>
              <a:t>Red : fill after TS1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2457" y="1124680"/>
            <a:ext cx="4122153" cy="279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5113" y="3861060"/>
            <a:ext cx="4139497" cy="280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420" y="1124680"/>
            <a:ext cx="4104570" cy="27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996" y="3834063"/>
            <a:ext cx="4180994" cy="283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527147" y="137266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99064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B1V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28480" y="4077090"/>
            <a:ext cx="67037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21266" y="2708900"/>
            <a:ext cx="68480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B2H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117" y="-603560"/>
            <a:ext cx="7397373" cy="59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52150" y="1124680"/>
            <a:ext cx="302442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B2: Losses and H TCP orbit well correlated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570" y="4062517"/>
            <a:ext cx="7549160" cy="279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Down Arrow 11"/>
          <p:cNvSpPr/>
          <p:nvPr/>
        </p:nvSpPr>
        <p:spPr bwMode="auto">
          <a:xfrm>
            <a:off x="4971806" y="3946322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898770" y="38342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4355970" y="407709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2388022" y="3985786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644010" y="436513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3347830" y="400508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6012200" y="39866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308380" y="3986663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5148080" y="414910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117" y="-603560"/>
            <a:ext cx="7397373" cy="59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40190" y="692620"/>
            <a:ext cx="25923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Losses and H TCP orbit better correlated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559" y="4005080"/>
            <a:ext cx="7634423" cy="280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Down Arrow 14"/>
          <p:cNvSpPr/>
          <p:nvPr/>
        </p:nvSpPr>
        <p:spPr bwMode="auto">
          <a:xfrm>
            <a:off x="4932050" y="407709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644010" y="4149100"/>
            <a:ext cx="144020" cy="360050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 BPMs in IR6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70" y="908650"/>
            <a:ext cx="8229600" cy="1295895"/>
          </a:xfrm>
        </p:spPr>
        <p:txBody>
          <a:bodyPr/>
          <a:lstStyle/>
          <a:p>
            <a:r>
              <a:rPr lang="en-US" dirty="0" smtClean="0"/>
              <a:t>SIS interlock TCDQ/TCSG – beam ‘worry’.</a:t>
            </a:r>
          </a:p>
          <a:p>
            <a:pPr lvl="1"/>
            <a:r>
              <a:rPr lang="en-US" dirty="0" smtClean="0"/>
              <a:t>One BPM B1 has developed large offset.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1916790"/>
            <a:ext cx="6902995" cy="415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 bwMode="auto">
          <a:xfrm>
            <a:off x="3635870" y="2996940"/>
            <a:ext cx="288040" cy="469761"/>
          </a:xfrm>
          <a:prstGeom prst="downArrow">
            <a:avLst/>
          </a:prstGeom>
          <a:solidFill>
            <a:srgbClr val="FF33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 flipV="1">
            <a:off x="3635870" y="4293120"/>
            <a:ext cx="279660" cy="469761"/>
          </a:xfrm>
          <a:prstGeom prst="downArrow">
            <a:avLst/>
          </a:prstGeom>
          <a:solidFill>
            <a:srgbClr val="FF33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370" y="2501202"/>
            <a:ext cx="1872260" cy="258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 bwMode="auto">
          <a:xfrm>
            <a:off x="8072750" y="3789050"/>
            <a:ext cx="504070" cy="360050"/>
          </a:xfrm>
          <a:prstGeom prst="ellipse">
            <a:avLst/>
          </a:prstGeom>
          <a:noFill/>
          <a:ln w="12700" cap="sq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 bwMode="auto">
          <a:xfrm flipH="1" flipV="1">
            <a:off x="5364110" y="3140960"/>
            <a:ext cx="2708640" cy="82811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beta-beat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151875"/>
          </a:xfrm>
        </p:spPr>
        <p:txBody>
          <a:bodyPr/>
          <a:lstStyle/>
          <a:p>
            <a:r>
              <a:rPr lang="en-US" dirty="0" smtClean="0"/>
              <a:t>Transient beta-beat (from the model !!) too small to explain losses – 2% </a:t>
            </a:r>
            <a:r>
              <a:rPr lang="en-US" smtClean="0"/>
              <a:t>only (and </a:t>
            </a:r>
            <a:r>
              <a:rPr lang="en-US" dirty="0" smtClean="0"/>
              <a:t>not at </a:t>
            </a:r>
            <a:r>
              <a:rPr lang="en-US" smtClean="0"/>
              <a:t>right time).</a:t>
            </a:r>
            <a:endParaRPr lang="en-US" dirty="0" smtClean="0"/>
          </a:p>
          <a:p>
            <a:pPr lvl="1"/>
            <a:r>
              <a:rPr lang="en-US" dirty="0" smtClean="0"/>
              <a:t>Beta versus squeeze time for BPM close to TCP B2.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555" y="1772770"/>
            <a:ext cx="7820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490" y="4077090"/>
            <a:ext cx="7849090" cy="227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177277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Symbol" pitchFamily="18" charset="2"/>
              </a:rPr>
              <a:t>b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(m)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149100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b</a:t>
            </a:r>
            <a:r>
              <a:rPr lang="en-US" b="1" baseline="-25000" dirty="0" smtClean="0"/>
              <a:t>y</a:t>
            </a:r>
            <a:r>
              <a:rPr lang="en-US" b="1" dirty="0" smtClean="0"/>
              <a:t> (m)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46391</TotalTime>
  <Words>239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Saturday</vt:lpstr>
      <vt:lpstr>Losses in squeeze</vt:lpstr>
      <vt:lpstr>TS function cleaning</vt:lpstr>
      <vt:lpstr>Orbit</vt:lpstr>
      <vt:lpstr>Orbit</vt:lpstr>
      <vt:lpstr>Interlock BPMs in IR6</vt:lpstr>
      <vt:lpstr>Transient beta-beat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3470</cp:revision>
  <dcterms:created xsi:type="dcterms:W3CDTF">2010-07-26T05:43:59Z</dcterms:created>
  <dcterms:modified xsi:type="dcterms:W3CDTF">2012-05-05T20:11:19Z</dcterms:modified>
</cp:coreProperties>
</file>