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9"/>
  </p:notesMasterIdLst>
  <p:sldIdLst>
    <p:sldId id="925" r:id="rId2"/>
    <p:sldId id="928" r:id="rId3"/>
    <p:sldId id="935" r:id="rId4"/>
    <p:sldId id="916" r:id="rId5"/>
    <p:sldId id="936" r:id="rId6"/>
    <p:sldId id="914" r:id="rId7"/>
    <p:sldId id="934" r:id="rId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76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4/28/12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Sat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Morning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28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-April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Gianluigi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Arduini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Bernhard Holzer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371600"/>
            <a:ext cx="6324600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Restart after Technical Stop: </a:t>
            </a: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tentative plan ... as discussed Fri Morning</a:t>
            </a: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38400"/>
            <a:ext cx="8864082" cy="37768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Fri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Morning / Late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1066800"/>
            <a:ext cx="70823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16:14h  </a:t>
            </a:r>
            <a:r>
              <a:rPr lang="en-US" dirty="0" smtClean="0"/>
              <a:t>Error during the fetch optics again on OFSU,  </a:t>
            </a:r>
          </a:p>
          <a:p>
            <a:r>
              <a:rPr lang="en-US" dirty="0" smtClean="0"/>
              <a:t>			had to restart the OFSULHC_M process </a:t>
            </a:r>
            <a:endParaRPr lang="en-US" b="1" i="1" dirty="0" smtClean="0">
              <a:latin typeface="Helvetica"/>
              <a:cs typeface="Helvetic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rcRect l="24222" b="32776"/>
          <a:stretch>
            <a:fillRect/>
          </a:stretch>
        </p:blipFill>
        <p:spPr>
          <a:xfrm>
            <a:off x="2514600" y="1828800"/>
            <a:ext cx="4724440" cy="327429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800" y="5257800"/>
            <a:ext cx="8305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OFSU server has been restarted </a:t>
            </a:r>
            <a:r>
              <a:rPr lang="en-US" dirty="0" smtClean="0">
                <a:latin typeface="Times New Roman"/>
                <a:cs typeface="Times New Roman"/>
              </a:rPr>
              <a:t>and is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working correctly for now</a:t>
            </a:r>
            <a:r>
              <a:rPr lang="en-US" dirty="0" smtClean="0">
                <a:latin typeface="Times New Roman"/>
                <a:cs typeface="Times New Roman"/>
              </a:rPr>
              <a:t>. The problem we were experiencing with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non responding 'Optics' property is by far not trivial </a:t>
            </a:r>
            <a:r>
              <a:rPr lang="en-US" dirty="0" smtClean="0">
                <a:latin typeface="Times New Roman"/>
                <a:cs typeface="Times New Roman"/>
              </a:rPr>
              <a:t>and has to do with Real Time </a:t>
            </a:r>
            <a:r>
              <a:rPr lang="en-US" dirty="0" err="1" smtClean="0">
                <a:latin typeface="Times New Roman"/>
                <a:cs typeface="Times New Roman"/>
              </a:rPr>
              <a:t>behaviour</a:t>
            </a:r>
            <a:r>
              <a:rPr lang="en-US" dirty="0" smtClean="0">
                <a:latin typeface="Times New Roman"/>
                <a:cs typeface="Times New Roman"/>
              </a:rPr>
              <a:t> of OFSU </a:t>
            </a:r>
            <a:r>
              <a:rPr lang="en-US" dirty="0" err="1" smtClean="0">
                <a:latin typeface="Times New Roman"/>
                <a:cs typeface="Times New Roman"/>
              </a:rPr>
              <a:t>Fesa</a:t>
            </a:r>
            <a:r>
              <a:rPr lang="en-US" dirty="0" smtClean="0">
                <a:latin typeface="Times New Roman"/>
                <a:cs typeface="Times New Roman"/>
              </a:rPr>
              <a:t> server. An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occasional overload </a:t>
            </a:r>
            <a:r>
              <a:rPr lang="en-US" dirty="0" smtClean="0">
                <a:latin typeface="Times New Roman"/>
                <a:cs typeface="Times New Roman"/>
              </a:rPr>
              <a:t>of resources takes place, so that the Communication part of FESA, does not get time to service its notification/get queues.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632575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LMC - beta* 1 m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34925" y="6616700"/>
            <a:ext cx="2133600" cy="268288"/>
          </a:xfrm>
          <a:prstGeom prst="rect">
            <a:avLst/>
          </a:prstGeom>
        </p:spPr>
        <p:txBody>
          <a:bodyPr/>
          <a:lstStyle/>
          <a:p>
            <a:fld id="{4D34EDEB-5CDF-45D2-9C5E-FC5C40FD665F}" type="datetime1">
              <a:rPr lang="en-US" smtClean="0"/>
              <a:pPr/>
              <a:t>4/28/12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315200" cy="792163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Fri Late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" y="1066800"/>
            <a:ext cx="9024050" cy="4585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15:53 	</a:t>
            </a:r>
            <a:r>
              <a:rPr lang="en-US" sz="2200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LHCb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set to “Negative”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	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16:00 </a:t>
            </a:r>
            <a:r>
              <a:rPr lang="en-US" sz="2400" dirty="0" smtClean="0">
                <a:latin typeface="Times New Roman"/>
                <a:cs typeface="Times New Roman"/>
              </a:rPr>
              <a:t>	</a:t>
            </a:r>
            <a:r>
              <a:rPr lang="en-US" sz="22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ROF.A81.B2 back in operation</a:t>
            </a:r>
          </a:p>
          <a:p>
            <a:r>
              <a:rPr lang="en-US" sz="2000" dirty="0" smtClean="0"/>
              <a:t>	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18:00 </a:t>
            </a:r>
            <a:r>
              <a:rPr lang="en-US" sz="2000" dirty="0" smtClean="0"/>
              <a:t>	</a:t>
            </a:r>
            <a:r>
              <a:rPr lang="en-US" sz="2000" dirty="0" smtClean="0">
                <a:latin typeface="Times New Roman"/>
                <a:cs typeface="Times New Roman"/>
              </a:rPr>
              <a:t>RP reported that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RAMSES monitoring stations are not fully operational.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After the RAMSES system upgrade (started on </a:t>
            </a:r>
            <a:r>
              <a:rPr lang="en-US" sz="2000" dirty="0" err="1" smtClean="0">
                <a:latin typeface="Times New Roman"/>
                <a:cs typeface="Times New Roman"/>
              </a:rPr>
              <a:t>wednesday</a:t>
            </a:r>
            <a:r>
              <a:rPr lang="en-US" sz="2000" dirty="0" smtClean="0">
                <a:latin typeface="Times New Roman"/>
                <a:cs typeface="Times New Roman"/>
              </a:rPr>
              <a:t>), </a:t>
            </a:r>
          </a:p>
          <a:p>
            <a:r>
              <a:rPr lang="en-US" sz="2000" dirty="0" smtClean="0">
                <a:latin typeface="Times New Roman"/>
                <a:cs typeface="Times New Roman"/>
              </a:rPr>
              <a:t>	the monitoring </a:t>
            </a:r>
            <a:r>
              <a:rPr lang="en-US" sz="2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stations are not able to send measured values </a:t>
            </a:r>
            <a:r>
              <a:rPr lang="en-US" sz="2000" dirty="0" smtClean="0">
                <a:latin typeface="Times New Roman"/>
                <a:cs typeface="Times New Roman"/>
              </a:rPr>
              <a:t>to be logged</a:t>
            </a:r>
            <a:endParaRPr lang="en-US" sz="20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dirty="0" smtClean="0"/>
              <a:t>	</a:t>
            </a:r>
            <a:r>
              <a:rPr lang="en-US" sz="1600" dirty="0" smtClean="0"/>
              <a:t>the RP </a:t>
            </a:r>
            <a:r>
              <a:rPr lang="en-US" sz="1600" dirty="0" err="1" smtClean="0"/>
              <a:t>montoring</a:t>
            </a:r>
            <a:r>
              <a:rPr lang="en-US" sz="1600" dirty="0" smtClean="0"/>
              <a:t> devices are partially blocked and </a:t>
            </a:r>
            <a:r>
              <a:rPr lang="en-US" sz="1600" dirty="0" smtClean="0">
                <a:solidFill>
                  <a:srgbClr val="0000FF"/>
                </a:solidFill>
              </a:rPr>
              <a:t>need to be manually rebooted.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18:00	 </a:t>
            </a:r>
            <a:r>
              <a:rPr lang="en-US" dirty="0" smtClean="0">
                <a:solidFill>
                  <a:srgbClr val="FF0000"/>
                </a:solidFill>
              </a:rPr>
              <a:t>Problem with ATLAS </a:t>
            </a:r>
            <a:r>
              <a:rPr lang="en-US" dirty="0" err="1" smtClean="0">
                <a:solidFill>
                  <a:srgbClr val="FF0000"/>
                </a:solidFill>
              </a:rPr>
              <a:t>Toroid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power converter </a:t>
            </a:r>
            <a:r>
              <a:rPr lang="en-US" dirty="0" err="1" smtClean="0"/>
              <a:t>recieved</a:t>
            </a:r>
            <a:r>
              <a:rPr lang="en-US" dirty="0" smtClean="0"/>
              <a:t> an external fault.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Times New Roman"/>
                <a:cs typeface="Times New Roman"/>
              </a:rPr>
              <a:t>......   	</a:t>
            </a: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Beam Imminent Warning failed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had to </a:t>
            </a:r>
            <a:r>
              <a:rPr lang="en-US" dirty="0" smtClean="0"/>
              <a:t>clear the interlock several times</a:t>
            </a:r>
            <a:endParaRPr lang="en-US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22:38 </a:t>
            </a:r>
            <a:r>
              <a:rPr lang="en-US" dirty="0" smtClean="0"/>
              <a:t>	</a:t>
            </a:r>
            <a:r>
              <a:rPr lang="en-US" sz="2000" b="1" i="1" dirty="0" smtClean="0">
                <a:solidFill>
                  <a:srgbClr val="008000"/>
                </a:solidFill>
              </a:rPr>
              <a:t>Technical Stop now finished .... </a:t>
            </a:r>
            <a:endParaRPr lang="en-US" sz="2000" b="1" i="1" dirty="0">
              <a:solidFill>
                <a:srgbClr val="008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902450" y="6632575"/>
            <a:ext cx="2133600" cy="252413"/>
          </a:xfrm>
          <a:prstGeom prst="rect">
            <a:avLst/>
          </a:prstGeom>
        </p:spPr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4943" y="1219201"/>
            <a:ext cx="8461857" cy="74020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23:45h </a:t>
            </a:r>
            <a:r>
              <a:rPr lang="en-US" dirty="0" smtClean="0"/>
              <a:t>	RBXWTV.L2 tripped (i.e. ALICE compensator)</a:t>
            </a:r>
          </a:p>
          <a:p>
            <a:r>
              <a:rPr lang="en-US" dirty="0" smtClean="0"/>
              <a:t>		</a:t>
            </a:r>
            <a:r>
              <a:rPr lang="en-US" i="1" dirty="0" smtClean="0">
                <a:latin typeface="Times New Roman"/>
                <a:cs typeface="Times New Roman"/>
              </a:rPr>
              <a:t>... it seems as if the</a:t>
            </a:r>
            <a:r>
              <a:rPr lang="en-US" i="1" dirty="0" smtClean="0">
                <a:latin typeface="Times New Roman"/>
                <a:cs typeface="Times New Roman"/>
              </a:rPr>
              <a:t> water valves </a:t>
            </a:r>
            <a:r>
              <a:rPr lang="en-US" i="1" dirty="0" smtClean="0">
                <a:latin typeface="Times New Roman"/>
                <a:cs typeface="Times New Roman"/>
              </a:rPr>
              <a:t>on the ALICE compensator were 			closed. </a:t>
            </a:r>
          </a:p>
          <a:p>
            <a:endParaRPr lang="en-US" dirty="0" smtClean="0"/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00:35h </a:t>
            </a:r>
            <a:r>
              <a:rPr lang="en-US" dirty="0" smtClean="0"/>
              <a:t>	RQX.L5 </a:t>
            </a:r>
            <a:r>
              <a:rPr lang="en-US" dirty="0" smtClean="0"/>
              <a:t>tripped during test-cycle</a:t>
            </a:r>
          </a:p>
          <a:p>
            <a:endParaRPr lang="en-US" dirty="0" smtClean="0"/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01:</a:t>
            </a:r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35h </a:t>
            </a:r>
            <a:r>
              <a:rPr lang="en-US" dirty="0" smtClean="0"/>
              <a:t>DIP</a:t>
            </a:r>
            <a:r>
              <a:rPr lang="en-US" dirty="0" smtClean="0"/>
              <a:t>-handshake communication </a:t>
            </a:r>
            <a:r>
              <a:rPr lang="en-US" dirty="0" smtClean="0"/>
              <a:t>problem</a:t>
            </a:r>
          </a:p>
          <a:p>
            <a:r>
              <a:rPr lang="en-US" dirty="0" smtClean="0"/>
              <a:t>	... solved via </a:t>
            </a:r>
            <a:r>
              <a:rPr lang="en-US" i="1" dirty="0" smtClean="0"/>
              <a:t>“</a:t>
            </a:r>
            <a:r>
              <a:rPr lang="en-US" i="1" dirty="0" smtClean="0"/>
              <a:t>Chris must have restarted something..</a:t>
            </a:r>
            <a:r>
              <a:rPr lang="en-US" i="1" dirty="0" smtClean="0"/>
              <a:t>..”</a:t>
            </a:r>
            <a:endParaRPr lang="en-US" i="1" dirty="0" smtClean="0"/>
          </a:p>
          <a:p>
            <a:endParaRPr lang="en-US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02:52h </a:t>
            </a:r>
            <a:r>
              <a:rPr lang="en-US" dirty="0" smtClean="0"/>
              <a:t>problem with loading the ramp functions for the spools: all </a:t>
            </a:r>
            <a:r>
              <a:rPr lang="en-US" dirty="0" err="1" smtClean="0"/>
              <a:t>RCDs</a:t>
            </a:r>
            <a:r>
              <a:rPr lang="en-US" dirty="0" smtClean="0"/>
              <a:t> have a 	ref mismatch fault.</a:t>
            </a:r>
          </a:p>
          <a:p>
            <a:endParaRPr lang="en-US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03:22h </a:t>
            </a:r>
            <a:r>
              <a:rPr lang="en-US" dirty="0" smtClean="0"/>
              <a:t>exception for RCBV28.L8B1</a:t>
            </a:r>
          </a:p>
          <a:p>
            <a:endParaRPr lang="en-US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04:20h </a:t>
            </a:r>
            <a:r>
              <a:rPr lang="en-US" dirty="0" smtClean="0"/>
              <a:t>Error during MCS checks </a:t>
            </a:r>
          </a:p>
          <a:p>
            <a:r>
              <a:rPr lang="en-US" dirty="0" smtClean="0"/>
              <a:t>	with PHYSICS energy lower/upper.</a:t>
            </a:r>
          </a:p>
          <a:p>
            <a:endParaRPr lang="en-US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sz="23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838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Fri</a:t>
            </a:r>
            <a:r>
              <a:rPr lang="en-US" sz="32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Night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4267200"/>
            <a:ext cx="4343400" cy="21985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Fri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32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Night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8743" y="1008995"/>
            <a:ext cx="8538057" cy="232371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04:20h </a:t>
            </a:r>
            <a:r>
              <a:rPr lang="en-US" sz="2000" dirty="0" smtClean="0"/>
              <a:t>BLM sanity check failed with exception</a:t>
            </a: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06:05h </a:t>
            </a:r>
            <a:r>
              <a:rPr lang="en-US" sz="2000" dirty="0" smtClean="0">
                <a:latin typeface="Arial"/>
                <a:cs typeface="Arial"/>
              </a:rPr>
              <a:t>We have 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SIS interlocks </a:t>
            </a:r>
            <a:r>
              <a:rPr lang="en-US" sz="2000" dirty="0" smtClean="0">
                <a:latin typeface="Arial"/>
                <a:cs typeface="Arial"/>
              </a:rPr>
              <a:t>SBF_STATE_NORMAL and 	SBF_STATE_ION ... 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Joerg</a:t>
            </a:r>
            <a:r>
              <a:rPr lang="en-US" sz="2000" dirty="0" smtClean="0"/>
              <a:t> has </a:t>
            </a:r>
            <a:r>
              <a:rPr lang="en-US" sz="2000" dirty="0" smtClean="0">
                <a:solidFill>
                  <a:srgbClr val="0000FF"/>
                </a:solidFill>
              </a:rPr>
              <a:t>changed the comparison time window</a:t>
            </a:r>
            <a:endParaRPr lang="en-US" sz="2000" dirty="0" smtClean="0">
              <a:solidFill>
                <a:srgbClr val="0000FF"/>
              </a:solidFill>
              <a:latin typeface="Arial"/>
              <a:cs typeface="Arial"/>
            </a:endParaRPr>
          </a:p>
          <a:p>
            <a:endParaRPr lang="en-US" sz="23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743200"/>
            <a:ext cx="4059555" cy="3835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914400" y="1016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Sat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3200" kern="0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Morning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143000"/>
            <a:ext cx="8538057" cy="30315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05:40h FINALLY !!! </a:t>
            </a:r>
          </a:p>
          <a:p>
            <a:r>
              <a:rPr lang="en-US" sz="22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solidFill>
                  <a:srgbClr val="008000"/>
                </a:solidFill>
              </a:rPr>
              <a:t>B1 probe injected </a:t>
            </a:r>
          </a:p>
          <a:p>
            <a:r>
              <a:rPr lang="en-US" sz="2000" dirty="0" smtClean="0">
                <a:solidFill>
                  <a:srgbClr val="008000"/>
                </a:solidFill>
              </a:rPr>
              <a:t>	</a:t>
            </a:r>
            <a:r>
              <a:rPr lang="en-US" sz="2000" dirty="0" smtClean="0"/>
              <a:t>but high injection oscillations</a:t>
            </a:r>
          </a:p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dirty="0" smtClean="0"/>
              <a:t>	</a:t>
            </a:r>
            <a:r>
              <a:rPr lang="en-US" sz="2000" dirty="0" smtClean="0">
                <a:solidFill>
                  <a:srgbClr val="FF0000"/>
                </a:solidFill>
              </a:rPr>
              <a:t>B2 dumped </a:t>
            </a:r>
            <a:r>
              <a:rPr lang="en-US" sz="2000" dirty="0" smtClean="0"/>
              <a:t>right at the injection</a:t>
            </a:r>
          </a:p>
          <a:p>
            <a:r>
              <a:rPr lang="en-US" sz="2000" dirty="0" smtClean="0"/>
              <a:t>	too high injection oscillations.</a:t>
            </a:r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8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sz="23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066800"/>
            <a:ext cx="4191000" cy="29697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343400"/>
            <a:ext cx="4724400" cy="1968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45720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Oscillation beam 2 H  starting in the arc of TI 8 ...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352800" y="5029200"/>
            <a:ext cx="15240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Sat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Morning </a:t>
            </a:r>
            <a:r>
              <a:rPr lang="en-GB" sz="3200" kern="0" dirty="0" smtClean="0">
                <a:solidFill>
                  <a:srgbClr val="FF0000"/>
                </a:solidFill>
                <a:latin typeface="+mn-lt"/>
              </a:rPr>
              <a:t>28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-April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Gianluigi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19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Arduini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Bernhard Holzer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371600"/>
            <a:ext cx="7772400" cy="14619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3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Restart: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tentative plan ... updated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					basically we are here ...</a:t>
            </a: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US" sz="23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286000"/>
            <a:ext cx="8972550" cy="369457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rot="10800000" flipV="1">
            <a:off x="2971800" y="1981200"/>
            <a:ext cx="1752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32269</TotalTime>
  <Words>497</Words>
  <Application>Microsoft Macintosh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LHCpresentations</vt:lpstr>
      <vt:lpstr>Slide 1</vt:lpstr>
      <vt:lpstr>Slide 2</vt:lpstr>
      <vt:lpstr>Fri Late</vt:lpstr>
      <vt:lpstr>Slide 4</vt:lpstr>
      <vt:lpstr>Slide 5</vt:lpstr>
      <vt:lpstr>Slide 6</vt:lpstr>
      <vt:lpstr>Slide 7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2138</cp:revision>
  <dcterms:created xsi:type="dcterms:W3CDTF">2012-04-28T06:28:06Z</dcterms:created>
  <dcterms:modified xsi:type="dcterms:W3CDTF">2012-04-28T06:35:58Z</dcterms:modified>
</cp:coreProperties>
</file>