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5"/>
  </p:notesMasterIdLst>
  <p:handoutMasterIdLst>
    <p:handoutMasterId r:id="rId16"/>
  </p:handoutMasterIdLst>
  <p:sldIdLst>
    <p:sldId id="1221" r:id="rId2"/>
    <p:sldId id="1222" r:id="rId3"/>
    <p:sldId id="1225" r:id="rId4"/>
    <p:sldId id="1226" r:id="rId5"/>
    <p:sldId id="1227" r:id="rId6"/>
    <p:sldId id="1228" r:id="rId7"/>
    <p:sldId id="1230" r:id="rId8"/>
    <p:sldId id="1229" r:id="rId9"/>
    <p:sldId id="1231" r:id="rId10"/>
    <p:sldId id="1232" r:id="rId11"/>
    <p:sldId id="1233" r:id="rId12"/>
    <p:sldId id="1223" r:id="rId13"/>
    <p:sldId id="1224" r:id="rId14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4FBE"/>
    <a:srgbClr val="B02E9D"/>
    <a:srgbClr val="0000FF"/>
    <a:srgbClr val="008000"/>
    <a:srgbClr val="FF0000"/>
    <a:srgbClr val="FFFF99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 autoAdjust="0"/>
    <p:restoredTop sz="95267" autoAdjust="0"/>
  </p:normalViewPr>
  <p:slideViewPr>
    <p:cSldViewPr>
      <p:cViewPr varScale="1">
        <p:scale>
          <a:sx n="128" d="100"/>
          <a:sy n="128" d="100"/>
        </p:scale>
        <p:origin x="-1326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18/04/2012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Tuesday 17</a:t>
            </a:r>
            <a:r>
              <a:rPr lang="en-GB" baseline="30000" dirty="0" smtClean="0"/>
              <a:t>th</a:t>
            </a:r>
            <a:r>
              <a:rPr lang="en-GB" dirty="0" smtClean="0"/>
              <a:t> April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425170" cy="5111750"/>
          </a:xfrm>
        </p:spPr>
        <p:txBody>
          <a:bodyPr/>
          <a:lstStyle/>
          <a:p>
            <a:r>
              <a:rPr lang="en-US" sz="2000" dirty="0" smtClean="0"/>
              <a:t>04:00 Prepare second fill for v/d Meer scans. </a:t>
            </a:r>
          </a:p>
          <a:p>
            <a:r>
              <a:rPr lang="en-US" sz="2000" dirty="0" smtClean="0"/>
              <a:t>06:22 Stable beams, v/d Meer scans for  Alice and </a:t>
            </a:r>
            <a:r>
              <a:rPr lang="en-US" sz="2000" dirty="0" err="1" smtClean="0"/>
              <a:t>LHCb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13:20 End v/d Meer </a:t>
            </a:r>
            <a:r>
              <a:rPr lang="en-US" sz="2000" dirty="0" err="1" smtClean="0"/>
              <a:t>scans.Dump</a:t>
            </a:r>
            <a:r>
              <a:rPr lang="en-US" sz="2000" dirty="0" smtClean="0"/>
              <a:t> beam.</a:t>
            </a:r>
          </a:p>
          <a:p>
            <a:r>
              <a:rPr lang="en-US" sz="2000" dirty="0" smtClean="0"/>
              <a:t>14:30 Injecting pilot, prepare for abort gap cleaning tests.</a:t>
            </a:r>
          </a:p>
          <a:p>
            <a:r>
              <a:rPr lang="en-US" sz="2000" dirty="0" smtClean="0"/>
              <a:t>15:15 No beam from SPS</a:t>
            </a:r>
          </a:p>
          <a:p>
            <a:r>
              <a:rPr lang="en-US" sz="2000" dirty="0" smtClean="0"/>
              <a:t>16:00 Injecting for abort gap cleaning tests at 4 </a:t>
            </a:r>
            <a:r>
              <a:rPr lang="en-US" sz="2000" dirty="0" err="1" smtClean="0"/>
              <a:t>TeV</a:t>
            </a:r>
            <a:endParaRPr lang="en-US" sz="2000" dirty="0" smtClean="0"/>
          </a:p>
          <a:p>
            <a:r>
              <a:rPr lang="en-US" sz="2000" dirty="0" smtClean="0"/>
              <a:t>19:36 AGC tests finished. Dump beams.</a:t>
            </a:r>
          </a:p>
          <a:p>
            <a:r>
              <a:rPr lang="en-US" sz="2000" dirty="0" smtClean="0"/>
              <a:t>19:40 Ramp down and access for CMS</a:t>
            </a:r>
          </a:p>
          <a:p>
            <a:r>
              <a:rPr lang="en-US" sz="2000" dirty="0" smtClean="0"/>
              <a:t>21:40 End of CMS access</a:t>
            </a:r>
          </a:p>
          <a:p>
            <a:r>
              <a:rPr lang="en-US" sz="2000" dirty="0" smtClean="0"/>
              <a:t>22:00 Start injection steering</a:t>
            </a:r>
          </a:p>
          <a:p>
            <a:r>
              <a:rPr lang="en-US" sz="2000" dirty="0" smtClean="0"/>
              <a:t>02:00 2 x 1380 bunches injected – start ramp</a:t>
            </a:r>
          </a:p>
          <a:p>
            <a:r>
              <a:rPr lang="en-US" sz="2000" dirty="0" smtClean="0"/>
              <a:t>02:45 During collision process, vacuum spike on VGPB.219.1R8 at 1.8E-7, valves closure</a:t>
            </a:r>
          </a:p>
          <a:p>
            <a:r>
              <a:rPr lang="en-US" sz="2000" dirty="0" smtClean="0"/>
              <a:t>04:01 Injection kicker </a:t>
            </a:r>
            <a:r>
              <a:rPr lang="en-US" sz="2000" dirty="0" smtClean="0"/>
              <a:t>timing problems </a:t>
            </a:r>
            <a:r>
              <a:rPr lang="en-US" sz="2000" dirty="0" smtClean="0"/>
              <a:t>B2, Injection pre-pulse shifted, causing BETS to inhibit beam injection. 144 bunches on TDI.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18/04/2012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1380 bunches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18/04/2012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42001"/>
            <a:ext cx="8229600" cy="385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99490" y="692620"/>
            <a:ext cx="756105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middles of collision beam process we had a beam dump due to a vacuum spike in 1R8 that provoked valve closure</a:t>
            </a:r>
          </a:p>
          <a:p>
            <a:r>
              <a:rPr lang="en-US" dirty="0" smtClean="0"/>
              <a:t>Vacuum spike VGPB.219.1R8 at 1.8E-7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kicker problem B2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Injection kicker problems, Injection pre-pulse shifted, causing BETS to </a:t>
            </a:r>
            <a:r>
              <a:rPr lang="en-US" dirty="0" err="1" smtClean="0"/>
              <a:t>inihibit</a:t>
            </a:r>
            <a:r>
              <a:rPr lang="en-US" dirty="0" smtClean="0"/>
              <a:t> beam injection</a:t>
            </a:r>
          </a:p>
          <a:p>
            <a:r>
              <a:rPr lang="en-US" dirty="0" smtClean="0"/>
              <a:t>144 bunches on the TDI</a:t>
            </a:r>
          </a:p>
          <a:p>
            <a:pPr lvl="1"/>
            <a:r>
              <a:rPr lang="en-US" dirty="0" smtClean="0"/>
              <a:t>As beam to the core of TDI, not grazing, no magnet quenches</a:t>
            </a:r>
          </a:p>
          <a:p>
            <a:r>
              <a:rPr lang="en-US" dirty="0" smtClean="0"/>
              <a:t>During tests the inhibition re-appeared</a:t>
            </a:r>
          </a:p>
          <a:p>
            <a:r>
              <a:rPr lang="en-US" dirty="0" smtClean="0"/>
              <a:t>Being sorted out between kicker and RF specialists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18/04/2012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Plan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18/04/2012</a:t>
            </a: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314450" algn="l"/>
                <a:tab pos="2457450" algn="l"/>
              </a:tabLst>
            </a:pPr>
            <a:r>
              <a:rPr lang="en-US" dirty="0" smtClean="0"/>
              <a:t>Wed                  Sort out problem injection kicker / RF   		pre-pulse</a:t>
            </a:r>
          </a:p>
          <a:p>
            <a:pPr>
              <a:tabLst>
                <a:tab pos="1314450" algn="l"/>
                <a:tab pos="2457450" algn="l"/>
              </a:tabLst>
            </a:pPr>
            <a:r>
              <a:rPr lang="en-US" dirty="0" smtClean="0"/>
              <a:t>Wed – Thu  	Physics with 1380b</a:t>
            </a:r>
          </a:p>
          <a:p>
            <a:pPr>
              <a:tabLst>
                <a:tab pos="1314450" algn="l"/>
                <a:tab pos="2457450" algn="l"/>
              </a:tabLst>
            </a:pPr>
            <a:r>
              <a:rPr lang="en-US" dirty="0" smtClean="0"/>
              <a:t>Fri	06:00 	Start of LHC MD #1</a:t>
            </a:r>
          </a:p>
          <a:p>
            <a:pPr>
              <a:tabLst>
                <a:tab pos="1314450" algn="l"/>
                <a:tab pos="2457450" algn="l"/>
              </a:tabLst>
            </a:pPr>
            <a:r>
              <a:rPr lang="en-US" dirty="0" smtClean="0"/>
              <a:t>Mon	06:00	Start of LHC technical stop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MD#1 Draft 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18/04/2012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Fri</a:t>
            </a:r>
          </a:p>
          <a:p>
            <a:pPr lvl="1"/>
            <a:r>
              <a:rPr lang="en-US" sz="2400" dirty="0" smtClean="0"/>
              <a:t>06:00 – 07:00: end of fill study (tune scan, </a:t>
            </a:r>
            <a:r>
              <a:rPr lang="en-US" sz="2400" dirty="0" err="1" smtClean="0"/>
              <a:t>levelling</a:t>
            </a:r>
            <a:r>
              <a:rPr lang="en-US" sz="2400" dirty="0" smtClean="0"/>
              <a:t>, …)</a:t>
            </a:r>
          </a:p>
          <a:p>
            <a:pPr lvl="1"/>
            <a:r>
              <a:rPr lang="en-US" sz="2400" dirty="0" smtClean="0"/>
              <a:t>09:00 – 12:00: 450 </a:t>
            </a:r>
            <a:r>
              <a:rPr lang="en-US" sz="2400" dirty="0" err="1" smtClean="0"/>
              <a:t>GeV</a:t>
            </a:r>
            <a:r>
              <a:rPr lang="en-US" sz="2400" dirty="0" smtClean="0">
                <a:sym typeface="Wingdings"/>
              </a:rPr>
              <a:t>: </a:t>
            </a:r>
            <a:r>
              <a:rPr lang="en-US" sz="2400" dirty="0" smtClean="0"/>
              <a:t>Longitudinal impedance</a:t>
            </a:r>
          </a:p>
          <a:p>
            <a:pPr lvl="1"/>
            <a:r>
              <a:rPr lang="en-US" sz="2400" dirty="0" smtClean="0"/>
              <a:t>12:00 – 18:00: 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4 </a:t>
            </a:r>
            <a:r>
              <a:rPr lang="en-US" sz="2400" dirty="0" err="1" smtClean="0"/>
              <a:t>TeV</a:t>
            </a:r>
            <a:r>
              <a:rPr lang="en-US" sz="2400" dirty="0" smtClean="0"/>
              <a:t>: ADT (incl. fast blow-up test)</a:t>
            </a:r>
          </a:p>
          <a:p>
            <a:pPr lvl="1"/>
            <a:r>
              <a:rPr lang="en-US" sz="2400" dirty="0" smtClean="0"/>
              <a:t>20:00 – 02:00: 450 </a:t>
            </a:r>
            <a:r>
              <a:rPr lang="en-US" sz="2400" dirty="0" err="1" smtClean="0"/>
              <a:t>GeV</a:t>
            </a:r>
            <a:r>
              <a:rPr lang="en-US" sz="2400" dirty="0" smtClean="0"/>
              <a:t>: BI (FBCT and BPM’s)</a:t>
            </a:r>
          </a:p>
          <a:p>
            <a:r>
              <a:rPr lang="en-US" sz="2800" dirty="0" smtClean="0"/>
              <a:t>Sat</a:t>
            </a:r>
          </a:p>
          <a:p>
            <a:pPr lvl="1"/>
            <a:r>
              <a:rPr lang="en-US" sz="2400" dirty="0" smtClean="0"/>
              <a:t>04:00 – 12:00: 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4 </a:t>
            </a:r>
            <a:r>
              <a:rPr lang="en-US" sz="2400" dirty="0" err="1" smtClean="0"/>
              <a:t>TeV</a:t>
            </a:r>
            <a:r>
              <a:rPr lang="en-US" sz="2400" dirty="0" smtClean="0"/>
              <a:t>: Collimation</a:t>
            </a:r>
          </a:p>
          <a:p>
            <a:pPr lvl="1"/>
            <a:r>
              <a:rPr lang="en-US" sz="2400" dirty="0" smtClean="0"/>
              <a:t>14:00 – 22:00: 450 </a:t>
            </a:r>
            <a:r>
              <a:rPr lang="en-US" sz="2400" dirty="0" err="1" smtClean="0"/>
              <a:t>GeV</a:t>
            </a:r>
            <a:r>
              <a:rPr lang="en-US" sz="2400" dirty="0" smtClean="0"/>
              <a:t>: Injection: beam loss limitations towards nominal intensity</a:t>
            </a:r>
          </a:p>
          <a:p>
            <a:pPr lvl="1"/>
            <a:r>
              <a:rPr lang="en-US" sz="2400" dirty="0" smtClean="0"/>
              <a:t>00:00 – 08:00: 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4 </a:t>
            </a:r>
            <a:r>
              <a:rPr lang="en-US" sz="2400" dirty="0" err="1" smtClean="0">
                <a:sym typeface="Wingdings"/>
              </a:rPr>
              <a:t>TeV</a:t>
            </a:r>
            <a:r>
              <a:rPr lang="en-US" sz="2400" dirty="0" smtClean="0"/>
              <a:t>: Aperture at the triplets</a:t>
            </a:r>
          </a:p>
          <a:p>
            <a:r>
              <a:rPr lang="en-US" sz="2800" dirty="0" smtClean="0"/>
              <a:t>Sun</a:t>
            </a:r>
          </a:p>
          <a:p>
            <a:pPr lvl="1"/>
            <a:r>
              <a:rPr lang="en-US" sz="2400" dirty="0" smtClean="0"/>
              <a:t>10:00 – 18:00: 450 </a:t>
            </a:r>
            <a:r>
              <a:rPr lang="en-US" sz="2400" dirty="0" err="1" smtClean="0"/>
              <a:t>GeV</a:t>
            </a:r>
            <a:r>
              <a:rPr lang="en-US" sz="2400" dirty="0" smtClean="0"/>
              <a:t>: RF batch by batch blow-up</a:t>
            </a:r>
          </a:p>
          <a:p>
            <a:pPr lvl="1"/>
            <a:r>
              <a:rPr lang="en-US" sz="2400" dirty="0" smtClean="0"/>
              <a:t>18:00 – 23:00: 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</a:t>
            </a:r>
            <a:r>
              <a:rPr lang="en-US" sz="2400" dirty="0" smtClean="0"/>
              <a:t>4 </a:t>
            </a:r>
            <a:r>
              <a:rPr lang="en-US" sz="2400" dirty="0" err="1" smtClean="0"/>
              <a:t>TeV</a:t>
            </a:r>
            <a:r>
              <a:rPr lang="en-US" sz="2400" dirty="0" smtClean="0"/>
              <a:t>: BI (</a:t>
            </a:r>
            <a:r>
              <a:rPr lang="en-US" sz="2400" dirty="0" err="1" smtClean="0"/>
              <a:t>emittance</a:t>
            </a:r>
            <a:r>
              <a:rPr lang="en-US" sz="2400" dirty="0" smtClean="0"/>
              <a:t> cross calibration with ADT blowup)</a:t>
            </a:r>
          </a:p>
          <a:p>
            <a:pPr lvl="1"/>
            <a:r>
              <a:rPr lang="en-US" sz="2400" dirty="0" smtClean="0"/>
              <a:t>01:00 – 06:00: 450 </a:t>
            </a:r>
            <a:r>
              <a:rPr lang="en-US" sz="2400" dirty="0" err="1" smtClean="0"/>
              <a:t>GeV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 4 </a:t>
            </a:r>
            <a:r>
              <a:rPr lang="en-US" sz="2400" dirty="0" err="1" smtClean="0">
                <a:sym typeface="Wingdings"/>
              </a:rPr>
              <a:t>TeV</a:t>
            </a:r>
            <a:r>
              <a:rPr lang="en-US" sz="2400" dirty="0" smtClean="0">
                <a:sym typeface="Wingdings"/>
              </a:rPr>
              <a:t>: </a:t>
            </a:r>
            <a:r>
              <a:rPr lang="en-US" sz="2400" dirty="0" smtClean="0"/>
              <a:t>ADT (tune compatibility)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v/d Meer scans for Alice and </a:t>
            </a:r>
            <a:r>
              <a:rPr lang="en-GB" dirty="0" err="1" smtClean="0"/>
              <a:t>LHCb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08650"/>
            <a:ext cx="5472760" cy="5111750"/>
          </a:xfrm>
        </p:spPr>
        <p:txBody>
          <a:bodyPr/>
          <a:lstStyle/>
          <a:p>
            <a:r>
              <a:rPr lang="en-GB" dirty="0" smtClean="0"/>
              <a:t>SMOG in </a:t>
            </a:r>
            <a:r>
              <a:rPr lang="en-GB" dirty="0" err="1" smtClean="0"/>
              <a:t>LHCb</a:t>
            </a:r>
            <a:endParaRPr lang="en-GB" dirty="0" smtClean="0"/>
          </a:p>
          <a:p>
            <a:pPr lvl="1"/>
            <a:r>
              <a:rPr lang="en-US" dirty="0" smtClean="0"/>
              <a:t>BRAN sees increased rates. </a:t>
            </a:r>
          </a:p>
          <a:p>
            <a:r>
              <a:rPr lang="en-US" dirty="0" smtClean="0"/>
              <a:t>Full program of scans for </a:t>
            </a:r>
            <a:r>
              <a:rPr lang="en-US" dirty="0" err="1" smtClean="0"/>
              <a:t>LHCb</a:t>
            </a:r>
            <a:endParaRPr lang="en-US" dirty="0" smtClean="0"/>
          </a:p>
          <a:p>
            <a:pPr lvl="1"/>
            <a:r>
              <a:rPr lang="en-US" dirty="0" smtClean="0"/>
              <a:t>- X' scan with 31 steps</a:t>
            </a:r>
            <a:br>
              <a:rPr lang="en-US" dirty="0" smtClean="0"/>
            </a:br>
            <a:r>
              <a:rPr lang="en-US" dirty="0" smtClean="0"/>
              <a:t>- X scan, 29 steps</a:t>
            </a:r>
            <a:br>
              <a:rPr lang="en-US" dirty="0" smtClean="0"/>
            </a:br>
            <a:r>
              <a:rPr lang="en-US" dirty="0" smtClean="0"/>
              <a:t>- Y, 29x11um </a:t>
            </a:r>
            <a:br>
              <a:rPr lang="en-US" dirty="0" smtClean="0"/>
            </a:br>
            <a:r>
              <a:rPr lang="en-US" dirty="0" smtClean="0"/>
              <a:t>- Y', 29x11um </a:t>
            </a:r>
            <a:br>
              <a:rPr lang="en-US" dirty="0" smtClean="0"/>
            </a:br>
            <a:r>
              <a:rPr lang="en-US" dirty="0" smtClean="0"/>
              <a:t>"Fast" length scale calibration</a:t>
            </a:r>
            <a:br>
              <a:rPr lang="en-US" dirty="0" smtClean="0"/>
            </a:br>
            <a:r>
              <a:rPr lang="en-US" dirty="0" smtClean="0"/>
              <a:t>- X,Y, 15x11um </a:t>
            </a:r>
            <a:br>
              <a:rPr lang="en-US" dirty="0" smtClean="0"/>
            </a:br>
            <a:r>
              <a:rPr lang="en-US" dirty="0" smtClean="0"/>
              <a:t>- X, 15x11um with offset in Y by 98 um, and vice versa </a:t>
            </a:r>
          </a:p>
          <a:p>
            <a:pPr lvl="1"/>
            <a:r>
              <a:rPr lang="en-US" dirty="0" smtClean="0"/>
              <a:t>Here prime stands for the tilted axis</a:t>
            </a:r>
          </a:p>
          <a:p>
            <a:pPr lvl="1"/>
            <a:r>
              <a:rPr lang="en-US" dirty="0" smtClean="0"/>
              <a:t>Then we switched ON SMOG and made </a:t>
            </a:r>
            <a:br>
              <a:rPr lang="en-US" dirty="0" smtClean="0"/>
            </a:br>
            <a:r>
              <a:rPr lang="en-US" dirty="0" smtClean="0"/>
              <a:t>- X',Y' 15x11um to measure the movements in the tilted plane and check the </a:t>
            </a:r>
            <a:r>
              <a:rPr lang="en-US" dirty="0" err="1" smtClean="0"/>
              <a:t>orthogonality</a:t>
            </a:r>
            <a:r>
              <a:rPr lang="en-US" dirty="0" smtClean="0"/>
              <a:t> of X' and Y'. 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18/04/2012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6131"/>
          <a:stretch>
            <a:fillRect/>
          </a:stretch>
        </p:blipFill>
        <p:spPr bwMode="auto">
          <a:xfrm>
            <a:off x="5148080" y="548600"/>
            <a:ext cx="3831781" cy="302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v/d Meer scans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2132820"/>
            <a:ext cx="8229600" cy="3528490"/>
          </a:xfrm>
        </p:spPr>
        <p:txBody>
          <a:bodyPr/>
          <a:lstStyle/>
          <a:p>
            <a:r>
              <a:rPr lang="en-US" dirty="0" smtClean="0"/>
              <a:t>Summary of ALICE scan: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X scan</a:t>
            </a:r>
            <a:br>
              <a:rPr lang="en-US" dirty="0" smtClean="0"/>
            </a:br>
            <a:r>
              <a:rPr lang="en-US" dirty="0" smtClean="0"/>
              <a:t>Y scan</a:t>
            </a:r>
            <a:br>
              <a:rPr lang="en-US" dirty="0" smtClean="0"/>
            </a:br>
            <a:r>
              <a:rPr lang="en-US" dirty="0" smtClean="0"/>
              <a:t>Y scan with 1.5 </a:t>
            </a:r>
            <a:r>
              <a:rPr lang="en-US" dirty="0" err="1" smtClean="0"/>
              <a:t>Cap_sigma</a:t>
            </a:r>
            <a:r>
              <a:rPr lang="en-US" dirty="0" smtClean="0"/>
              <a:t> offset in X</a:t>
            </a:r>
            <a:br>
              <a:rPr lang="en-US" dirty="0" smtClean="0"/>
            </a:br>
            <a:r>
              <a:rPr lang="en-US" dirty="0" smtClean="0"/>
              <a:t>X scan with 1.5 </a:t>
            </a:r>
            <a:r>
              <a:rPr lang="en-US" dirty="0" err="1" smtClean="0"/>
              <a:t>Cap_sigma</a:t>
            </a:r>
            <a:r>
              <a:rPr lang="en-US" dirty="0" smtClean="0"/>
              <a:t> offset in Y</a:t>
            </a:r>
            <a:br>
              <a:rPr lang="en-US" dirty="0" smtClean="0"/>
            </a:br>
            <a:r>
              <a:rPr lang="en-US" dirty="0" smtClean="0"/>
              <a:t>LSC à la LHCB (1 </a:t>
            </a:r>
            <a:r>
              <a:rPr lang="en-US" dirty="0" err="1" smtClean="0"/>
              <a:t>sigma_beam</a:t>
            </a:r>
            <a:r>
              <a:rPr lang="en-US" dirty="0" smtClean="0"/>
              <a:t> separation), in X and Y</a:t>
            </a:r>
            <a:br>
              <a:rPr lang="en-US" dirty="0" smtClean="0"/>
            </a:br>
            <a:r>
              <a:rPr lang="en-US" dirty="0" smtClean="0"/>
              <a:t>Fast Y scan with  -1 </a:t>
            </a:r>
            <a:r>
              <a:rPr lang="en-US" dirty="0" err="1" smtClean="0"/>
              <a:t>Cap_sigma</a:t>
            </a:r>
            <a:r>
              <a:rPr lang="en-US" dirty="0" smtClean="0"/>
              <a:t> offset in X</a:t>
            </a:r>
            <a:br>
              <a:rPr lang="en-US" dirty="0" smtClean="0"/>
            </a:br>
            <a:r>
              <a:rPr lang="en-US" dirty="0" smtClean="0"/>
              <a:t>Fast X scan with  -1 </a:t>
            </a:r>
            <a:r>
              <a:rPr lang="en-US" dirty="0" err="1" smtClean="0"/>
              <a:t>Cap_sigma</a:t>
            </a:r>
            <a:r>
              <a:rPr lang="en-US" dirty="0" smtClean="0"/>
              <a:t> offset in Y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18/04/2012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0" y="842963"/>
            <a:ext cx="4553523" cy="2627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Abort Gap Cleaning @ 4 </a:t>
            </a:r>
            <a:r>
              <a:rPr lang="en-GB" dirty="0" err="1" smtClean="0"/>
              <a:t>TeV</a:t>
            </a:r>
            <a:r>
              <a:rPr lang="en-GB" dirty="0" smtClean="0"/>
              <a:t> with collisions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980660"/>
            <a:ext cx="8229600" cy="4176580"/>
          </a:xfrm>
        </p:spPr>
        <p:txBody>
          <a:bodyPr/>
          <a:lstStyle/>
          <a:p>
            <a:r>
              <a:rPr lang="en-US" sz="1800" dirty="0" smtClean="0"/>
              <a:t>The cleaning is working as expected, using the new 'abort gap check interface' to switch on/off the cleaning and adapt the strength of the cleaning. </a:t>
            </a:r>
          </a:p>
          <a:p>
            <a:r>
              <a:rPr lang="en-US" sz="1800" dirty="0" smtClean="0"/>
              <a:t>The BLM display part of the 'abort gap check' application does not seem to work</a:t>
            </a:r>
          </a:p>
          <a:p>
            <a:pPr lvl="1"/>
            <a:r>
              <a:rPr lang="en-US" sz="1600" dirty="0" smtClean="0"/>
              <a:t>Use normal BLM fixed display for the moment</a:t>
            </a:r>
          </a:p>
          <a:p>
            <a:pPr lvl="1"/>
            <a:r>
              <a:rPr lang="en-US" sz="1600" dirty="0" smtClean="0"/>
              <a:t>Highest loss in % of dump threshold during cleaning occurred on TCLA.B6L7.B2.</a:t>
            </a:r>
          </a:p>
          <a:p>
            <a:r>
              <a:rPr lang="en-US" sz="1800" dirty="0" smtClean="0"/>
              <a:t>The effect on luminosity of the cleaning is found back, like last year. </a:t>
            </a:r>
          </a:p>
          <a:p>
            <a:r>
              <a:rPr lang="en-US" sz="1800" dirty="0" smtClean="0"/>
              <a:t>Needed to use longitudinal blow-up to have significant abort gap population. Reducing the RF voltage to 5 MV was not sufficiently low</a:t>
            </a:r>
          </a:p>
          <a:p>
            <a:r>
              <a:rPr lang="en-US" sz="1800" dirty="0" smtClean="0"/>
              <a:t> Big Sister announcement seems to work for B1, but not clear about the ‘precision’. Nothing B2.</a:t>
            </a:r>
          </a:p>
          <a:p>
            <a:r>
              <a:rPr lang="en-US" sz="1800" dirty="0" smtClean="0"/>
              <a:t>BSRA for B1 has some channels close to bunch 1 reading high also when no population expected.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18/04/2012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5470" y="5517290"/>
            <a:ext cx="7633060" cy="86177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GB" dirty="0" smtClean="0"/>
              <a:t> Cleaning in collision can be used with the application  </a:t>
            </a:r>
          </a:p>
          <a:p>
            <a:pPr>
              <a:buFontTx/>
              <a:buChar char="-"/>
            </a:pPr>
            <a:r>
              <a:rPr lang="en-GB" dirty="0" smtClean="0"/>
              <a:t>- Some brush up of applications required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Cleaning application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18/04/2012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4458" y="1196975"/>
            <a:ext cx="6375083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843760" y="1988800"/>
            <a:ext cx="4464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BLM part stays blank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Cleaning the Abort Gap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18/04/2012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23737"/>
            <a:ext cx="8229600" cy="405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Abort gap population up to 9e10 p+ for B1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18/04/2012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08650"/>
            <a:ext cx="8229600" cy="5003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Atlas and CMS </a:t>
            </a:r>
            <a:r>
              <a:rPr lang="en-GB" dirty="0" err="1" smtClean="0"/>
              <a:t>lumi’s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1296180"/>
          </a:xfrm>
        </p:spPr>
        <p:txBody>
          <a:bodyPr/>
          <a:lstStyle/>
          <a:p>
            <a:r>
              <a:rPr lang="en-GB" dirty="0" smtClean="0"/>
              <a:t>Effect of cleaning on luminosity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18/04/2012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30" y="1772770"/>
            <a:ext cx="7051055" cy="4372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 bwMode="auto">
          <a:xfrm flipV="1">
            <a:off x="6012200" y="2492870"/>
            <a:ext cx="0" cy="165623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860040" y="4149100"/>
            <a:ext cx="2520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FF00"/>
                </a:solidFill>
              </a:rPr>
              <a:t>Cleaning off</a:t>
            </a:r>
            <a:endParaRPr lang="en-GB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Injection of 144 bunches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5111750"/>
          </a:xfrm>
        </p:spPr>
        <p:txBody>
          <a:bodyPr/>
          <a:lstStyle/>
          <a:p>
            <a:r>
              <a:rPr lang="en-US" dirty="0" smtClean="0"/>
              <a:t>******* injection of 144 bunches ***********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- Very clean injection for B2 (losses at the level 0f few %)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 Problematic for B1: </a:t>
            </a:r>
            <a:br>
              <a:rPr lang="en-US" sz="2000" dirty="0" smtClean="0"/>
            </a:br>
            <a:r>
              <a:rPr lang="en-US" sz="2000" dirty="0" smtClean="0"/>
              <a:t>- big shot-to-shot trajectory and loss variation (at BPM 29004 from -500 to -1100 um) </a:t>
            </a:r>
            <a:br>
              <a:rPr lang="en-US" sz="2000" dirty="0" smtClean="0"/>
            </a:br>
            <a:r>
              <a:rPr lang="en-US" sz="2000" dirty="0" smtClean="0"/>
              <a:t>- Difficult to steer (no significant change in the sensitive region) </a:t>
            </a:r>
            <a:br>
              <a:rPr lang="en-US" sz="2000" dirty="0" smtClean="0"/>
            </a:br>
            <a:r>
              <a:rPr lang="en-US" sz="2000" dirty="0" smtClean="0"/>
              <a:t>- We did not switch off and on the MSI (trajectory during setup with 12 bunches similar to what we had during the 108 bunches injection setup) </a:t>
            </a:r>
            <a:br>
              <a:rPr lang="en-US" sz="2000" dirty="0" smtClean="0"/>
            </a:br>
            <a:r>
              <a:rPr lang="en-US" sz="2000" dirty="0" smtClean="0"/>
              <a:t>- TCDI settings to be revisited (now at 4.5 sigma in both lines) 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18/04/2012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50785</TotalTime>
  <Words>554</Words>
  <Application>Microsoft Office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Pixel</vt:lpstr>
      <vt:lpstr>Tuesday 17th April</vt:lpstr>
      <vt:lpstr>v/d Meer scans for Alice and LHCb</vt:lpstr>
      <vt:lpstr>v/d Meer scans</vt:lpstr>
      <vt:lpstr>Abort Gap Cleaning @ 4 TeV with collisions</vt:lpstr>
      <vt:lpstr>Cleaning application</vt:lpstr>
      <vt:lpstr>Cleaning the Abort Gap</vt:lpstr>
      <vt:lpstr>Abort gap population up to 9e10 p+ for B1</vt:lpstr>
      <vt:lpstr>Atlas and CMS lumi’s</vt:lpstr>
      <vt:lpstr>Injection of 144 bunches</vt:lpstr>
      <vt:lpstr>1380 bunches</vt:lpstr>
      <vt:lpstr>Injection kicker problem B2</vt:lpstr>
      <vt:lpstr>The Plan</vt:lpstr>
      <vt:lpstr>2012 MD#1 Draft 1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uythoven</cp:lastModifiedBy>
  <cp:revision>2862</cp:revision>
  <dcterms:created xsi:type="dcterms:W3CDTF">2010-07-26T05:43:59Z</dcterms:created>
  <dcterms:modified xsi:type="dcterms:W3CDTF">2012-04-18T08:33:28Z</dcterms:modified>
</cp:coreProperties>
</file>