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925" r:id="rId2"/>
    <p:sldId id="928" r:id="rId3"/>
    <p:sldId id="923" r:id="rId4"/>
    <p:sldId id="916" r:id="rId5"/>
    <p:sldId id="914" r:id="rId6"/>
    <p:sldId id="929" r:id="rId7"/>
    <p:sldId id="924" r:id="rId8"/>
    <p:sldId id="931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4/12/12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Thu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1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-April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59" y="1763524"/>
            <a:ext cx="8322085" cy="40780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Reminder: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08:00h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... </a:t>
            </a:r>
            <a:r>
              <a:rPr lang="en-US" sz="2000" dirty="0" smtClean="0"/>
              <a:t>at the end of squeeze, we trimmed the </a:t>
            </a:r>
            <a:r>
              <a:rPr lang="en-US" sz="2000" dirty="0" err="1" smtClean="0"/>
              <a:t>Qv</a:t>
            </a:r>
            <a:r>
              <a:rPr lang="en-US" sz="2000" dirty="0" smtClean="0"/>
              <a:t> of +0.003 for both beams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                     -&gt; reduced loses during the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	collision procedure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5837"/>
          <a:stretch>
            <a:fillRect/>
          </a:stretch>
        </p:blipFill>
        <p:spPr>
          <a:xfrm>
            <a:off x="4267200" y="1295400"/>
            <a:ext cx="3810000" cy="2119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38386" t="2126" b="70157"/>
          <a:stretch>
            <a:fillRect/>
          </a:stretch>
        </p:blipFill>
        <p:spPr>
          <a:xfrm>
            <a:off x="609600" y="4114800"/>
            <a:ext cx="3530687" cy="1323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11073" b="53980"/>
          <a:stretch>
            <a:fillRect/>
          </a:stretch>
        </p:blipFill>
        <p:spPr>
          <a:xfrm>
            <a:off x="4419601" y="4953000"/>
            <a:ext cx="4571999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066800"/>
            <a:ext cx="860247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10:44h Beam Dump: </a:t>
            </a:r>
            <a:r>
              <a:rPr lang="en-US" sz="1700" dirty="0" smtClean="0">
                <a:latin typeface="Helvetica"/>
                <a:cs typeface="Helvetica"/>
              </a:rPr>
              <a:t>CMS BCM signal went over threshold due to a power supply </a:t>
            </a:r>
          </a:p>
          <a:p>
            <a:r>
              <a:rPr lang="en-US" sz="1700" dirty="0" smtClean="0">
                <a:latin typeface="Helvetica"/>
                <a:cs typeface="Helvetica"/>
              </a:rPr>
              <a:t>		           spike of 1 channel. </a:t>
            </a:r>
          </a:p>
          <a:p>
            <a:r>
              <a:rPr lang="en-US" sz="1700" b="1" i="1" dirty="0" smtClean="0">
                <a:solidFill>
                  <a:srgbClr val="000000"/>
                </a:solidFill>
                <a:latin typeface="Helvetica"/>
                <a:cs typeface="Helvetica"/>
              </a:rPr>
              <a:t>			</a:t>
            </a:r>
            <a:r>
              <a:rPr lang="en-US" sz="1600" dirty="0" smtClean="0"/>
              <a:t>...  channel masked.</a:t>
            </a:r>
            <a:endParaRPr lang="en-US" sz="1700" b="1" i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2286000"/>
            <a:ext cx="8740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12:24h Remark OFSU problem: </a:t>
            </a:r>
            <a:r>
              <a:rPr lang="en-US" dirty="0" smtClean="0">
                <a:latin typeface="Helvetica"/>
                <a:cs typeface="Helvetica"/>
              </a:rPr>
              <a:t>10s added to the restarting of the OFSU when</a:t>
            </a:r>
          </a:p>
          <a:p>
            <a:r>
              <a:rPr lang="en-US" dirty="0" smtClean="0">
                <a:latin typeface="Helvetica"/>
                <a:cs typeface="Helvetica"/>
              </a:rPr>
              <a:t>		 the process dies. Connection to the SIS tested 10 times.</a:t>
            </a:r>
            <a:endParaRPr lang="en-US" b="1" i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069104"/>
            <a:ext cx="6673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13:03h Injection: </a:t>
            </a:r>
            <a:r>
              <a:rPr lang="en-US" dirty="0" smtClean="0"/>
              <a:t> IQC: bad injection oscillation. </a:t>
            </a:r>
          </a:p>
          <a:p>
            <a:r>
              <a:rPr lang="en-US" dirty="0" smtClean="0"/>
              <a:t>			We need to dump and steer the line</a:t>
            </a:r>
            <a:endParaRPr lang="en-US" b="1" i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0"/>
            <a:ext cx="38354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LMC - beta* 1 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4D34EDEB-5CDF-45D2-9C5E-FC5C40FD665F}" type="datetime1">
              <a:rPr lang="en-US" smtClean="0"/>
              <a:pPr/>
              <a:t>4/12/12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Wed 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1066800"/>
            <a:ext cx="33386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16:00h  </a:t>
            </a:r>
            <a:r>
              <a:rPr lang="en-US" sz="2200" b="1" i="1" dirty="0" smtClean="0">
                <a:latin typeface="Times New Roman"/>
                <a:cs typeface="Times New Roman"/>
              </a:rPr>
              <a:t>injection finished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</a:t>
            </a:r>
            <a:r>
              <a:rPr lang="en-US" sz="2200" b="1" i="1" dirty="0" err="1" smtClean="0">
                <a:latin typeface="Times New Roman"/>
                <a:cs typeface="Times New Roman"/>
              </a:rPr>
              <a:t>nb</a:t>
            </a:r>
            <a:r>
              <a:rPr lang="en-US" sz="2200" b="1" i="1" dirty="0" smtClean="0">
                <a:latin typeface="Times New Roman"/>
                <a:cs typeface="Times New Roman"/>
              </a:rPr>
              <a:t>=624,</a:t>
            </a: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</a:t>
            </a:r>
            <a:r>
              <a:rPr lang="en-US" sz="2200" b="1" i="1" dirty="0" err="1" smtClean="0">
                <a:latin typeface="Times New Roman"/>
                <a:cs typeface="Times New Roman"/>
              </a:rPr>
              <a:t>Np</a:t>
            </a:r>
            <a:r>
              <a:rPr lang="en-US" sz="2200" b="1" i="1" dirty="0" smtClean="0">
                <a:latin typeface="Times New Roman"/>
                <a:cs typeface="Times New Roman"/>
              </a:rPr>
              <a:t>=1.3...1.4*10</a:t>
            </a:r>
            <a:r>
              <a:rPr lang="en-US" sz="2200" b="1" i="1" baseline="30000" dirty="0" smtClean="0">
                <a:latin typeface="Times New Roman"/>
                <a:cs typeface="Times New Roman"/>
              </a:rPr>
              <a:t>11</a:t>
            </a:r>
            <a:endParaRPr lang="en-US" sz="2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36679" b="29066"/>
          <a:stretch>
            <a:fillRect/>
          </a:stretch>
        </p:blipFill>
        <p:spPr>
          <a:xfrm>
            <a:off x="4267199" y="1219200"/>
            <a:ext cx="4692131" cy="137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" y="2895600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Ramp: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“ too many tunes” 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-&gt; ... </a:t>
            </a:r>
            <a:r>
              <a:rPr lang="en-US" dirty="0" smtClean="0"/>
              <a:t>chirp on for B2 H at 1% level </a:t>
            </a:r>
          </a:p>
          <a:p>
            <a:r>
              <a:rPr lang="en-US" dirty="0" smtClean="0"/>
              <a:t>	        for last part of ramp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l="43943" t="14376" b="5074"/>
          <a:stretch>
            <a:fillRect/>
          </a:stretch>
        </p:blipFill>
        <p:spPr>
          <a:xfrm>
            <a:off x="5928380" y="2819400"/>
            <a:ext cx="2987020" cy="3539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fld id="{57C3E7D3-E8A8-4E1B-881E-DBC7929F15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8743" y="1008995"/>
            <a:ext cx="4609088" cy="44473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</a:t>
            </a:r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3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CMS gymnastics: </a:t>
            </a:r>
          </a:p>
          <a:p>
            <a:r>
              <a:rPr lang="en-US" sz="2400" dirty="0" smtClean="0"/>
              <a:t>           </a:t>
            </a:r>
            <a:r>
              <a:rPr lang="en-US" sz="2000" dirty="0" smtClean="0"/>
              <a:t>50um separation in </a:t>
            </a:r>
            <a:r>
              <a:rPr lang="en-US" sz="2000" dirty="0" err="1" smtClean="0"/>
              <a:t>vert</a:t>
            </a:r>
            <a:r>
              <a:rPr lang="en-US" sz="2000" dirty="0" smtClean="0"/>
              <a:t> plane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23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15765"/>
          <a:stretch>
            <a:fillRect/>
          </a:stretch>
        </p:blipFill>
        <p:spPr>
          <a:xfrm>
            <a:off x="5177080" y="457200"/>
            <a:ext cx="3890720" cy="2567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37545"/>
          <a:stretch>
            <a:fillRect/>
          </a:stretch>
        </p:blipFill>
        <p:spPr>
          <a:xfrm>
            <a:off x="914400" y="2895600"/>
            <a:ext cx="5024490" cy="2760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5952292"/>
            <a:ext cx="8763000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 OFSU: </a:t>
            </a:r>
            <a:r>
              <a:rPr lang="en-US" dirty="0" smtClean="0"/>
              <a:t>It is important to check before starting the squeeze that orbit reference list is correct and completed (10 orbits!!!)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Night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76200"/>
            <a:ext cx="853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 OFSU: </a:t>
            </a:r>
          </a:p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Check Orbit references before squeeze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4982"/>
          <a:stretch>
            <a:fillRect/>
          </a:stretch>
        </p:blipFill>
        <p:spPr>
          <a:xfrm>
            <a:off x="1143000" y="1066800"/>
            <a:ext cx="7203090" cy="1463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75588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SIS interlock </a:t>
            </a:r>
            <a:r>
              <a:rPr lang="en-US" dirty="0" smtClean="0">
                <a:latin typeface="Times New Roman"/>
                <a:cs typeface="Times New Roman"/>
              </a:rPr>
              <a:t>has been deployed which is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checking that the reference orbit is not zero </a:t>
            </a:r>
            <a:r>
              <a:rPr lang="en-US" dirty="0" smtClean="0">
                <a:latin typeface="Times New Roman"/>
                <a:cs typeface="Times New Roman"/>
              </a:rPr>
              <a:t>during the beam mode RAMP and SQUEEZE, </a:t>
            </a:r>
            <a:r>
              <a:rPr lang="en-US" dirty="0" err="1" smtClean="0">
                <a:latin typeface="Times New Roman"/>
                <a:cs typeface="Times New Roman"/>
              </a:rPr>
              <a:t>andnot</a:t>
            </a:r>
            <a:r>
              <a:rPr lang="en-US" dirty="0" smtClean="0">
                <a:latin typeface="Times New Roman"/>
                <a:cs typeface="Times New Roman"/>
              </a:rPr>
              <a:t> in SAFE BEAM.</a:t>
            </a:r>
          </a:p>
          <a:p>
            <a:pPr marL="342900" indent="-342900"/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two tasks have been added in the nominal sequence </a:t>
            </a:r>
            <a:r>
              <a:rPr lang="en-US" dirty="0" smtClean="0">
                <a:latin typeface="Times New Roman"/>
                <a:cs typeface="Times New Roman"/>
              </a:rPr>
              <a:t>just after the loading of the reference orbits before the ramp and before the squeeze.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One task (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CHECK ref orbit for ramp/squeeze</a:t>
            </a:r>
            <a:r>
              <a:rPr lang="en-US" dirty="0" smtClean="0">
                <a:latin typeface="Times New Roman"/>
                <a:cs typeface="Times New Roman"/>
              </a:rPr>
              <a:t>) is reading back from OFSU the list of loaded reference and compare with the contents of the optics table. </a:t>
            </a:r>
          </a:p>
          <a:p>
            <a:pPr marL="800100" lvl="1" indent="-342900">
              <a:buFontTx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it is followed by a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pop-up window which ask the operator to perform the same check in the YASP reference</a:t>
            </a:r>
            <a:r>
              <a:rPr lang="en-US" dirty="0" smtClean="0">
                <a:latin typeface="Times New Roman"/>
                <a:cs typeface="Times New Roman"/>
              </a:rPr>
              <a:t> orbit panel. In addition, you can check more FESA fields, as explained at the end of the email and in the logbook of Wednesday 11/04/2012 </a:t>
            </a:r>
            <a:r>
              <a:rPr lang="en-US" dirty="0" err="1" smtClean="0">
                <a:latin typeface="Times New Roman"/>
                <a:cs typeface="Times New Roman"/>
              </a:rPr>
              <a:t>night.In</a:t>
            </a:r>
            <a:r>
              <a:rPr lang="en-US" dirty="0" smtClean="0">
                <a:latin typeface="Times New Roman"/>
                <a:cs typeface="Times New Roman"/>
              </a:rPr>
              <a:t> case the check task failed, showing that one reference was not loaded correctly, just repeat the previous task till the check is 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3. </a:t>
            </a:r>
            <a:r>
              <a:rPr lang="en-US" sz="1800" kern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new SIS interlock is also dumping the beam during RAMP and SQUEEZE mode in case of crash of the OFSU 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(in this case, the OFSU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iscoming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back with the actual reference, but losing the next one to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beplayed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cannot be recovered so we have to dump).</a:t>
            </a:r>
          </a:p>
          <a:p>
            <a:pPr lvl="0" eaLnBrk="1" hangingPunct="1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4. to avoid the crash of the OFSU (probably due to memory leak)</a:t>
            </a:r>
            <a:r>
              <a:rPr lang="en-US" sz="1800" kern="1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it is now advice to restart the host OFSULHC_M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on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cs-ccr-ofsu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during </a:t>
            </a:r>
            <a:r>
              <a:rPr lang="en-US" sz="1800" kern="1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thepreparation</a:t>
            </a:r>
            <a:r>
              <a:rPr lang="en-US" sz="1800" kern="1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for beam (can be done via DIAMON and a sequencer task will come soon)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39524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Remark OFSU:  Check Orbit references before squeeze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Wed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Night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8534400" cy="654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02:00h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</a:t>
            </a:r>
            <a:r>
              <a:rPr lang="en-US" sz="2000" dirty="0" smtClean="0">
                <a:solidFill>
                  <a:srgbClr val="FF0000"/>
                </a:solidFill>
              </a:rPr>
              <a:t>electrical perturbation</a:t>
            </a:r>
            <a:r>
              <a:rPr lang="en-US" sz="2000" dirty="0" smtClean="0"/>
              <a:t>, FMCM on RD1.LR5 triggered </a:t>
            </a:r>
            <a:r>
              <a:rPr lang="en-US" sz="2000" dirty="0" err="1" smtClean="0"/>
              <a:t>fisrt</a:t>
            </a:r>
            <a:r>
              <a:rPr lang="en-US" sz="2000" dirty="0" smtClean="0"/>
              <a:t>, then RD1.LR1 and FMCM in pt 3 and 7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			</a:t>
            </a:r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03:45h 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LHC pre-cycled, ready for injection ... </a:t>
            </a:r>
          </a:p>
          <a:p>
            <a:r>
              <a:rPr lang="en-US" sz="2000" dirty="0" smtClean="0"/>
              <a:t>  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BUT:</a:t>
            </a:r>
            <a:r>
              <a:rPr lang="en-US" sz="2000" b="1" i="1" dirty="0" smtClean="0"/>
              <a:t> </a:t>
            </a:r>
            <a:r>
              <a:rPr lang="en-US" sz="2000" dirty="0" smtClean="0"/>
              <a:t>beam dumped just after injection with extremely large 	excursion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looks like a injection kicker problem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PFN not charged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access </a:t>
            </a:r>
            <a:r>
              <a:rPr lang="en-US" sz="2000" dirty="0" smtClean="0"/>
              <a:t>needed to exchange low voltage power supply </a:t>
            </a:r>
            <a:r>
              <a:rPr lang="en-US" sz="2000" dirty="0" smtClean="0"/>
              <a:t>which </a:t>
            </a:r>
            <a:r>
              <a:rPr lang="en-US" sz="2000" dirty="0" smtClean="0"/>
              <a:t>tripped when we had the electrical perturbation this morning.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07:05h  access finished,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LHC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pre-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cycling</a:t>
            </a:r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                           </a:t>
            </a: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   		</a:t>
            </a:r>
            <a:endParaRPr lang="en-US" i="1" dirty="0" smtClean="0"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 smtClean="0"/>
              <a:t>	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792163"/>
          </a:xfrm>
        </p:spPr>
        <p:txBody>
          <a:bodyPr/>
          <a:lstStyle/>
          <a:p>
            <a:pPr lvl="0" algn="l"/>
            <a:r>
              <a:rPr lang="en-US" dirty="0" smtClean="0">
                <a:solidFill>
                  <a:srgbClr val="FF0000"/>
                </a:solidFill>
              </a:rPr>
              <a:t>Thu Morning 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29112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-Status: (A.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MPh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33400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b="35433"/>
          <a:stretch>
            <a:fillRect/>
          </a:stretch>
        </p:blipFill>
        <p:spPr>
          <a:xfrm>
            <a:off x="3225800" y="1905000"/>
            <a:ext cx="3556000" cy="1722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438400"/>
            <a:ext cx="3241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on purpose: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little bit reduced bunch intensity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71800" y="28194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200400"/>
            <a:ext cx="2362200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59552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Plan of the </a:t>
            </a:r>
            <a:r>
              <a:rPr lang="en-US" dirty="0" smtClean="0"/>
              <a:t>day: </a:t>
            </a:r>
            <a:r>
              <a:rPr lang="en-US" dirty="0" smtClean="0">
                <a:solidFill>
                  <a:srgbClr val="FF0000"/>
                </a:solidFill>
              </a:rPr>
              <a:t>stable </a:t>
            </a:r>
            <a:r>
              <a:rPr lang="en-US" dirty="0" smtClean="0">
                <a:solidFill>
                  <a:srgbClr val="FF0000"/>
                </a:solidFill>
              </a:rPr>
              <a:t>beams with 840 bunches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32097</TotalTime>
  <Words>684</Words>
  <Application>Microsoft Macintosh PowerPoint</Application>
  <PresentationFormat>On-screen Show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LHCpresentations</vt:lpstr>
      <vt:lpstr>Slide 1</vt:lpstr>
      <vt:lpstr>Slide 2</vt:lpstr>
      <vt:lpstr>Wed Late</vt:lpstr>
      <vt:lpstr>Slide 4</vt:lpstr>
      <vt:lpstr>Slide 5</vt:lpstr>
      <vt:lpstr>Slide 6</vt:lpstr>
      <vt:lpstr>Slide 7</vt:lpstr>
      <vt:lpstr>Thu Morning 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2124</cp:revision>
  <dcterms:created xsi:type="dcterms:W3CDTF">2012-04-12T05:26:30Z</dcterms:created>
  <dcterms:modified xsi:type="dcterms:W3CDTF">2012-04-12T05:42:48Z</dcterms:modified>
</cp:coreProperties>
</file>