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932" r:id="rId2"/>
    <p:sldId id="933" r:id="rId3"/>
    <p:sldId id="935" r:id="rId4"/>
    <p:sldId id="936" r:id="rId5"/>
    <p:sldId id="937" r:id="rId6"/>
    <p:sldId id="938" r:id="rId7"/>
    <p:sldId id="934" r:id="rId8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501"/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83" d="100"/>
          <a:sy n="83" d="100"/>
        </p:scale>
        <p:origin x="-222" y="-8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3/27/2012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76463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8:00 lost </a:t>
            </a:r>
            <a:r>
              <a:rPr lang="en-US" u="sng" dirty="0" err="1" smtClean="0"/>
              <a:t>cryo</a:t>
            </a:r>
            <a:r>
              <a:rPr lang="en-US" u="sng" dirty="0" smtClean="0"/>
              <a:t> compressor </a:t>
            </a:r>
            <a:r>
              <a:rPr lang="en-US" dirty="0" smtClean="0"/>
              <a:t>in p2</a:t>
            </a:r>
          </a:p>
          <a:p>
            <a:pPr lvl="1"/>
            <a:r>
              <a:rPr lang="en-US" dirty="0" smtClean="0"/>
              <a:t>Problem due to noise picked up by instrumentation, </a:t>
            </a:r>
            <a:r>
              <a:rPr lang="en-US" dirty="0" err="1" smtClean="0"/>
              <a:t>cryo</a:t>
            </a:r>
            <a:r>
              <a:rPr lang="en-US" dirty="0" smtClean="0"/>
              <a:t> operator knows how to mask it if it comes back. </a:t>
            </a:r>
          </a:p>
          <a:p>
            <a:pPr lvl="1"/>
            <a:r>
              <a:rPr lang="en-US" u="sng" dirty="0" smtClean="0"/>
              <a:t>Accesses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BPMD, exchange of RCVB25.R4B1, BI for the BSRT</a:t>
            </a:r>
          </a:p>
          <a:p>
            <a:pPr lvl="2"/>
            <a:r>
              <a:rPr lang="en-US" dirty="0" smtClean="0"/>
              <a:t>Cable adapters were removed from BPMD cables in IR6 in order to check if the multiple triggers came from reflections generated at their level.</a:t>
            </a:r>
          </a:p>
          <a:p>
            <a:pPr lvl="1"/>
            <a:r>
              <a:rPr lang="en-US" u="sng" dirty="0" smtClean="0"/>
              <a:t>LBDS asynchronous beam dump test</a:t>
            </a:r>
            <a:r>
              <a:rPr lang="en-US" dirty="0" smtClean="0"/>
              <a:t> (with no beam). Kicker synchronization was OK, but asynchronous with the beam.</a:t>
            </a:r>
          </a:p>
          <a:p>
            <a:pPr lvl="1"/>
            <a:r>
              <a:rPr lang="en-US" dirty="0" smtClean="0"/>
              <a:t>Orbit reference changes now in a </a:t>
            </a:r>
            <a:r>
              <a:rPr lang="en-US" u="sng" dirty="0" smtClean="0"/>
              <a:t>display of YAS</a:t>
            </a:r>
            <a:r>
              <a:rPr lang="en-US" dirty="0" smtClean="0"/>
              <a:t>P. During the ramp/squeeze the current target orbit is highlighted in yellow.</a:t>
            </a:r>
          </a:p>
          <a:p>
            <a:pPr lvl="1"/>
            <a:r>
              <a:rPr lang="en-US" dirty="0" smtClean="0"/>
              <a:t>Tests performed on </a:t>
            </a:r>
            <a:r>
              <a:rPr lang="en-US" u="sng" dirty="0" smtClean="0"/>
              <a:t>RD34.LR7, FMCM problem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11:00 </a:t>
            </a:r>
            <a:r>
              <a:rPr lang="en-US" dirty="0" err="1" smtClean="0"/>
              <a:t>Cryo</a:t>
            </a:r>
            <a:r>
              <a:rPr lang="en-US" dirty="0" smtClean="0"/>
              <a:t> is back - access ongoing...</a:t>
            </a:r>
          </a:p>
          <a:p>
            <a:pPr lvl="1"/>
            <a:r>
              <a:rPr lang="en-US" dirty="0" smtClean="0"/>
              <a:t>trying to sort out the problem with RCD.A34B2. Fixed…</a:t>
            </a:r>
          </a:p>
          <a:p>
            <a:pPr lvl="0"/>
            <a:r>
              <a:rPr lang="en-US" dirty="0" smtClean="0"/>
              <a:t>13:00 Machine closed. Pre-cycle.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Mon 26.03.12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620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YASP Improved Display Reference Orbit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049" name="Picture 1" descr="https://ab-dep-op-elogbook.web.cern.ch/ab-dep-op-elogbook/elogbook/secure/attach.php?attachId=1229034&amp;type=png&amp;fname=201203261038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764630"/>
            <a:ext cx="5248275" cy="5600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764630"/>
            <a:ext cx="8785220" cy="5760800"/>
          </a:xfrm>
        </p:spPr>
        <p:txBody>
          <a:bodyPr/>
          <a:lstStyle/>
          <a:p>
            <a:pPr lvl="0"/>
            <a:r>
              <a:rPr lang="en-US" dirty="0" smtClean="0"/>
              <a:t>14:30 Injecting... </a:t>
            </a:r>
          </a:p>
          <a:p>
            <a:pPr lvl="1"/>
            <a:r>
              <a:rPr lang="en-US" dirty="0" smtClean="0"/>
              <a:t>Problems with </a:t>
            </a:r>
            <a:r>
              <a:rPr lang="en-US" u="sng" dirty="0" smtClean="0"/>
              <a:t>communication to PCs leading to beam dumps</a:t>
            </a:r>
            <a:r>
              <a:rPr lang="en-US" dirty="0" smtClean="0"/>
              <a:t>. Loss of energy interlock on SIS. Cleaning up rogue clients solves the problem. </a:t>
            </a:r>
          </a:p>
          <a:p>
            <a:pPr lvl="1"/>
            <a:r>
              <a:rPr lang="en-US" dirty="0" smtClean="0"/>
              <a:t>Sequencer:</a:t>
            </a:r>
          </a:p>
          <a:p>
            <a:pPr lvl="2"/>
            <a:r>
              <a:rPr lang="en-US" dirty="0" smtClean="0"/>
              <a:t>Added </a:t>
            </a:r>
            <a:r>
              <a:rPr lang="en-US" u="sng" dirty="0" smtClean="0"/>
              <a:t>task to switch off the energy feedback in the ramp-down sequence</a:t>
            </a:r>
            <a:endParaRPr lang="en-US" dirty="0" smtClean="0"/>
          </a:p>
          <a:p>
            <a:pPr lvl="2"/>
            <a:r>
              <a:rPr lang="en-US" dirty="0" smtClean="0"/>
              <a:t>Added </a:t>
            </a:r>
            <a:r>
              <a:rPr lang="en-US" u="sng" dirty="0" smtClean="0"/>
              <a:t>task to disable the RT trims at the start of the collisions sequence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Deployed </a:t>
            </a:r>
            <a:r>
              <a:rPr lang="en-US" u="sng" dirty="0" smtClean="0"/>
              <a:t>new OFC version</a:t>
            </a:r>
            <a:r>
              <a:rPr lang="en-US" dirty="0" smtClean="0"/>
              <a:t> that includes the feed-forward corrections on the energy trim bump. New functionality not yet enabled/settings remain the same as yesterday. Ralph St.</a:t>
            </a:r>
          </a:p>
          <a:p>
            <a:pPr lvl="1"/>
            <a:r>
              <a:rPr lang="en-US" dirty="0" smtClean="0"/>
              <a:t>Investigating </a:t>
            </a:r>
            <a:r>
              <a:rPr lang="en-US" u="sng" dirty="0" smtClean="0"/>
              <a:t>orbit- &amp; energy-FB issue</a:t>
            </a:r>
            <a:r>
              <a:rPr lang="en-US" dirty="0" smtClean="0"/>
              <a:t>, and problem of </a:t>
            </a:r>
            <a:r>
              <a:rPr lang="en-US" u="sng" dirty="0" smtClean="0"/>
              <a:t>'0' RT reference glitches</a:t>
            </a:r>
            <a:r>
              <a:rPr lang="en-US" dirty="0" smtClean="0"/>
              <a:t> on 120 A CODs.</a:t>
            </a:r>
          </a:p>
          <a:p>
            <a:pPr lvl="2"/>
            <a:r>
              <a:rPr lang="en-US" dirty="0" smtClean="0"/>
              <a:t>The RT inputs of LSS/DS 120 A CODs seem to jump to exactly 0 at regular intervals. We could not find any arc corrector with this problem.</a:t>
            </a:r>
          </a:p>
          <a:p>
            <a:pPr lvl="2"/>
            <a:r>
              <a:rPr lang="en-US" dirty="0" smtClean="0"/>
              <a:t>Understood and fixed: Interference between orbit and tune feedbacks</a:t>
            </a:r>
            <a:r>
              <a:rPr lang="en-US" dirty="0" smtClean="0"/>
              <a:t>.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Orbit reproducibility now OK!</a:t>
            </a:r>
            <a:r>
              <a:rPr lang="en-US" dirty="0" smtClean="0"/>
              <a:t> Ready for collimation setup.</a:t>
            </a:r>
          </a:p>
          <a:p>
            <a:pPr lvl="2"/>
            <a:r>
              <a:rPr lang="en-US" dirty="0" smtClean="0"/>
              <a:t>Problems with OFSU process crashes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Mon 26.03.12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620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410" y="836640"/>
            <a:ext cx="8497180" cy="5616780"/>
          </a:xfrm>
        </p:spPr>
        <p:txBody>
          <a:bodyPr/>
          <a:lstStyle/>
          <a:p>
            <a:pPr lvl="0"/>
            <a:r>
              <a:rPr lang="en-US" dirty="0" smtClean="0"/>
              <a:t>17:45 Preparing to inject nominal.</a:t>
            </a:r>
          </a:p>
          <a:p>
            <a:pPr lvl="1"/>
            <a:r>
              <a:rPr lang="en-US" dirty="0" smtClean="0"/>
              <a:t>18:50 Beam went on the TDI. Erratic trigger just before injection. Called Etienne who will be looking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LBDS: problem of checking retrigger signal</a:t>
            </a:r>
            <a:endParaRPr lang="en-US" dirty="0" smtClean="0"/>
          </a:p>
          <a:p>
            <a:r>
              <a:rPr lang="en-US" dirty="0" smtClean="0"/>
              <a:t>Summary </a:t>
            </a:r>
            <a:r>
              <a:rPr lang="en-US" dirty="0" smtClean="0"/>
              <a:t>of injection protection </a:t>
            </a:r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Started </a:t>
            </a:r>
            <a:r>
              <a:rPr lang="en-US" dirty="0" smtClean="0"/>
              <a:t>with setup of </a:t>
            </a:r>
            <a:r>
              <a:rPr lang="en-US" u="sng" dirty="0" smtClean="0"/>
              <a:t>TCDIs in TI </a:t>
            </a:r>
            <a:r>
              <a:rPr lang="en-US" u="sng" dirty="0" smtClean="0"/>
              <a:t>8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measured center</a:t>
            </a:r>
          </a:p>
          <a:p>
            <a:pPr lvl="2"/>
            <a:r>
              <a:rPr lang="en-US" dirty="0" smtClean="0"/>
              <a:t>put </a:t>
            </a:r>
            <a:r>
              <a:rPr lang="en-US" dirty="0" smtClean="0"/>
              <a:t>them to </a:t>
            </a:r>
            <a:r>
              <a:rPr lang="en-US" u="sng" dirty="0" smtClean="0"/>
              <a:t>+/- 5 </a:t>
            </a:r>
            <a:r>
              <a:rPr lang="en-US" u="sng" dirty="0" smtClean="0"/>
              <a:t>sigma</a:t>
            </a:r>
            <a:r>
              <a:rPr lang="en-US" dirty="0" smtClean="0"/>
              <a:t>, trimmed </a:t>
            </a:r>
            <a:r>
              <a:rPr lang="en-US" dirty="0" smtClean="0"/>
              <a:t>in values and </a:t>
            </a:r>
            <a:r>
              <a:rPr lang="en-US" dirty="0" smtClean="0"/>
              <a:t>thresholds</a:t>
            </a:r>
          </a:p>
          <a:p>
            <a:pPr lvl="2"/>
            <a:r>
              <a:rPr lang="en-US" dirty="0" smtClean="0"/>
              <a:t>checked </a:t>
            </a:r>
            <a:r>
              <a:rPr lang="en-US" dirty="0" smtClean="0"/>
              <a:t>with injection of nominal and losses were </a:t>
            </a:r>
            <a:r>
              <a:rPr lang="en-US" dirty="0" smtClean="0"/>
              <a:t>OK</a:t>
            </a:r>
          </a:p>
          <a:p>
            <a:pPr lvl="2"/>
            <a:r>
              <a:rPr lang="en-US" dirty="0" smtClean="0"/>
              <a:t>details </a:t>
            </a:r>
            <a:r>
              <a:rPr lang="en-US" dirty="0" smtClean="0"/>
              <a:t>in entry 8 at </a:t>
            </a:r>
            <a:r>
              <a:rPr lang="en-US" dirty="0" smtClean="0"/>
              <a:t>00:37</a:t>
            </a:r>
          </a:p>
          <a:p>
            <a:pPr lvl="2"/>
            <a:r>
              <a:rPr lang="en-US" dirty="0" smtClean="0"/>
              <a:t>validation </a:t>
            </a:r>
            <a:r>
              <a:rPr lang="en-US" dirty="0" smtClean="0"/>
              <a:t>still to be </a:t>
            </a:r>
            <a:r>
              <a:rPr lang="en-US" dirty="0" smtClean="0"/>
              <a:t>done</a:t>
            </a:r>
          </a:p>
          <a:p>
            <a:pPr lvl="1"/>
            <a:r>
              <a:rPr lang="en-US" dirty="0" smtClean="0"/>
              <a:t>Checked </a:t>
            </a:r>
            <a:r>
              <a:rPr lang="en-US" u="sng" dirty="0" smtClean="0"/>
              <a:t>TCLIA.4R2</a:t>
            </a:r>
            <a:r>
              <a:rPr lang="en-US" dirty="0" smtClean="0"/>
              <a:t> (critical one after ALICE polarity flip last </a:t>
            </a:r>
            <a:r>
              <a:rPr lang="en-US" dirty="0" smtClean="0"/>
              <a:t>year)</a:t>
            </a:r>
          </a:p>
          <a:p>
            <a:pPr lvl="2"/>
            <a:r>
              <a:rPr lang="en-US" dirty="0" smtClean="0"/>
              <a:t>checked </a:t>
            </a:r>
            <a:r>
              <a:rPr lang="en-US" dirty="0" smtClean="0"/>
              <a:t>only lower jaw </a:t>
            </a:r>
            <a:r>
              <a:rPr lang="en-US" dirty="0" smtClean="0"/>
              <a:t>angle with </a:t>
            </a:r>
            <a:r>
              <a:rPr lang="en-US" dirty="0" smtClean="0"/>
              <a:t>0 and +/-1.5 </a:t>
            </a:r>
            <a:r>
              <a:rPr lang="en-US" dirty="0" err="1" smtClean="0"/>
              <a:t>mrad</a:t>
            </a:r>
            <a:endParaRPr lang="en-US" dirty="0" smtClean="0"/>
          </a:p>
          <a:p>
            <a:pPr lvl="2"/>
            <a:r>
              <a:rPr lang="en-US" dirty="0" smtClean="0"/>
              <a:t>found </a:t>
            </a:r>
            <a:r>
              <a:rPr lang="en-US" dirty="0" smtClean="0"/>
              <a:t>symmetric </a:t>
            </a:r>
            <a:r>
              <a:rPr lang="en-US" dirty="0" smtClean="0"/>
              <a:t>results - </a:t>
            </a:r>
            <a:r>
              <a:rPr lang="en-US" dirty="0" smtClean="0"/>
              <a:t>--&gt; no angle to be </a:t>
            </a:r>
            <a:r>
              <a:rPr lang="en-US" dirty="0" smtClean="0"/>
              <a:t>applied</a:t>
            </a:r>
          </a:p>
          <a:p>
            <a:pPr lvl="1"/>
            <a:r>
              <a:rPr lang="en-US" dirty="0" smtClean="0"/>
              <a:t>TCLI </a:t>
            </a:r>
            <a:r>
              <a:rPr lang="en-US" dirty="0" smtClean="0"/>
              <a:t>centers not checked, TCLIB to be set at 8.3 instead of 6.8 </a:t>
            </a:r>
            <a:r>
              <a:rPr lang="en-US" dirty="0" smtClean="0"/>
              <a:t>sigma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Mon/Tue 26/27.03.12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410" y="836640"/>
            <a:ext cx="8497180" cy="5616780"/>
          </a:xfrm>
        </p:spPr>
        <p:txBody>
          <a:bodyPr/>
          <a:lstStyle/>
          <a:p>
            <a:pPr lvl="1"/>
            <a:r>
              <a:rPr lang="en-US" dirty="0" smtClean="0"/>
              <a:t>Setup </a:t>
            </a:r>
            <a:r>
              <a:rPr lang="en-US" dirty="0" smtClean="0"/>
              <a:t>of </a:t>
            </a:r>
            <a:r>
              <a:rPr lang="en-US" u="sng" dirty="0" smtClean="0"/>
              <a:t>TDIs</a:t>
            </a:r>
            <a:r>
              <a:rPr lang="en-US" dirty="0" smtClean="0"/>
              <a:t>:</a:t>
            </a:r>
          </a:p>
          <a:p>
            <a:pPr lvl="2"/>
            <a:r>
              <a:rPr lang="en-US" u="sng" dirty="0" smtClean="0"/>
              <a:t>angular alignment</a:t>
            </a:r>
            <a:r>
              <a:rPr lang="en-US" dirty="0" smtClean="0"/>
              <a:t>, found </a:t>
            </a:r>
            <a:r>
              <a:rPr lang="en-US" dirty="0" smtClean="0"/>
              <a:t>angles and center for both </a:t>
            </a:r>
            <a:r>
              <a:rPr lang="en-US" dirty="0" smtClean="0"/>
              <a:t>TDIs</a:t>
            </a:r>
          </a:p>
          <a:p>
            <a:pPr lvl="2"/>
            <a:r>
              <a:rPr lang="en-US" u="sng" dirty="0" smtClean="0"/>
              <a:t>same </a:t>
            </a:r>
            <a:r>
              <a:rPr lang="en-US" u="sng" dirty="0" smtClean="0"/>
              <a:t>angles (within </a:t>
            </a:r>
            <a:r>
              <a:rPr lang="en-US" u="sng" dirty="0" smtClean="0"/>
              <a:t>meas. </a:t>
            </a:r>
            <a:r>
              <a:rPr lang="en-US" u="sng" dirty="0" smtClean="0"/>
              <a:t>accuracy) as last </a:t>
            </a:r>
            <a:r>
              <a:rPr lang="en-US" u="sng" dirty="0" smtClean="0"/>
              <a:t>year</a:t>
            </a:r>
            <a:r>
              <a:rPr lang="en-US" dirty="0" smtClean="0"/>
              <a:t>, applied angles</a:t>
            </a:r>
          </a:p>
          <a:p>
            <a:pPr lvl="2"/>
            <a:r>
              <a:rPr lang="en-US" dirty="0" smtClean="0"/>
              <a:t>rechecked </a:t>
            </a:r>
            <a:r>
              <a:rPr lang="en-US" dirty="0" smtClean="0"/>
              <a:t>with beam based </a:t>
            </a:r>
            <a:r>
              <a:rPr lang="en-US" dirty="0" smtClean="0"/>
              <a:t>alignment </a:t>
            </a:r>
            <a:r>
              <a:rPr lang="en-US" dirty="0" smtClean="0"/>
              <a:t>(defined edge with </a:t>
            </a:r>
            <a:r>
              <a:rPr lang="en-US" dirty="0" smtClean="0"/>
              <a:t>TCP)</a:t>
            </a:r>
          </a:p>
          <a:p>
            <a:pPr lvl="2"/>
            <a:r>
              <a:rPr lang="en-US" dirty="0" smtClean="0"/>
              <a:t>found </a:t>
            </a:r>
            <a:r>
              <a:rPr lang="en-US" dirty="0" smtClean="0"/>
              <a:t>sigma </a:t>
            </a:r>
            <a:r>
              <a:rPr lang="en-US" dirty="0" smtClean="0"/>
              <a:t>0.75 </a:t>
            </a:r>
            <a:r>
              <a:rPr lang="en-US" dirty="0" smtClean="0"/>
              <a:t>for B1 and 0.76 for B2 instead of nominal 0.57 </a:t>
            </a:r>
            <a:r>
              <a:rPr lang="en-US" dirty="0" smtClean="0"/>
              <a:t>mm</a:t>
            </a:r>
          </a:p>
          <a:p>
            <a:pPr lvl="2"/>
            <a:r>
              <a:rPr lang="en-US" dirty="0" smtClean="0"/>
              <a:t>trimmed </a:t>
            </a:r>
            <a:r>
              <a:rPr lang="en-US" dirty="0" smtClean="0"/>
              <a:t>in settings and thresholds for </a:t>
            </a:r>
            <a:r>
              <a:rPr lang="en-US" u="sng" dirty="0" smtClean="0"/>
              <a:t>nominal sigma</a:t>
            </a:r>
            <a:r>
              <a:rPr lang="en-US" dirty="0" smtClean="0"/>
              <a:t> --&gt; more </a:t>
            </a:r>
            <a:r>
              <a:rPr lang="en-US" dirty="0" smtClean="0"/>
              <a:t>conservative</a:t>
            </a:r>
          </a:p>
          <a:p>
            <a:pPr lvl="2"/>
            <a:r>
              <a:rPr lang="en-US" dirty="0" smtClean="0"/>
              <a:t>injected </a:t>
            </a:r>
            <a:r>
              <a:rPr lang="en-US" dirty="0" smtClean="0"/>
              <a:t>nominal bunch with losses OK ( bad </a:t>
            </a:r>
            <a:r>
              <a:rPr lang="en-US" dirty="0" smtClean="0"/>
              <a:t>inj. </a:t>
            </a:r>
            <a:r>
              <a:rPr lang="en-US" dirty="0" smtClean="0"/>
              <a:t>oscillation for </a:t>
            </a:r>
            <a:r>
              <a:rPr lang="en-US" dirty="0" smtClean="0"/>
              <a:t>B2)</a:t>
            </a:r>
          </a:p>
          <a:p>
            <a:pPr lvl="2"/>
            <a:r>
              <a:rPr lang="en-US" dirty="0" smtClean="0"/>
              <a:t>validation </a:t>
            </a:r>
            <a:r>
              <a:rPr lang="en-US" dirty="0" smtClean="0"/>
              <a:t>still to be </a:t>
            </a:r>
            <a:r>
              <a:rPr lang="en-US" dirty="0" smtClean="0"/>
              <a:t>done</a:t>
            </a:r>
          </a:p>
          <a:p>
            <a:pPr lvl="1"/>
            <a:r>
              <a:rPr lang="en-US" dirty="0" smtClean="0"/>
              <a:t>Results </a:t>
            </a:r>
            <a:r>
              <a:rPr lang="en-US" dirty="0" smtClean="0"/>
              <a:t>for TDIs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dirty="0" smtClean="0"/>
              <a:t>   </a:t>
            </a:r>
            <a:r>
              <a:rPr lang="en-US" dirty="0" smtClean="0"/>
              <a:t>       </a:t>
            </a:r>
            <a:r>
              <a:rPr lang="en-US" dirty="0" smtClean="0"/>
              <a:t>        </a:t>
            </a:r>
            <a:r>
              <a:rPr lang="en-US" dirty="0" smtClean="0"/>
              <a:t> left jaw angle [</a:t>
            </a:r>
            <a:r>
              <a:rPr lang="en-US" dirty="0" err="1" smtClean="0"/>
              <a:t>urad</a:t>
            </a:r>
            <a:r>
              <a:rPr lang="en-US" dirty="0" smtClean="0"/>
              <a:t>]   right jaw angle [</a:t>
            </a:r>
            <a:r>
              <a:rPr lang="en-US" dirty="0" err="1" smtClean="0"/>
              <a:t>urad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smtClean="0"/>
              <a:t>TDI.B1</a:t>
            </a:r>
            <a:r>
              <a:rPr lang="en-US" dirty="0" smtClean="0"/>
              <a:t>:      </a:t>
            </a:r>
            <a:r>
              <a:rPr lang="en-US" dirty="0" smtClean="0"/>
              <a:t>       </a:t>
            </a:r>
            <a:r>
              <a:rPr lang="en-US" dirty="0" smtClean="0"/>
              <a:t>  +</a:t>
            </a:r>
            <a:r>
              <a:rPr lang="en-US" dirty="0" smtClean="0"/>
              <a:t>65                    </a:t>
            </a:r>
            <a:r>
              <a:rPr lang="en-US" dirty="0" smtClean="0"/>
              <a:t>      </a:t>
            </a:r>
            <a:r>
              <a:rPr lang="en-US" dirty="0" smtClean="0"/>
              <a:t> -750 </a:t>
            </a:r>
            <a:br>
              <a:rPr lang="en-US" dirty="0" smtClean="0"/>
            </a:br>
            <a:r>
              <a:rPr lang="en-US" dirty="0" smtClean="0"/>
              <a:t>TDI.B2:     </a:t>
            </a:r>
            <a:r>
              <a:rPr lang="en-US" dirty="0" smtClean="0"/>
              <a:t>     </a:t>
            </a:r>
            <a:r>
              <a:rPr lang="en-US" dirty="0" smtClean="0"/>
              <a:t>    -170                  </a:t>
            </a:r>
            <a:r>
              <a:rPr lang="en-US" dirty="0" smtClean="0"/>
              <a:t>       </a:t>
            </a:r>
            <a:r>
              <a:rPr lang="en-US" dirty="0" smtClean="0"/>
              <a:t>  -</a:t>
            </a:r>
            <a:r>
              <a:rPr lang="en-US" dirty="0" smtClean="0"/>
              <a:t>140</a:t>
            </a:r>
          </a:p>
          <a:p>
            <a:pPr lvl="1"/>
            <a:r>
              <a:rPr lang="en-US" dirty="0" smtClean="0"/>
              <a:t>Final </a:t>
            </a:r>
            <a:r>
              <a:rPr lang="en-US" dirty="0" smtClean="0"/>
              <a:t>settings in mm for TDIs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dirty="0" smtClean="0"/>
              <a:t>    </a:t>
            </a:r>
            <a:r>
              <a:rPr lang="en-US" dirty="0" smtClean="0"/>
              <a:t>          </a:t>
            </a:r>
            <a:r>
              <a:rPr lang="en-US" dirty="0" smtClean="0"/>
              <a:t>            LU      LD      RU      RD</a:t>
            </a:r>
            <a:br>
              <a:rPr lang="en-US" dirty="0" smtClean="0"/>
            </a:br>
            <a:r>
              <a:rPr lang="en-US" dirty="0" smtClean="0"/>
              <a:t>TDI.B1:         9.14    9.29    -1.54   0.11</a:t>
            </a:r>
            <a:br>
              <a:rPr lang="en-US" dirty="0" smtClean="0"/>
            </a:br>
            <a:r>
              <a:rPr lang="en-US" dirty="0" smtClean="0"/>
              <a:t>TDI.B2:         6.92    7.29    -2.58   -2.27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Mon/Tue 26/27.03.12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Pre-cycle</a:t>
            </a:r>
          </a:p>
          <a:p>
            <a:r>
              <a:rPr lang="en-US" dirty="0" smtClean="0"/>
              <a:t>06:41 – injection probe beam</a:t>
            </a:r>
          </a:p>
          <a:p>
            <a:r>
              <a:rPr lang="en-US" dirty="0" smtClean="0"/>
              <a:t>07:40 – Ramp</a:t>
            </a:r>
          </a:p>
          <a:p>
            <a:r>
              <a:rPr lang="en-US" dirty="0" smtClean="0"/>
              <a:t>08:04 – 4 </a:t>
            </a:r>
            <a:r>
              <a:rPr lang="en-US" dirty="0" err="1" smtClean="0"/>
              <a:t>TeV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 27.03.12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0940" y="764630"/>
            <a:ext cx="8589650" cy="5544770"/>
          </a:xfrm>
        </p:spPr>
        <p:txBody>
          <a:bodyPr/>
          <a:lstStyle/>
          <a:p>
            <a:r>
              <a:rPr lang="en-US" dirty="0" smtClean="0"/>
              <a:t>Tuesday </a:t>
            </a:r>
            <a:endParaRPr lang="en-US" dirty="0" smtClean="0"/>
          </a:p>
          <a:p>
            <a:pPr lvl="1"/>
            <a:r>
              <a:rPr lang="en-US" dirty="0" smtClean="0"/>
              <a:t>08:00 -13:00 Pilot (and later nominal) bunch through full cycle (4TeV), collimation expert to manually adjust TCT's to measured orbit shifts, test of fast 4TeV collimation alignment</a:t>
            </a:r>
          </a:p>
          <a:p>
            <a:pPr lvl="1"/>
            <a:r>
              <a:rPr lang="en-US" dirty="0" smtClean="0"/>
              <a:t>14:00 - 22:00 TCDQ setup at 450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23:00 Pilot bunch through full cycle (4 </a:t>
            </a:r>
            <a:r>
              <a:rPr lang="en-US" dirty="0" err="1" smtClean="0"/>
              <a:t>TeV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Wednesday </a:t>
            </a:r>
          </a:p>
          <a:p>
            <a:pPr lvl="1"/>
            <a:r>
              <a:rPr lang="en-US" dirty="0" smtClean="0"/>
              <a:t>05:00 - 20:00 Collimation setup at 4 </a:t>
            </a:r>
            <a:r>
              <a:rPr lang="en-US" dirty="0" err="1" smtClean="0"/>
              <a:t>TeV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21:00 Injection and beam dump work (until Thu 05:00) </a:t>
            </a:r>
          </a:p>
          <a:p>
            <a:r>
              <a:rPr lang="en-US" dirty="0" smtClean="0"/>
              <a:t>Commissioning measurements to be scheduled: </a:t>
            </a:r>
          </a:p>
          <a:p>
            <a:pPr lvl="1"/>
            <a:r>
              <a:rPr lang="en-US" dirty="0" smtClean="0"/>
              <a:t>k-modulation with nominal bunch intensity for beta*=0.6m</a:t>
            </a:r>
          </a:p>
          <a:p>
            <a:pPr lvl="1"/>
            <a:r>
              <a:rPr lang="en-US" dirty="0" smtClean="0"/>
              <a:t>additional aperture checks at 4 </a:t>
            </a:r>
            <a:r>
              <a:rPr lang="en-US" dirty="0" err="1" smtClean="0"/>
              <a:t>TeV</a:t>
            </a:r>
            <a:r>
              <a:rPr lang="en-US" dirty="0" smtClean="0"/>
              <a:t> with beta*=0.6m</a:t>
            </a:r>
          </a:p>
          <a:p>
            <a:pPr lvl="1"/>
            <a:r>
              <a:rPr lang="en-US" dirty="0" smtClean="0"/>
              <a:t>Loss maps…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27-03-2012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48894</TotalTime>
  <Words>674</Words>
  <Application>Microsoft Office PowerPoint</Application>
  <PresentationFormat>On-screen Show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Mon 26.03.12</vt:lpstr>
      <vt:lpstr>YASP Improved Display Reference Orbit</vt:lpstr>
      <vt:lpstr>Mon 26.03.12</vt:lpstr>
      <vt:lpstr>Mon/Tue 26/27.03.12</vt:lpstr>
      <vt:lpstr>Mon/Tue 26/27.03.12</vt:lpstr>
      <vt:lpstr>Tue 27.03.12</vt:lpstr>
      <vt:lpstr>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2236</cp:revision>
  <dcterms:created xsi:type="dcterms:W3CDTF">2010-10-13T07:44:28Z</dcterms:created>
  <dcterms:modified xsi:type="dcterms:W3CDTF">2012-03-27T06:26:26Z</dcterms:modified>
</cp:coreProperties>
</file>