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5"/>
  </p:notesMasterIdLst>
  <p:handoutMasterIdLst>
    <p:handoutMasterId r:id="rId16"/>
  </p:handoutMasterIdLst>
  <p:sldIdLst>
    <p:sldId id="540" r:id="rId2"/>
    <p:sldId id="543" r:id="rId3"/>
    <p:sldId id="541" r:id="rId4"/>
    <p:sldId id="542" r:id="rId5"/>
    <p:sldId id="544" r:id="rId6"/>
    <p:sldId id="557" r:id="rId7"/>
    <p:sldId id="554" r:id="rId8"/>
    <p:sldId id="555" r:id="rId9"/>
    <p:sldId id="558" r:id="rId10"/>
    <p:sldId id="559" r:id="rId11"/>
    <p:sldId id="545" r:id="rId12"/>
    <p:sldId id="546" r:id="rId13"/>
    <p:sldId id="547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FE8002"/>
    <a:srgbClr val="FD5C03"/>
    <a:srgbClr val="8C8C8C"/>
    <a:srgbClr val="02D002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8" autoAdjust="0"/>
    <p:restoredTop sz="97954" autoAdjust="0"/>
  </p:normalViewPr>
  <p:slideViewPr>
    <p:cSldViewPr snapToObjects="1">
      <p:cViewPr>
        <p:scale>
          <a:sx n="60" d="100"/>
          <a:sy n="60" d="100"/>
        </p:scale>
        <p:origin x="96" y="-422"/>
      </p:cViewPr>
      <p:guideLst>
        <p:guide orient="horz" pos="28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3/21/2012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/>
              <a:pPr/>
              <a:t>3/21/2012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2012-03-21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LHC</a:t>
            </a:r>
            <a:r>
              <a:rPr lang="en-US" sz="1300" baseline="0" dirty="0" smtClean="0"/>
              <a:t> 8:30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 20 March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" y="79375"/>
            <a:ext cx="9109075" cy="622300"/>
          </a:xfrm>
        </p:spPr>
        <p:txBody>
          <a:bodyPr/>
          <a:lstStyle/>
          <a:p>
            <a:r>
              <a:rPr lang="en-US" dirty="0" smtClean="0"/>
              <a:t>Beam 2 dispersion error (normalized) after global correction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950" y="1201084"/>
            <a:ext cx="6538913" cy="467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</a:p>
          <a:p>
            <a:pPr lvl="1"/>
            <a:r>
              <a:rPr lang="en-GB" sz="2000" dirty="0" smtClean="0"/>
              <a:t>30’ test longer squeeze functions without beam – machine stays at 4 TeV after beam dump</a:t>
            </a:r>
          </a:p>
          <a:p>
            <a:pPr lvl="1"/>
            <a:r>
              <a:rPr lang="en-GB" sz="2000" dirty="0" smtClean="0"/>
              <a:t>9:00 – 23:00 Collimation at 450 GeV</a:t>
            </a:r>
          </a:p>
          <a:p>
            <a:pPr lvl="1"/>
            <a:r>
              <a:rPr lang="en-GB" sz="2000" dirty="0" smtClean="0"/>
              <a:t>Night: </a:t>
            </a:r>
            <a:r>
              <a:rPr lang="en-US" sz="2000" dirty="0" smtClean="0"/>
              <a:t>Squeeze to 0.6 m corrected (longer squeeze function and correct orbit with pilot, possibly beam physics processes)</a:t>
            </a:r>
          </a:p>
          <a:p>
            <a:r>
              <a:rPr lang="en-GB" dirty="0" smtClean="0"/>
              <a:t>Thursday</a:t>
            </a:r>
          </a:p>
          <a:p>
            <a:pPr lvl="1"/>
            <a:r>
              <a:rPr lang="en-GB" sz="2000" dirty="0" smtClean="0"/>
              <a:t>Morning: injection line </a:t>
            </a:r>
            <a:r>
              <a:rPr lang="en-US" sz="2000" dirty="0" smtClean="0"/>
              <a:t>collimation setting-up + checks</a:t>
            </a:r>
          </a:p>
          <a:p>
            <a:pPr lvl="1"/>
            <a:r>
              <a:rPr lang="en-US" sz="2000" dirty="0" smtClean="0"/>
              <a:t>5 to 10 splashes for ATLAS (Thursday or Friday)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GB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requests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7530"/>
            <a:ext cx="8435400" cy="5111750"/>
          </a:xfrm>
        </p:spPr>
        <p:txBody>
          <a:bodyPr/>
          <a:lstStyle/>
          <a:p>
            <a:pPr lvl="1"/>
            <a:r>
              <a:rPr lang="en-GB" sz="1800" dirty="0" err="1" smtClean="0"/>
              <a:t>LHCb</a:t>
            </a:r>
            <a:r>
              <a:rPr lang="en-GB" sz="1800" dirty="0" smtClean="0"/>
              <a:t> </a:t>
            </a:r>
            <a:r>
              <a:rPr lang="en-GB" sz="1800" dirty="0" smtClean="0"/>
              <a:t>1 hour</a:t>
            </a:r>
          </a:p>
          <a:p>
            <a:pPr lvl="1"/>
            <a:r>
              <a:rPr lang="en-GB" sz="1800" dirty="0" smtClean="0"/>
              <a:t>Atlas 2 hours</a:t>
            </a:r>
          </a:p>
          <a:p>
            <a:pPr lvl="1"/>
            <a:r>
              <a:rPr lang="en-GB" sz="1800" dirty="0" smtClean="0"/>
              <a:t>CMS 2 hours</a:t>
            </a:r>
          </a:p>
          <a:p>
            <a:pPr lvl="1"/>
            <a:r>
              <a:rPr lang="en-GB" sz="1800" dirty="0" smtClean="0"/>
              <a:t>BPMS point 6 1 hour (?)</a:t>
            </a:r>
          </a:p>
          <a:p>
            <a:pPr lvl="1"/>
            <a:r>
              <a:rPr lang="en-GB" sz="1800" dirty="0" smtClean="0"/>
              <a:t>FMCM RD34.LR7 1 hour</a:t>
            </a:r>
          </a:p>
          <a:p>
            <a:pPr lvl="1"/>
            <a:r>
              <a:rPr lang="en-US" sz="1800" dirty="0" smtClean="0"/>
              <a:t>Suspected electrical problem on a fire detection unit in UX85. Access required at the next occasion </a:t>
            </a:r>
          </a:p>
          <a:p>
            <a:pPr lvl="1"/>
            <a:r>
              <a:rPr lang="en-US" sz="1800" dirty="0" smtClean="0"/>
              <a:t>RF UX45 1 hour</a:t>
            </a:r>
          </a:p>
          <a:p>
            <a:pPr lvl="1"/>
            <a:r>
              <a:rPr lang="en-US" sz="1800" dirty="0" smtClean="0"/>
              <a:t>BIS</a:t>
            </a:r>
          </a:p>
          <a:p>
            <a:pPr lvl="1"/>
            <a:r>
              <a:rPr lang="en-US" sz="1800" dirty="0" smtClean="0"/>
              <a:t>PC piquet: RQX.R2 and UA.87</a:t>
            </a:r>
          </a:p>
          <a:p>
            <a:pPr lvl="1"/>
            <a:r>
              <a:rPr lang="en-US" sz="1800" dirty="0" smtClean="0"/>
              <a:t>BPMSW.1L1.B1 and </a:t>
            </a:r>
            <a:r>
              <a:rPr lang="en-US" sz="1800" dirty="0" smtClean="0"/>
              <a:t>B2</a:t>
            </a:r>
          </a:p>
          <a:p>
            <a:pPr lvl="1"/>
            <a:r>
              <a:rPr lang="en-US" sz="1800" dirty="0" smtClean="0"/>
              <a:t>Diamond BLM UA87</a:t>
            </a:r>
          </a:p>
          <a:p>
            <a:pPr lvl="1"/>
            <a:r>
              <a:rPr lang="en-US" sz="1800" dirty="0" smtClean="0"/>
              <a:t>HT monitor cable extension 6R4</a:t>
            </a:r>
          </a:p>
          <a:p>
            <a:pPr lvl="1"/>
            <a:r>
              <a:rPr lang="en-US" sz="1800" dirty="0" smtClean="0"/>
              <a:t>Collimator LVDT position sensor IP3</a:t>
            </a:r>
          </a:p>
          <a:p>
            <a:pPr lvl="1"/>
            <a:r>
              <a:rPr lang="en-US" sz="1800" smtClean="0"/>
              <a:t>BCTFRA UA47</a:t>
            </a:r>
            <a:endParaRPr lang="en-US" sz="1800" dirty="0" smtClean="0"/>
          </a:p>
          <a:p>
            <a:pPr lvl="1">
              <a:buNone/>
            </a:pPr>
            <a:r>
              <a:rPr lang="en-US" dirty="0" smtClean="0">
                <a:solidFill>
                  <a:srgbClr val="003399"/>
                </a:solidFill>
              </a:rPr>
              <a:t>Please fill in IMPACT!</a:t>
            </a:r>
            <a:endParaRPr lang="en-GB" dirty="0" smtClean="0">
              <a:solidFill>
                <a:srgbClr val="003399"/>
              </a:solidFill>
            </a:endParaRPr>
          </a:p>
          <a:p>
            <a:pPr lvl="1"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be sorted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SBF glitches: Use 1 second (or more?) moving average DCBCT data transmitted at 10Hz to the SMP system or increase SBF limit…</a:t>
            </a:r>
          </a:p>
          <a:p>
            <a:pPr lvl="1"/>
            <a:r>
              <a:rPr lang="en-US" sz="1800" dirty="0" smtClean="0"/>
              <a:t>FGC adapting the functions when they cannot be played</a:t>
            </a:r>
          </a:p>
          <a:p>
            <a:pPr lvl="1"/>
            <a:r>
              <a:rPr lang="en-US" sz="1800" dirty="0" smtClean="0"/>
              <a:t>TCTVA.L2 out at injection as it shadows TDI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Polarity of BPMSW.1L5.B1/2 – V plane</a:t>
            </a:r>
          </a:p>
          <a:p>
            <a:pPr lvl="1"/>
            <a:r>
              <a:rPr lang="en-US" sz="1800" dirty="0" smtClean="0"/>
              <a:t>Squeeze length</a:t>
            </a:r>
          </a:p>
          <a:p>
            <a:pPr lvl="1"/>
            <a:r>
              <a:rPr lang="en-GB" sz="1800" dirty="0" smtClean="0"/>
              <a:t>BCTFR needs frequent reboot </a:t>
            </a:r>
            <a:r>
              <a:rPr lang="en-GB" sz="1800" dirty="0" smtClean="0">
                <a:sym typeface="Wingdings" pitchFamily="2" charset="2"/>
              </a:rPr>
              <a:t> solved?</a:t>
            </a:r>
            <a:endParaRPr lang="en-GB" sz="1800" dirty="0" smtClean="0"/>
          </a:p>
          <a:p>
            <a:pPr lvl="1"/>
            <a:r>
              <a:rPr lang="en-US" sz="1800" dirty="0" smtClean="0"/>
              <a:t>BPMD (dump line BPMs) for B1 shows often many bunches in the machine (50+), even when there is only one in the machine</a:t>
            </a:r>
          </a:p>
          <a:p>
            <a:pPr lvl="1"/>
            <a:r>
              <a:rPr lang="en-US" sz="1800" dirty="0" smtClean="0"/>
              <a:t>orbit feedback switched off in H both beams during the step to 2m. When checking the reference, found plan H at zero both beams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08:40 Beams in for K-modulation test </a:t>
            </a:r>
          </a:p>
          <a:p>
            <a:pPr lvl="1"/>
            <a:r>
              <a:rPr lang="en-US" dirty="0" smtClean="0"/>
              <a:t>To be continued …</a:t>
            </a:r>
          </a:p>
          <a:p>
            <a:r>
              <a:rPr lang="en-US" dirty="0" smtClean="0"/>
              <a:t>09:00 RF phase set-up &amp; blow-up in ramp </a:t>
            </a:r>
          </a:p>
          <a:p>
            <a:pPr lvl="1"/>
            <a:r>
              <a:rPr lang="en-US" dirty="0" smtClean="0"/>
              <a:t>9:30-11:30 cavity phasing </a:t>
            </a:r>
          </a:p>
          <a:p>
            <a:pPr lvl="1"/>
            <a:r>
              <a:rPr lang="en-US" dirty="0" smtClean="0"/>
              <a:t>11:30 – 13:40 new blow up tests</a:t>
            </a:r>
          </a:p>
          <a:p>
            <a:r>
              <a:rPr lang="en-US" dirty="0" smtClean="0"/>
              <a:t>13:40 SPS EDF intervention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keep beam at 4 TeV</a:t>
            </a:r>
          </a:p>
          <a:p>
            <a:pPr lvl="1"/>
            <a:r>
              <a:rPr lang="en-US" dirty="0" smtClean="0"/>
              <a:t>Ramp and squeeze</a:t>
            </a:r>
          </a:p>
          <a:p>
            <a:r>
              <a:rPr lang="en-US" dirty="0" smtClean="0"/>
              <a:t>15:30 Dumped beams. Testing stretched squeeze functions without beam (from 819 to 840 seconds)</a:t>
            </a:r>
          </a:p>
          <a:p>
            <a:pPr lvl="1"/>
            <a:r>
              <a:rPr lang="en-US" dirty="0" smtClean="0"/>
              <a:t>Needs to be made longer still</a:t>
            </a:r>
          </a:p>
          <a:p>
            <a:r>
              <a:rPr lang="en-US" dirty="0" smtClean="0"/>
              <a:t>16:01 Beam back in the SPS – prepare machine for injection studies</a:t>
            </a:r>
          </a:p>
          <a:p>
            <a:r>
              <a:rPr lang="en-US" dirty="0" smtClean="0"/>
              <a:t>17:00 – 23:00 injection studies. No beam from PS (POPS problem) for 1h 15min.</a:t>
            </a:r>
          </a:p>
          <a:p>
            <a:r>
              <a:rPr lang="en-US" dirty="0" smtClean="0"/>
              <a:t>23:00 – 7:00 optics during the squeeze </a:t>
            </a:r>
          </a:p>
          <a:p>
            <a:r>
              <a:rPr lang="en-US" dirty="0" smtClean="0"/>
              <a:t>7:45 lost beam during k-modulation (trim too strong)</a:t>
            </a:r>
          </a:p>
          <a:p>
            <a:r>
              <a:rPr lang="en-US" dirty="0" smtClean="0"/>
              <a:t>Test longer squeeze functions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Good results from Blow-Up tests.</a:t>
            </a:r>
            <a:endParaRPr lang="en-US" sz="1600" dirty="0" smtClean="0"/>
          </a:p>
          <a:p>
            <a:pPr lvl="1"/>
            <a:r>
              <a:rPr lang="en-GB" sz="1400" dirty="0" smtClean="0"/>
              <a:t>Controlled blow-up beam 1, at 450 GeV, nominal intensity single bunch, target at 1.3 ns (11:50). A bit too fast…</a:t>
            </a:r>
            <a:endParaRPr lang="en-US" sz="1400" dirty="0" smtClean="0"/>
          </a:p>
          <a:p>
            <a:pPr lvl="1"/>
            <a:r>
              <a:rPr lang="en-GB" sz="1400" dirty="0" smtClean="0"/>
              <a:t>Controlled blow-up beam 2, 450 GeV, nominal intensity single bunch, target 1.3 ns (12:05). Now OK</a:t>
            </a:r>
            <a:endParaRPr lang="en-US" sz="1400" dirty="0" smtClean="0"/>
          </a:p>
          <a:p>
            <a:pPr lvl="1"/>
            <a:r>
              <a:rPr lang="en-GB" sz="1400" dirty="0" smtClean="0"/>
              <a:t>Controlled blow-up beam 1 (12:22) and beam 2 (12:35), 450 GeV, nominal, target = 1.5 ns. OK</a:t>
            </a:r>
            <a:endParaRPr lang="en-US" sz="1400" dirty="0" smtClean="0"/>
          </a:p>
          <a:p>
            <a:pPr lvl="1"/>
            <a:r>
              <a:rPr lang="en-GB" sz="1400" dirty="0" smtClean="0"/>
              <a:t>These 4 tests show a nice (1-Exp[-t/tau]) response.</a:t>
            </a:r>
            <a:endParaRPr lang="en-US" sz="1400" dirty="0" smtClean="0"/>
          </a:p>
          <a:p>
            <a:pPr lvl="1"/>
            <a:r>
              <a:rPr lang="en-GB" sz="1400" dirty="0" smtClean="0"/>
              <a:t>Ramp with pilot (13:10), target at 1.2 ns. We get 1.17 ns both beams. Looks fine. However some length oscillations in the first few minutes. Will try another ramp without modification, then reduce gain.</a:t>
            </a:r>
            <a:endParaRPr lang="en-US" sz="1400" dirty="0" smtClean="0"/>
          </a:p>
          <a:p>
            <a:r>
              <a:rPr lang="en-GB" sz="1600" dirty="0" smtClean="0"/>
              <a:t>Follow-Up:</a:t>
            </a:r>
            <a:endParaRPr lang="en-US" sz="1600" dirty="0" smtClean="0"/>
          </a:p>
          <a:p>
            <a:r>
              <a:rPr lang="en-GB" sz="1600" dirty="0" smtClean="0"/>
              <a:t>                We have left blow-up operational</a:t>
            </a:r>
            <a:endParaRPr lang="en-US" sz="1600" dirty="0" smtClean="0"/>
          </a:p>
          <a:p>
            <a:r>
              <a:rPr lang="en-GB" sz="1600" dirty="0" smtClean="0"/>
              <a:t>                We will fine tune it using following ramps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Blow-UP tests (P. Baudrenghien)</a:t>
            </a:r>
            <a:endParaRPr lang="en-US" dirty="0"/>
          </a:p>
        </p:txBody>
      </p:sp>
      <p:pic>
        <p:nvPicPr>
          <p:cNvPr id="4" name="Picture 2" descr="\\cern.ch\dfs\Users\e\eholzer\Documents\powerpoint\LHC_coordination\201203201356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640" y="4509120"/>
            <a:ext cx="7924800" cy="214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Tune feedback 5 times slower than 2011 proton run (bandwidth was reduced at the end of the ion run): cannot follow fast tune changes</a:t>
            </a:r>
          </a:p>
          <a:p>
            <a:r>
              <a:rPr lang="en-US" sz="1800" dirty="0" smtClean="0"/>
              <a:t>Chirp was not active (ramps on Monday): bad signal to noise ration </a:t>
            </a:r>
            <a:r>
              <a:rPr lang="en-US" sz="1800" dirty="0" smtClean="0">
                <a:sym typeface="Wingdings" pitchFamily="2" charset="2"/>
              </a:rPr>
              <a:t> solved</a:t>
            </a:r>
            <a:endParaRPr lang="en-US" sz="1800" dirty="0" smtClean="0"/>
          </a:p>
          <a:p>
            <a:r>
              <a:rPr lang="en-US" sz="1800" dirty="0" smtClean="0"/>
              <a:t>“Higher order correction”: Update the BQBBQLHC FESA class </a:t>
            </a:r>
            <a:br>
              <a:rPr lang="en-US" sz="1800" dirty="0" smtClean="0"/>
            </a:br>
            <a:r>
              <a:rPr lang="en-US" sz="1800" dirty="0" smtClean="0"/>
              <a:t>This fixes side-effects that were already present last year but became more important with the new 2012 acquisition settings (e.g. going from 8192-&gt;1024 turn FFTs). This </a:t>
            </a:r>
            <a:r>
              <a:rPr lang="en-US" sz="1800" dirty="0" err="1" smtClean="0"/>
              <a:t>synchronises</a:t>
            </a:r>
            <a:r>
              <a:rPr lang="en-US" sz="1800" dirty="0" smtClean="0"/>
              <a:t>/</a:t>
            </a:r>
            <a:r>
              <a:rPr lang="en-US" sz="1800" dirty="0" err="1" smtClean="0"/>
              <a:t>equalise</a:t>
            </a:r>
            <a:r>
              <a:rPr lang="en-US" sz="1800" dirty="0" smtClean="0"/>
              <a:t> the GUI and FESA based tune estimates and eliminates the '</a:t>
            </a:r>
            <a:r>
              <a:rPr lang="en-US" sz="1800" dirty="0" err="1" smtClean="0"/>
              <a:t>NaN</a:t>
            </a:r>
            <a:r>
              <a:rPr lang="en-US" sz="1800" dirty="0" smtClean="0"/>
              <a:t>' indicator seen earlier. The '</a:t>
            </a:r>
            <a:r>
              <a:rPr lang="en-US" sz="1800" dirty="0" err="1" smtClean="0"/>
              <a:t>NaN</a:t>
            </a:r>
            <a:r>
              <a:rPr lang="en-US" sz="1800" dirty="0" smtClean="0"/>
              <a:t>' was put in intentionally to indicate an non-conformity of the fitter that was only mitigated now.</a:t>
            </a:r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Tune variation</a:t>
            </a:r>
          </a:p>
          <a:p>
            <a:pPr>
              <a:buNone/>
            </a:pPr>
            <a:r>
              <a:rPr lang="en-US" sz="1800" dirty="0" smtClean="0"/>
              <a:t>squeeze from</a:t>
            </a:r>
          </a:p>
          <a:p>
            <a:pPr>
              <a:buNone/>
            </a:pPr>
            <a:r>
              <a:rPr lang="en-US" sz="1800" dirty="0" smtClean="0"/>
              <a:t>0.8 to 0.7m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3550" y="79375"/>
            <a:ext cx="8680450" cy="622300"/>
          </a:xfrm>
        </p:spPr>
        <p:txBody>
          <a:bodyPr/>
          <a:lstStyle/>
          <a:p>
            <a:r>
              <a:rPr lang="en-US" dirty="0" smtClean="0"/>
              <a:t>Tune feedback &amp; diagnostics (S. Jackson, R. Steinhagen)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039" y="3861048"/>
            <a:ext cx="64484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voltage and current of some orbit correctors switch rapidly between two states, average stays constant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rate limitation on the correctors. Also: amplitude of orbit oscillation is pulsing</a:t>
            </a:r>
          </a:p>
          <a:p>
            <a:pPr lvl="1"/>
            <a:r>
              <a:rPr lang="en-US" sz="1800" dirty="0" smtClean="0"/>
              <a:t>“Effect seems to be energy related: Between 17:56 and 18:27 the energy transmission between BBQ </a:t>
            </a:r>
            <a:r>
              <a:rPr lang="en-US" sz="1800" dirty="0" err="1" smtClean="0"/>
              <a:t>fesa</a:t>
            </a:r>
            <a:r>
              <a:rPr lang="en-US" sz="1800" dirty="0" smtClean="0"/>
              <a:t> front ends and the OFC has been disabled for the continuous systems. This visibly reduces the energy fluctuation (still energy reception from e.g. on-demand systems or </a:t>
            </a:r>
            <a:r>
              <a:rPr lang="en-US" sz="1800" dirty="0" err="1" smtClean="0"/>
              <a:t>schottky</a:t>
            </a:r>
            <a:r>
              <a:rPr lang="en-US" sz="1800" dirty="0" smtClean="0"/>
              <a:t>) and the rapid </a:t>
            </a:r>
            <a:r>
              <a:rPr lang="en-US" sz="1800" dirty="0" err="1" smtClean="0"/>
              <a:t>I_ref</a:t>
            </a:r>
            <a:r>
              <a:rPr lang="en-US" sz="1800" dirty="0" smtClean="0"/>
              <a:t> changes of the orbit correctors. </a:t>
            </a:r>
          </a:p>
          <a:p>
            <a:pPr lvl="1"/>
            <a:r>
              <a:rPr lang="en-US" sz="1800" dirty="0" smtClean="0"/>
              <a:t>The energy is used for converting the RT kick strengths to corrector currents (also with disabled orbit feedback, in order to maintain the deflections during the ramp).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 Will be looked into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Also: drift of tune from OFB RT trims (</a:t>
            </a:r>
            <a:r>
              <a:rPr lang="en-US" sz="1800" dirty="0" err="1" smtClean="0"/>
              <a:t>deltaQ</a:t>
            </a:r>
            <a:r>
              <a:rPr lang="en-US" sz="1800" dirty="0" smtClean="0"/>
              <a:t> = 0.005 in ~6 minutes) (effect known from last year) 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 mitigated by energy feedback (to be commissioned)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Feedback (R. Steinhagen &amp; T. Baer)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25144"/>
            <a:ext cx="4608512" cy="183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14494"/>
          <a:stretch>
            <a:fillRect/>
          </a:stretch>
        </p:blipFill>
        <p:spPr bwMode="auto">
          <a:xfrm>
            <a:off x="5868144" y="4708428"/>
            <a:ext cx="2664296" cy="188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evening – injection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Aim: investigation on the origin of the vertical bump at the end of TI2 in </a:t>
            </a:r>
            <a:endParaRPr lang="en-US" dirty="0" smtClean="0"/>
          </a:p>
          <a:p>
            <a:r>
              <a:rPr lang="en-US" dirty="0" smtClean="0"/>
              <a:t>Scan of MKI delay and voltage: The settings of the MKI (delay and strength) were already optimized</a:t>
            </a:r>
          </a:p>
          <a:p>
            <a:r>
              <a:rPr lang="en-US" dirty="0" smtClean="0"/>
              <a:t>Can not get rid of the bump without creating injection oscillations</a:t>
            </a:r>
          </a:p>
          <a:p>
            <a:r>
              <a:rPr lang="en-US" dirty="0" smtClean="0"/>
              <a:t>But there is enough aperture available in the line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We can establish this year's reference with the bumps in.</a:t>
            </a:r>
          </a:p>
          <a:p>
            <a:pPr lvl="1"/>
            <a:r>
              <a:rPr lang="en-US" sz="2000" dirty="0" smtClean="0"/>
              <a:t>No losses observed with a bump up to 18 mm (~11sigma)</a:t>
            </a:r>
          </a:p>
          <a:p>
            <a:pPr lvl="1"/>
            <a:r>
              <a:rPr lang="en-US" sz="2000" dirty="0" smtClean="0"/>
              <a:t>Still unclear the origin of the bump (not there last year): roll angle of the MSI (vertical kick)? Realignment after layout change during TS?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FF0000"/>
                </a:solidFill>
              </a:rPr>
              <a:t>To be investigated 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87504" y="4221088"/>
            <a:ext cx="6192808" cy="2376264"/>
            <a:chOff x="251400" y="692620"/>
            <a:chExt cx="6797744" cy="283239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400" y="692620"/>
              <a:ext cx="6797744" cy="2832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Connector 5"/>
            <p:cNvCxnSpPr/>
            <p:nvPr/>
          </p:nvCxnSpPr>
          <p:spPr bwMode="auto">
            <a:xfrm>
              <a:off x="3563860" y="1196690"/>
              <a:ext cx="0" cy="201628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4572000" y="1124680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LHC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15646" y="2852920"/>
              <a:ext cx="5549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TI2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915770" y="2276840"/>
              <a:ext cx="792110" cy="936130"/>
            </a:xfrm>
            <a:prstGeom prst="ellipse">
              <a:avLst/>
            </a:prstGeom>
            <a:noFill/>
            <a:ln w="28575" cap="sq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night – optics corrections during squeeze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497180" cy="4464620"/>
          </a:xfrm>
        </p:spPr>
        <p:txBody>
          <a:bodyPr/>
          <a:lstStyle/>
          <a:p>
            <a:r>
              <a:rPr lang="en-US" dirty="0" smtClean="0"/>
              <a:t>Chromaticity, coupling, Beta-beat , dispersion measurements and corrections at 4 TeV during the squeeze.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Beta-beating down to 10-20% after local correction</a:t>
            </a:r>
          </a:p>
          <a:p>
            <a:pPr lvl="1"/>
            <a:r>
              <a:rPr lang="en-US" dirty="0" smtClean="0"/>
              <a:t>Beta-beating down to 5% after global correction</a:t>
            </a:r>
          </a:p>
          <a:p>
            <a:pPr lvl="1"/>
            <a:r>
              <a:rPr lang="en-US" dirty="0" smtClean="0"/>
              <a:t>Dispersion beat in horizontal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2 beta-beating at 0.6m after local correction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249" y="1379220"/>
            <a:ext cx="6568440" cy="474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2 beta-beating at 0.6m after global correction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01675"/>
            <a:ext cx="4608630" cy="330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32710"/>
            <a:ext cx="4464496" cy="319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946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Tuesday 20 March 2012</vt:lpstr>
      <vt:lpstr>Tuesday</vt:lpstr>
      <vt:lpstr>RF Blow-UP tests (P. Baudrenghien)</vt:lpstr>
      <vt:lpstr>Tune feedback &amp; diagnostics (S. Jackson, R. Steinhagen)</vt:lpstr>
      <vt:lpstr>Orbit Feedback (R. Steinhagen &amp; T. Baer)</vt:lpstr>
      <vt:lpstr>Tuesday evening – injection set-up</vt:lpstr>
      <vt:lpstr>Tuesday night – optics corrections during squeeze</vt:lpstr>
      <vt:lpstr>Beam 2 beta-beating at 0.6m after local correction</vt:lpstr>
      <vt:lpstr>Beam 2 beta-beating at 0.6m after global correction</vt:lpstr>
      <vt:lpstr>Beam 2 dispersion error (normalized) after global correction</vt:lpstr>
      <vt:lpstr>Plan</vt:lpstr>
      <vt:lpstr>Access requests</vt:lpstr>
      <vt:lpstr>To be sorted 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2012-03-21T12:51:53Z</dcterms:modified>
</cp:coreProperties>
</file>