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898" r:id="rId2"/>
    <p:sldId id="909" r:id="rId3"/>
    <p:sldId id="931" r:id="rId4"/>
    <p:sldId id="910" r:id="rId5"/>
    <p:sldId id="930" r:id="rId6"/>
    <p:sldId id="912" r:id="rId7"/>
    <p:sldId id="913" r:id="rId8"/>
    <p:sldId id="914" r:id="rId9"/>
    <p:sldId id="911" r:id="rId10"/>
    <p:sldId id="915" r:id="rId11"/>
    <p:sldId id="916" r:id="rId12"/>
    <p:sldId id="917" r:id="rId13"/>
    <p:sldId id="932" r:id="rId14"/>
    <p:sldId id="918" r:id="rId15"/>
    <p:sldId id="933" r:id="rId16"/>
    <p:sldId id="934" r:id="rId17"/>
    <p:sldId id="935" r:id="rId18"/>
    <p:sldId id="919" r:id="rId19"/>
    <p:sldId id="936" r:id="rId20"/>
    <p:sldId id="924" r:id="rId21"/>
    <p:sldId id="938" r:id="rId22"/>
    <p:sldId id="929" r:id="rId23"/>
    <p:sldId id="927" r:id="rId24"/>
    <p:sldId id="928" r:id="rId25"/>
    <p:sldId id="937" r:id="rId26"/>
    <p:sldId id="908" r:id="rId2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77" d="100"/>
          <a:sy n="77" d="100"/>
        </p:scale>
        <p:origin x="-390" y="-11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784078"/>
            <a:ext cx="8229600" cy="5525322"/>
          </a:xfrm>
        </p:spPr>
        <p:txBody>
          <a:bodyPr/>
          <a:lstStyle/>
          <a:p>
            <a:pPr lvl="0"/>
            <a:r>
              <a:rPr lang="en-US" dirty="0" smtClean="0"/>
              <a:t>09h02: Ramp started. 1 nominal bunch per beam.</a:t>
            </a:r>
          </a:p>
          <a:p>
            <a:pPr lvl="1"/>
            <a:r>
              <a:rPr lang="en-US" dirty="0" smtClean="0"/>
              <a:t>Reference orbit established at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	</a:t>
            </a:r>
            <a:r>
              <a:rPr lang="en-US" b="1" dirty="0" smtClean="0">
                <a:solidFill>
                  <a:srgbClr val="FF0000"/>
                </a:solidFill>
              </a:rPr>
              <a:t>1.5 / 1.0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m (b1)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		1.7 / 1.2 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m (</a:t>
            </a:r>
            <a:r>
              <a:rPr lang="en-US" b="1" dirty="0" smtClean="0">
                <a:solidFill>
                  <a:srgbClr val="FF0000"/>
                </a:solidFill>
              </a:rPr>
              <a:t>b2)</a:t>
            </a:r>
          </a:p>
          <a:p>
            <a:pPr lvl="1"/>
            <a:r>
              <a:rPr lang="en-US" dirty="0" smtClean="0"/>
              <a:t>Beam lifetime &gt; 1,000 hours in both beams</a:t>
            </a:r>
          </a:p>
          <a:p>
            <a:r>
              <a:rPr lang="en-US" dirty="0" smtClean="0"/>
              <a:t>10h40: Start collimation setup at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16h04: Dump b1. LBDS self trigger:</a:t>
            </a:r>
          </a:p>
          <a:p>
            <a:pPr lvl="1"/>
            <a:r>
              <a:rPr lang="en-US" dirty="0"/>
              <a:t>BETS tracking error. </a:t>
            </a:r>
            <a:r>
              <a:rPr lang="en-US" dirty="0" smtClean="0"/>
              <a:t>Supply problem start at 14h00.</a:t>
            </a:r>
          </a:p>
          <a:p>
            <a:pPr lvl="1"/>
            <a:r>
              <a:rPr lang="en-US" dirty="0" smtClean="0"/>
              <a:t>Later </a:t>
            </a:r>
            <a:r>
              <a:rPr lang="en-US" dirty="0"/>
              <a:t>access required: change the HV power </a:t>
            </a:r>
            <a:r>
              <a:rPr lang="en-US" dirty="0" smtClean="0"/>
              <a:t>supply.</a:t>
            </a:r>
            <a:endParaRPr lang="en-US" dirty="0"/>
          </a:p>
          <a:p>
            <a:r>
              <a:rPr lang="en-US" dirty="0" smtClean="0"/>
              <a:t>17h56: Beam 2 dumped: losses from collimation setup.</a:t>
            </a:r>
          </a:p>
          <a:p>
            <a:pPr lvl="1"/>
            <a:r>
              <a:rPr lang="en-US" dirty="0" smtClean="0"/>
              <a:t>B1: 13 H collimators completed.</a:t>
            </a:r>
          </a:p>
          <a:p>
            <a:pPr lvl="1"/>
            <a:r>
              <a:rPr lang="en-US" dirty="0" smtClean="0"/>
              <a:t>B2: 21 H collimators completed.</a:t>
            </a:r>
          </a:p>
          <a:p>
            <a:pPr lvl="1"/>
            <a:r>
              <a:rPr lang="en-US" dirty="0" smtClean="0"/>
              <a:t>Impedance observations in parallel.</a:t>
            </a:r>
          </a:p>
          <a:p>
            <a:r>
              <a:rPr lang="en-US" dirty="0" smtClean="0"/>
              <a:t>18h51: Access for beam dump.</a:t>
            </a:r>
          </a:p>
          <a:p>
            <a:pPr lvl="1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 March 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p-nom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6522" y="1000125"/>
            <a:ext cx="6456681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ramp with nominal bunch…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55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p-life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9991" y="1000125"/>
            <a:ext cx="7489744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36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f-blowup-ra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227" y="1000125"/>
            <a:ext cx="7989271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blowup and bunch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08380" y="116540"/>
            <a:ext cx="1656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Philippe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51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and </a:t>
            </a:r>
            <a:r>
              <a:rPr lang="en-US" dirty="0" err="1" smtClean="0"/>
              <a:t>chroma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attach.php?attachId=1135874&amp;type=png&amp;fname=20110304171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692620"/>
            <a:ext cx="6984970" cy="5820808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 bwMode="auto">
          <a:xfrm>
            <a:off x="6804310" y="2348850"/>
            <a:ext cx="504070" cy="79211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6320" y="5157240"/>
            <a:ext cx="504070" cy="79211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Chromaticity and tunes OK.</a:t>
            </a:r>
          </a:p>
          <a:p>
            <a:r>
              <a:rPr lang="en-US" dirty="0" smtClean="0"/>
              <a:t>Beta beat and coupling through squeeze OK.</a:t>
            </a:r>
          </a:p>
          <a:p>
            <a:pPr lvl="1"/>
            <a:r>
              <a:rPr lang="en-US" dirty="0" smtClean="0"/>
              <a:t>Beta* correction to be done with k-modulation.</a:t>
            </a:r>
          </a:p>
          <a:p>
            <a:r>
              <a:rPr lang="en-US" dirty="0"/>
              <a:t>Squeeze with dynamic orbit reference OK.</a:t>
            </a:r>
          </a:p>
          <a:p>
            <a:r>
              <a:rPr lang="en-US" dirty="0" smtClean="0"/>
              <a:t>Sequence with feedbacks OK.</a:t>
            </a:r>
          </a:p>
          <a:p>
            <a:r>
              <a:rPr lang="en-US" dirty="0" smtClean="0"/>
              <a:t>Pilot collisions and </a:t>
            </a:r>
            <a:r>
              <a:rPr lang="en-US" dirty="0" err="1" smtClean="0"/>
              <a:t>vernier</a:t>
            </a:r>
            <a:r>
              <a:rPr lang="en-US" dirty="0" smtClean="0"/>
              <a:t> scans OK.</a:t>
            </a:r>
          </a:p>
          <a:p>
            <a:r>
              <a:rPr lang="en-US" dirty="0" smtClean="0"/>
              <a:t>Final 3.5 </a:t>
            </a:r>
            <a:r>
              <a:rPr lang="en-US" dirty="0" err="1" smtClean="0"/>
              <a:t>TeV</a:t>
            </a:r>
            <a:r>
              <a:rPr lang="en-US" dirty="0" smtClean="0"/>
              <a:t> reference orbit defined (nominal </a:t>
            </a:r>
            <a:r>
              <a:rPr lang="en-US" dirty="0"/>
              <a:t>b</a:t>
            </a:r>
            <a:r>
              <a:rPr lang="en-US" dirty="0" smtClean="0"/>
              <a:t>unch).</a:t>
            </a:r>
          </a:p>
          <a:p>
            <a:r>
              <a:rPr lang="en-US" dirty="0" smtClean="0"/>
              <a:t>30 – 40% of collimators calibrated for flat top.</a:t>
            </a:r>
          </a:p>
          <a:p>
            <a:pPr lvl="1"/>
            <a:r>
              <a:rPr lang="en-US" dirty="0" smtClean="0"/>
              <a:t>To be completed.</a:t>
            </a:r>
          </a:p>
          <a:p>
            <a:r>
              <a:rPr lang="en-US" dirty="0" smtClean="0"/>
              <a:t>Dump protection setup and check.</a:t>
            </a:r>
          </a:p>
          <a:p>
            <a:pPr lvl="1"/>
            <a:r>
              <a:rPr lang="en-US" dirty="0" smtClean="0"/>
              <a:t>To be done.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for 3.5 </a:t>
            </a:r>
            <a:r>
              <a:rPr lang="en-US" dirty="0" err="1" smtClean="0"/>
              <a:t>TeV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291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beta beat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" name="Picture 1" descr="HVbetabeat_1.5m_all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4978" y="-718122"/>
            <a:ext cx="6566003" cy="8497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3860" y="76480"/>
            <a:ext cx="53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Rogelio, Glenn, Ryoichi, </a:t>
            </a:r>
            <a:r>
              <a:rPr lang="en-US" dirty="0" err="1" smtClean="0"/>
              <a:t>Masamitsu</a:t>
            </a:r>
            <a:r>
              <a:rPr lang="en-US" dirty="0" smtClean="0"/>
              <a:t>, 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424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beta beat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" name="Picture 1" descr="HVbetabeat_1.5m._AfterglobalCorr_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88998" y="-849048"/>
            <a:ext cx="6566003" cy="8497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3860" y="76480"/>
            <a:ext cx="53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Rogelio, Glenn, Ryoichi, </a:t>
            </a:r>
            <a:r>
              <a:rPr lang="en-US" dirty="0" err="1" smtClean="0"/>
              <a:t>Masamitsu</a:t>
            </a:r>
            <a:r>
              <a:rPr lang="en-US" dirty="0" smtClean="0"/>
              <a:t>, 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13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coupling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" name="Picture 1" descr="coupling_0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16989" y="-646112"/>
            <a:ext cx="6566003" cy="8497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3860" y="76480"/>
            <a:ext cx="53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Rogelio, Glenn, Ryoichi, </a:t>
            </a:r>
            <a:r>
              <a:rPr lang="en-US" dirty="0" err="1" smtClean="0"/>
              <a:t>Masamitsu</a:t>
            </a:r>
            <a:r>
              <a:rPr lang="en-US" dirty="0" smtClean="0"/>
              <a:t>, 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77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Orbit High Intensity 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Picture 6" descr="ref-orbit-b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3742"/>
            <a:ext cx="9144000" cy="36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02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Orbit High Intensity 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" name="Picture 1" descr="ref-orbit-b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356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69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712068"/>
            <a:ext cx="8229600" cy="5741352"/>
          </a:xfrm>
        </p:spPr>
        <p:txBody>
          <a:bodyPr/>
          <a:lstStyle/>
          <a:p>
            <a:pPr lvl="0"/>
            <a:r>
              <a:rPr lang="en-US" dirty="0"/>
              <a:t>RQT13.R7B2 tripped, EPC piquet could fix it remotely, hardware will be changed at the next occasion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Quench </a:t>
            </a:r>
            <a:r>
              <a:rPr lang="en-US" dirty="0"/>
              <a:t>heater power supply is discharged for </a:t>
            </a:r>
            <a:r>
              <a:rPr lang="en-US" dirty="0" smtClean="0"/>
              <a:t>RB.A56</a:t>
            </a:r>
            <a:r>
              <a:rPr lang="en-US" dirty="0"/>
              <a:t>. QPS_OK is masked in SIS.</a:t>
            </a:r>
            <a:endParaRPr lang="en-US" dirty="0" smtClean="0"/>
          </a:p>
          <a:p>
            <a:pPr lvl="0"/>
            <a:r>
              <a:rPr lang="en-US" dirty="0" smtClean="0"/>
              <a:t>21h07: Injection.</a:t>
            </a:r>
          </a:p>
          <a:p>
            <a:pPr lvl="0"/>
            <a:r>
              <a:rPr lang="en-US" dirty="0" smtClean="0"/>
              <a:t>21h53: Machine protection and other tests.</a:t>
            </a:r>
          </a:p>
          <a:p>
            <a:pPr lvl="1"/>
            <a:r>
              <a:rPr lang="en-US" dirty="0" smtClean="0"/>
              <a:t>Switch off power converters to check SIS. OK.</a:t>
            </a:r>
          </a:p>
          <a:p>
            <a:pPr lvl="1"/>
            <a:r>
              <a:rPr lang="en-US" dirty="0" smtClean="0"/>
              <a:t>Check RF frequency interlocks. OK.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automatic </a:t>
            </a:r>
            <a:r>
              <a:rPr lang="en-US" dirty="0" smtClean="0"/>
              <a:t>correction </a:t>
            </a:r>
            <a:r>
              <a:rPr lang="en-US" dirty="0"/>
              <a:t>ALICE/</a:t>
            </a:r>
            <a:r>
              <a:rPr lang="en-US" dirty="0" err="1"/>
              <a:t>LHCb</a:t>
            </a:r>
            <a:r>
              <a:rPr lang="en-US" dirty="0"/>
              <a:t> spectrometer bump non-</a:t>
            </a:r>
            <a:r>
              <a:rPr lang="en-US" dirty="0" smtClean="0"/>
              <a:t>closure. OK.</a:t>
            </a:r>
          </a:p>
          <a:p>
            <a:r>
              <a:rPr lang="en-US" dirty="0" smtClean="0"/>
              <a:t>00h09: Start of transverse damper studies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04h00: Loss maps.</a:t>
            </a:r>
          </a:p>
          <a:p>
            <a:r>
              <a:rPr lang="en-US" dirty="0" smtClean="0"/>
              <a:t>06h00: Ramp without tune feedback but with radial mod.</a:t>
            </a:r>
          </a:p>
          <a:p>
            <a:r>
              <a:rPr lang="en-US" dirty="0" smtClean="0"/>
              <a:t>08h00: Start injection and dump setup at 450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Sunday/Monday March 6</a:t>
            </a:r>
            <a:r>
              <a:rPr lang="en-GB" baseline="30000" dirty="0" smtClean="0"/>
              <a:t>th</a:t>
            </a:r>
            <a:r>
              <a:rPr lang="en-GB" dirty="0" smtClean="0"/>
              <a:t>/7</a:t>
            </a:r>
            <a:r>
              <a:rPr lang="en-GB" baseline="30000" dirty="0" smtClean="0"/>
              <a:t>th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46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Shaving of Beam During Collimator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8" name="Picture 7" descr="int-co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50" y="720100"/>
            <a:ext cx="6748937" cy="5733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8380" y="980660"/>
            <a:ext cx="1656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Coll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38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uneH_B1_13hb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5" r="9525"/>
          <a:stretch>
            <a:fillRect/>
          </a:stretch>
        </p:blipFill>
        <p:spPr>
          <a:xfrm>
            <a:off x="500034" y="1197650"/>
            <a:ext cx="8229600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Shift from Single Collimator?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180" y="692620"/>
            <a:ext cx="310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Salvant</a:t>
            </a:r>
            <a:r>
              <a:rPr lang="en-US" dirty="0" smtClean="0"/>
              <a:t> and N. </a:t>
            </a:r>
            <a:r>
              <a:rPr lang="en-US" dirty="0" err="1" smtClean="0"/>
              <a:t>Mounet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24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beta values </a:t>
            </a:r>
            <a:r>
              <a:rPr lang="en-US" sz="2400" dirty="0" smtClean="0"/>
              <a:t>(Glenn </a:t>
            </a:r>
            <a:r>
              <a:rPr lang="en-US" sz="2400" dirty="0" err="1" smtClean="0"/>
              <a:t>Vanbavinckhove</a:t>
            </a:r>
            <a:r>
              <a:rPr lang="en-US" sz="2400" dirty="0" smtClean="0"/>
              <a:t> et al)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470" y="980660"/>
            <a:ext cx="74890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smtClean="0"/>
              <a:t>Beam1 (after local          and        global correction):</a:t>
            </a:r>
          </a:p>
          <a:p>
            <a:pPr algn="l"/>
            <a:r>
              <a:rPr lang="en-US" sz="2400" dirty="0" smtClean="0"/>
              <a:t>IP              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(ex)                  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ey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400" dirty="0" smtClean="0"/>
              <a:t>IP1         1.68 (0.08)              1.62 (0.20)</a:t>
            </a:r>
          </a:p>
          <a:p>
            <a:pPr algn="l"/>
            <a:r>
              <a:rPr lang="en-US" sz="2400" dirty="0" smtClean="0"/>
              <a:t>IP5         1.53 (0.18)              1.45 (0.72)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Beam2 (after local correction,      no global correction):</a:t>
            </a:r>
          </a:p>
          <a:p>
            <a:pPr algn="l"/>
            <a:r>
              <a:rPr lang="en-US" sz="2400" dirty="0" smtClean="0"/>
              <a:t>IP              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(ex)                  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ey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400" dirty="0" smtClean="0"/>
              <a:t>IP1          1.43 (0.06)              1.62 (0.06)</a:t>
            </a:r>
          </a:p>
          <a:p>
            <a:pPr algn="l"/>
            <a:r>
              <a:rPr lang="en-US" sz="2400" dirty="0" smtClean="0"/>
              <a:t>IP5          1.64 (0.16)              1.48 (0.03)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57740" y="2175225"/>
            <a:ext cx="263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11.7% imbalance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800" y="4767585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9.5% imbalance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49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35653&amp;type=png&amp;fname=20110303000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764630"/>
            <a:ext cx="7366260" cy="575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94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but First Luminosity…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4817" name="Picture 1" descr="https://ab-dep-op-elogbook.web.cern.ch/ab-dep-op-elogbook/elogbook/attach.php?attachId=1135655&amp;type=png&amp;fname=20110303002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692620"/>
            <a:ext cx="6966990" cy="5918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890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3e15 protons in?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attach.php?attachId=1135910&amp;type=png&amp;fname=201103041907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764630"/>
            <a:ext cx="7561050" cy="5672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914179">
            <a:off x="6403388" y="26388"/>
            <a:ext cx="131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yet…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620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15764"/>
          <a:stretch/>
        </p:blipFill>
        <p:spPr>
          <a:xfrm>
            <a:off x="539440" y="908650"/>
            <a:ext cx="8100490" cy="5117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Rocky week. Plenty of access up to start of weekend. </a:t>
            </a:r>
          </a:p>
          <a:p>
            <a:pPr lvl="1"/>
            <a:r>
              <a:rPr lang="en-US" dirty="0" smtClean="0"/>
              <a:t>Up to 11h access per day.</a:t>
            </a:r>
          </a:p>
          <a:p>
            <a:pPr lvl="1"/>
            <a:r>
              <a:rPr lang="en-US" dirty="0" smtClean="0"/>
              <a:t>Many problems (see daily slides).</a:t>
            </a:r>
          </a:p>
          <a:p>
            <a:pPr lvl="1"/>
            <a:r>
              <a:rPr lang="en-US" dirty="0" smtClean="0"/>
              <a:t>Major impact: Feedback software and control. OK presently.</a:t>
            </a:r>
          </a:p>
          <a:p>
            <a:pPr lvl="1"/>
            <a:r>
              <a:rPr lang="en-US" dirty="0" smtClean="0"/>
              <a:t>Major impact: Beam dump problems. Many accesses. Rollback of software. More or less OK (still 1 problem per day). Brennan at LMC.</a:t>
            </a:r>
          </a:p>
          <a:p>
            <a:r>
              <a:rPr lang="en-US" dirty="0" smtClean="0"/>
              <a:t>Very smooth and efficient weekend (we need more weekends and less weekdays).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99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980" y="692620"/>
            <a:ext cx="8229600" cy="5976830"/>
          </a:xfrm>
        </p:spPr>
        <p:txBody>
          <a:bodyPr/>
          <a:lstStyle/>
          <a:p>
            <a:r>
              <a:rPr lang="en-US" dirty="0" smtClean="0"/>
              <a:t>Injection optics</a:t>
            </a:r>
            <a:r>
              <a:rPr lang="en-US" dirty="0"/>
              <a:t> </a:t>
            </a:r>
            <a:r>
              <a:rPr lang="en-US" dirty="0" smtClean="0"/>
              <a:t>and orbit OK.</a:t>
            </a:r>
          </a:p>
          <a:p>
            <a:r>
              <a:rPr lang="en-US" dirty="0" smtClean="0"/>
              <a:t>Aperture OK and measured.</a:t>
            </a:r>
          </a:p>
          <a:p>
            <a:pPr lvl="1"/>
            <a:r>
              <a:rPr lang="en-US" dirty="0" smtClean="0"/>
              <a:t>Measure DS aperture and response.</a:t>
            </a:r>
          </a:p>
          <a:p>
            <a:r>
              <a:rPr lang="en-US" dirty="0" smtClean="0"/>
              <a:t>RF system OK.</a:t>
            </a:r>
          </a:p>
          <a:p>
            <a:r>
              <a:rPr lang="en-US" dirty="0" smtClean="0"/>
              <a:t>Transverse damper OK.</a:t>
            </a:r>
          </a:p>
          <a:p>
            <a:r>
              <a:rPr lang="en-US" dirty="0" smtClean="0"/>
              <a:t>Feedbacks OK.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small but not controlled.</a:t>
            </a:r>
          </a:p>
          <a:p>
            <a:r>
              <a:rPr lang="en-US" dirty="0" smtClean="0"/>
              <a:t>Injection ring collimation OK.</a:t>
            </a:r>
          </a:p>
          <a:p>
            <a:pPr lvl="1"/>
            <a:r>
              <a:rPr lang="en-US" dirty="0" smtClean="0"/>
              <a:t>Repeat loss maps once preliminary data is analyzed. ~4h.</a:t>
            </a:r>
          </a:p>
          <a:p>
            <a:r>
              <a:rPr lang="en-US" dirty="0" smtClean="0"/>
              <a:t>Machine protection OK.</a:t>
            </a:r>
          </a:p>
          <a:p>
            <a:pPr lvl="1"/>
            <a:r>
              <a:rPr lang="en-US" dirty="0" smtClean="0"/>
              <a:t>Some final adjustments to be done.</a:t>
            </a:r>
          </a:p>
          <a:p>
            <a:r>
              <a:rPr lang="en-US" dirty="0" smtClean="0"/>
              <a:t>Injection transfer line collimation OK.</a:t>
            </a:r>
          </a:p>
          <a:p>
            <a:pPr lvl="1"/>
            <a:r>
              <a:rPr lang="en-US" dirty="0" smtClean="0"/>
              <a:t>Checks to be completed for TI8.</a:t>
            </a:r>
          </a:p>
          <a:p>
            <a:r>
              <a:rPr lang="en-US" dirty="0" smtClean="0"/>
              <a:t>Then move to multi-bunch injection.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for 450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04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 Line Trajectories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https://ab-dep-op-elogbook.web.cern.ch/ab-dep-op-elogbook/elogbook/attach.php?attachId=1135314&amp;type=png&amp;fname=201102281043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908650"/>
            <a:ext cx="6497950" cy="2707479"/>
          </a:xfrm>
          <a:prstGeom prst="rect">
            <a:avLst/>
          </a:prstGeom>
          <a:noFill/>
        </p:spPr>
      </p:pic>
      <p:pic>
        <p:nvPicPr>
          <p:cNvPr id="3074" name="Picture 2" descr="https://ab-dep-op-elogbook.web.cern.ch/ab-dep-op-elogbook/elogbook/attach.php?attachId=1135315&amp;type=png&amp;fname=201102281043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3682138"/>
            <a:ext cx="6480900" cy="27003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04310" y="116540"/>
            <a:ext cx="216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Injection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21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l-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029" y="1000125"/>
            <a:ext cx="681566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collimator + protection settings 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980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l-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029" y="1000125"/>
            <a:ext cx="681566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collimator + protection settings 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6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ss-ma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550" y="1000125"/>
            <a:ext cx="6218625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4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and nominal bunch. OK.</a:t>
            </a:r>
          </a:p>
          <a:p>
            <a:r>
              <a:rPr lang="en-US" dirty="0" smtClean="0"/>
              <a:t>Chromaticity, tune, orbit OK.</a:t>
            </a:r>
          </a:p>
          <a:p>
            <a:pPr lvl="1"/>
            <a:r>
              <a:rPr lang="en-US" dirty="0" smtClean="0"/>
              <a:t>Still require</a:t>
            </a:r>
          </a:p>
          <a:p>
            <a:r>
              <a:rPr lang="en-US" dirty="0" smtClean="0"/>
              <a:t>RF blowup. OK.</a:t>
            </a:r>
          </a:p>
          <a:p>
            <a:pPr lvl="1"/>
            <a:r>
              <a:rPr lang="en-US" dirty="0" smtClean="0"/>
              <a:t>Some minor optimizations still ongoing. Philippe.</a:t>
            </a:r>
          </a:p>
          <a:p>
            <a:r>
              <a:rPr lang="en-US" dirty="0" smtClean="0"/>
              <a:t>Feedbacks OK.</a:t>
            </a:r>
          </a:p>
          <a:p>
            <a:r>
              <a:rPr lang="en-US" dirty="0" smtClean="0"/>
              <a:t>Transmission and lifetimes OK.</a:t>
            </a:r>
          </a:p>
          <a:p>
            <a:r>
              <a:rPr lang="en-US" dirty="0" smtClean="0"/>
              <a:t>Collimator ramp:</a:t>
            </a:r>
          </a:p>
          <a:p>
            <a:pPr lvl="1"/>
            <a:r>
              <a:rPr lang="en-US" dirty="0" smtClean="0"/>
              <a:t>To be done once endpoint is known (3.5 </a:t>
            </a:r>
            <a:r>
              <a:rPr lang="en-US" dirty="0" err="1" smtClean="0"/>
              <a:t>TeV</a:t>
            </a:r>
            <a:r>
              <a:rPr lang="en-US" dirty="0" smtClean="0"/>
              <a:t> setup)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for the ramp?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46211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46437</TotalTime>
  <Words>696</Words>
  <Application>Microsoft Office PowerPoint</Application>
  <PresentationFormat>On-screen Show (4:3)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Pixel</vt:lpstr>
      <vt:lpstr>Sunday March 6th </vt:lpstr>
      <vt:lpstr>Sunday/Monday March 6th/7th   </vt:lpstr>
      <vt:lpstr>Week Summary</vt:lpstr>
      <vt:lpstr>Where are we for 450 GeV?</vt:lpstr>
      <vt:lpstr>Transfer Line Trajectories</vt:lpstr>
      <vt:lpstr>Full collimator + protection settings B1</vt:lpstr>
      <vt:lpstr>Full collimator + protection settings B2</vt:lpstr>
      <vt:lpstr>Loss map example</vt:lpstr>
      <vt:lpstr>Where are we for the ramp?</vt:lpstr>
      <vt:lpstr>Fine ramp with nominal bunch…</vt:lpstr>
      <vt:lpstr>Lifetimes…</vt:lpstr>
      <vt:lpstr>RF blowup and bunch length</vt:lpstr>
      <vt:lpstr>Tune feedback and chroma</vt:lpstr>
      <vt:lpstr>Where are we for 3.5 TeV?</vt:lpstr>
      <vt:lpstr>B1 beta beat</vt:lpstr>
      <vt:lpstr>B2 beta beat</vt:lpstr>
      <vt:lpstr>B2 coupling</vt:lpstr>
      <vt:lpstr>3.5 TeV Orbit High Intensity B1</vt:lpstr>
      <vt:lpstr>3.5 TeV Orbit High Intensity B2</vt:lpstr>
      <vt:lpstr>Shaving of Beam During Collimator Setup</vt:lpstr>
      <vt:lpstr>Tune Shift from Single Collimator?</vt:lpstr>
      <vt:lpstr>IP beta values (Glenn Vanbavinckhove et al)</vt:lpstr>
      <vt:lpstr>Beam-beam scan</vt:lpstr>
      <vt:lpstr>Tiny but First Luminosity…</vt:lpstr>
      <vt:lpstr>3e15 protons in?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1810</cp:revision>
  <dcterms:created xsi:type="dcterms:W3CDTF">2010-10-13T07:44:28Z</dcterms:created>
  <dcterms:modified xsi:type="dcterms:W3CDTF">2011-03-07T08:33:59Z</dcterms:modified>
</cp:coreProperties>
</file>