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910" r:id="rId2"/>
    <p:sldId id="908" r:id="rId3"/>
    <p:sldId id="911" r:id="rId4"/>
    <p:sldId id="912" r:id="rId5"/>
    <p:sldId id="913" r:id="rId6"/>
    <p:sldId id="914" r:id="rId7"/>
    <p:sldId id="915" r:id="rId8"/>
    <p:sldId id="916" r:id="rId9"/>
    <p:sldId id="917" r:id="rId10"/>
    <p:sldId id="918" r:id="rId11"/>
    <p:sldId id="919" r:id="rId12"/>
    <p:sldId id="920" r:id="rId13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2097" autoAdjust="0"/>
    <p:restoredTop sz="95238" autoAdjust="0"/>
  </p:normalViewPr>
  <p:slideViewPr>
    <p:cSldViewPr>
      <p:cViewPr varScale="1">
        <p:scale>
          <a:sx n="122" d="100"/>
          <a:sy n="122" d="100"/>
        </p:scale>
        <p:origin x="-184" y="-10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March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371600"/>
            <a:ext cx="62820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i="1" dirty="0" smtClean="0">
                <a:latin typeface="Times New Roman"/>
                <a:cs typeface="Times New Roman"/>
              </a:rPr>
              <a:t>the short story:</a:t>
            </a:r>
          </a:p>
          <a:p>
            <a:pPr algn="l"/>
            <a:endParaRPr lang="en-US" sz="2400" b="1" i="1" dirty="0" smtClean="0">
              <a:latin typeface="Times New Roman"/>
              <a:cs typeface="Times New Roman"/>
            </a:endParaRPr>
          </a:p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from a global point of view ...</a:t>
            </a:r>
          </a:p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		... we had 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basically 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only one access !!! </a:t>
            </a:r>
            <a:endParaRPr lang="en-US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March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1000" y="838200"/>
            <a:ext cx="13751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Thu 21:50</a:t>
            </a:r>
            <a:endParaRPr lang="en-US" sz="1600" b="1" i="1" dirty="0" smtClean="0">
              <a:solidFill>
                <a:srgbClr val="00007D">
                  <a:lumMod val="60000"/>
                  <a:lumOff val="40000"/>
                </a:srgbClr>
              </a:solidFill>
              <a:latin typeface="Times New Roman"/>
              <a:cs typeface="Times New Roman"/>
            </a:endParaRPr>
          </a:p>
          <a:p>
            <a:pPr algn="l"/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981200" y="872756"/>
            <a:ext cx="6934200" cy="5262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/>
              <a:t>Beam dump on top of the ramp. Was due to the loss of a corrector circuit (</a:t>
            </a:r>
            <a:r>
              <a:rPr lang="en-US" sz="1600" dirty="0" smtClean="0">
                <a:solidFill>
                  <a:srgbClr val="FF0000"/>
                </a:solidFill>
              </a:rPr>
              <a:t>RQTF.A23B2</a:t>
            </a:r>
            <a:r>
              <a:rPr lang="en-US" sz="1600" dirty="0" smtClean="0"/>
              <a:t>)</a:t>
            </a:r>
          </a:p>
          <a:p>
            <a:pPr algn="l"/>
            <a:r>
              <a:rPr lang="en-US" sz="1600" dirty="0" err="1" smtClean="0">
                <a:solidFill>
                  <a:srgbClr val="FF0000"/>
                </a:solidFill>
              </a:rPr>
              <a:t>ref_rate</a:t>
            </a:r>
            <a:r>
              <a:rPr lang="en-US" sz="1600" dirty="0" smtClean="0">
                <a:solidFill>
                  <a:srgbClr val="FF0000"/>
                </a:solidFill>
              </a:rPr>
              <a:t> limit apparently exceeded.</a:t>
            </a: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r>
              <a:rPr lang="en-US" sz="1600" dirty="0" smtClean="0"/>
              <a:t>BEAM MODE &gt; Injection Probe Beam</a:t>
            </a:r>
          </a:p>
          <a:p>
            <a:pPr algn="l"/>
            <a:r>
              <a:rPr lang="en-US" sz="1600" dirty="0" smtClean="0"/>
              <a:t>Beam2 dumped by self-triggering of the LBDS. Experts investigating.</a:t>
            </a:r>
          </a:p>
          <a:p>
            <a:pPr algn="l"/>
            <a:r>
              <a:rPr lang="en-US" sz="1600" dirty="0" smtClean="0"/>
              <a:t>According to FRANCESCO CASTRONUOVO we did </a:t>
            </a:r>
            <a:r>
              <a:rPr lang="en-US" sz="1600" dirty="0" smtClean="0">
                <a:solidFill>
                  <a:srgbClr val="FF0000"/>
                </a:solidFill>
              </a:rPr>
              <a:t>an asynchronous dump,</a:t>
            </a:r>
            <a:r>
              <a:rPr lang="en-US" sz="1600" dirty="0" smtClean="0"/>
              <a:t> so the specialists want to check-we are preparing for </a:t>
            </a:r>
          </a:p>
          <a:p>
            <a:pPr algn="l"/>
            <a:r>
              <a:rPr lang="en-US" sz="1600" dirty="0" smtClean="0"/>
              <a:t>access at 2h00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447800"/>
            <a:ext cx="3048000" cy="218190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81000" y="4412159"/>
            <a:ext cx="1375138" cy="20851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Thu 23:54</a:t>
            </a:r>
          </a:p>
          <a:p>
            <a:pPr algn="l"/>
            <a:r>
              <a:rPr lang="en-US" sz="1600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         </a:t>
            </a:r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23:55</a:t>
            </a:r>
          </a:p>
          <a:p>
            <a:pPr algn="l"/>
            <a:endParaRPr lang="en-US" sz="1600" b="1" i="1" dirty="0" smtClean="0">
              <a:solidFill>
                <a:srgbClr val="00007D">
                  <a:lumMod val="60000"/>
                  <a:lumOff val="40000"/>
                </a:srgbClr>
              </a:solidFill>
              <a:latin typeface="Times New Roman"/>
              <a:cs typeface="Times New Roman"/>
            </a:endParaRPr>
          </a:p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       02:00</a:t>
            </a:r>
          </a:p>
          <a:p>
            <a:pPr algn="l"/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March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04-03-2011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1000" y="838200"/>
            <a:ext cx="12753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Fri 04:05</a:t>
            </a:r>
            <a:endParaRPr lang="en-US" sz="1600" b="1" i="1" dirty="0" smtClean="0">
              <a:solidFill>
                <a:srgbClr val="00007D">
                  <a:lumMod val="60000"/>
                  <a:lumOff val="40000"/>
                </a:srgbClr>
              </a:solidFill>
              <a:latin typeface="Times New Roman"/>
              <a:cs typeface="Times New Roman"/>
            </a:endParaRPr>
          </a:p>
          <a:p>
            <a:pPr algn="l"/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981200" y="872756"/>
            <a:ext cx="6934200" cy="5386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... never give up: </a:t>
            </a:r>
          </a:p>
          <a:p>
            <a:pPr algn="l"/>
            <a:r>
              <a:rPr lang="en-US" sz="1600" dirty="0" smtClean="0"/>
              <a:t>LHC RUN CTRL: BEAM MODE changed to INJECTION PROBE BEAM</a:t>
            </a:r>
          </a:p>
          <a:p>
            <a:pPr algn="l"/>
            <a:r>
              <a:rPr lang="en-US" sz="1600" dirty="0" smtClean="0">
                <a:solidFill>
                  <a:srgbClr val="FF0000"/>
                </a:solidFill>
              </a:rPr>
              <a:t>Channel number 6 of injection BIC is not ok for both beams.   </a:t>
            </a: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r>
              <a:rPr lang="en-US" sz="16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                 it is again the LBDS</a:t>
            </a: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r>
              <a:rPr lang="en-US" sz="1600" dirty="0" smtClean="0"/>
              <a:t>According to Alain Antoine, the LBDS is not receiving the power permit.</a:t>
            </a:r>
          </a:p>
          <a:p>
            <a:pPr algn="l"/>
            <a:r>
              <a:rPr lang="en-US" sz="1600" dirty="0" smtClean="0"/>
              <a:t>Following the suggestion of Alain, we called Etienne </a:t>
            </a:r>
            <a:r>
              <a:rPr lang="en-US" sz="1600" dirty="0" err="1" smtClean="0"/>
              <a:t>Carlier</a:t>
            </a:r>
            <a:r>
              <a:rPr lang="en-US" sz="1600" dirty="0" smtClean="0"/>
              <a:t>, who thinks that the </a:t>
            </a:r>
            <a:r>
              <a:rPr lang="en-US" sz="1600" dirty="0" smtClean="0">
                <a:solidFill>
                  <a:srgbClr val="FF0000"/>
                </a:solidFill>
              </a:rPr>
              <a:t>problem is on the software side.</a:t>
            </a: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  <a:p>
            <a:pPr algn="l"/>
            <a:endParaRPr lang="en-US" sz="1600" dirty="0" smtClean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652" y="1981200"/>
            <a:ext cx="2626537" cy="2286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000" y="5783759"/>
            <a:ext cx="3891176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Fri 07:00     ... guess what ... </a:t>
            </a:r>
          </a:p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		preparing access</a:t>
            </a:r>
          </a:p>
          <a:p>
            <a:pPr algn="l"/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400" y="801292"/>
          <a:ext cx="8641200" cy="4823216"/>
        </p:xfrm>
        <a:graphic>
          <a:graphicData uri="http://schemas.openxmlformats.org/drawingml/2006/table">
            <a:tbl>
              <a:tblPr/>
              <a:tblGrid>
                <a:gridCol w="504987"/>
                <a:gridCol w="451266"/>
                <a:gridCol w="572141"/>
                <a:gridCol w="526477"/>
                <a:gridCol w="6586329"/>
              </a:tblGrid>
              <a:tr h="486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Day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Shift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Time (h)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Activity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Fri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7:45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8000"/>
                          </a:solidFill>
                          <a:latin typeface="Arial"/>
                        </a:rPr>
                        <a:t>Prepare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8000"/>
                          </a:solidFill>
                          <a:latin typeface="Arial"/>
                        </a:rPr>
                        <a:t> access.</a:t>
                      </a:r>
                      <a:endParaRPr lang="en-US" sz="1400" b="1" i="0" u="none" strike="noStrike" dirty="0">
                        <a:solidFill>
                          <a:srgbClr val="008000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Arial"/>
                        </a:rPr>
                        <a:t>4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+mn-lt"/>
                        </a:rPr>
                        <a:t>Fri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15:00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Arial"/>
                        </a:rPr>
                        <a:t>Ramp to 3.5 </a:t>
                      </a:r>
                      <a:r>
                        <a:rPr lang="en-US" sz="1400" b="1" i="0" u="none" strike="noStrike" dirty="0" err="1" smtClean="0">
                          <a:solidFill>
                            <a:srgbClr val="006600"/>
                          </a:solidFill>
                          <a:latin typeface="Arial"/>
                        </a:rPr>
                        <a:t>TeV</a:t>
                      </a:r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Arial"/>
                        </a:rPr>
                        <a:t> with pilot bunch.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+mn-lt"/>
                        </a:rPr>
                        <a:t>Fri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20:00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Transverse damper for multi-bunch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Sa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0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:00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8000"/>
                          </a:solidFill>
                          <a:latin typeface="Arial"/>
                        </a:rPr>
                        <a:t>Beta beat, coupling, beta* correction at 3.5 </a:t>
                      </a:r>
                      <a:r>
                        <a:rPr lang="en-US" sz="1400" b="1" i="0" u="none" strike="noStrike" dirty="0" err="1" smtClean="0">
                          <a:solidFill>
                            <a:srgbClr val="008000"/>
                          </a:solidFill>
                          <a:latin typeface="Arial"/>
                        </a:rPr>
                        <a:t>TeV</a:t>
                      </a:r>
                      <a:r>
                        <a:rPr lang="en-US" sz="1400" b="1" i="0" u="none" strike="noStrike" dirty="0" smtClean="0">
                          <a:solidFill>
                            <a:srgbClr val="008000"/>
                          </a:solidFill>
                          <a:latin typeface="Arial"/>
                        </a:rPr>
                        <a:t>, pilot bunch</a:t>
                      </a:r>
                      <a:endParaRPr lang="en-US" sz="1400" b="1" i="0" u="none" strike="noStrike" dirty="0">
                        <a:solidFill>
                          <a:srgbClr val="008000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Sa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BLM tests of new software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Sa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9:00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Trial ramp to 3.5 </a:t>
                      </a:r>
                      <a:r>
                        <a:rPr lang="en-US" sz="1400" b="1" i="0" u="none" strike="noStrike" dirty="0" err="1" smtClean="0">
                          <a:solidFill>
                            <a:srgbClr val="006600"/>
                          </a:solidFill>
                          <a:latin typeface="+mn-lt"/>
                        </a:rPr>
                        <a:t>TeV</a:t>
                      </a:r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 with 1 nominal bunch (RF blowup, orbit, </a:t>
                      </a:r>
                      <a:r>
                        <a:rPr lang="en-US" sz="1400" b="1" i="0" u="none" strike="noStrike" dirty="0" err="1" smtClean="0">
                          <a:solidFill>
                            <a:srgbClr val="006600"/>
                          </a:solidFill>
                          <a:latin typeface="+mn-lt"/>
                        </a:rPr>
                        <a:t>emittance</a:t>
                      </a:r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, damper, ...)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Collimation setup 3.5 TeV before squeeze, 1 nominal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Qualification dump protection, injection protection, collimation 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35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Injection and dump setup (higher intensity, MP, …)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Collimation setup 3.5 TeV before squeeze, 1 nominal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4F6228"/>
                          </a:solidFill>
                          <a:latin typeface="Arial"/>
                        </a:rPr>
                        <a:t>tbd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Collimation setup 3.5 TeV before squeeze, 1 nominal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8000"/>
                          </a:solidFill>
                          <a:latin typeface="Arial"/>
                        </a:rPr>
                        <a:t>tbd</a:t>
                      </a:r>
                      <a:endParaRPr lang="en-US" sz="1400" b="1" i="0" u="none" strike="noStrike" dirty="0">
                        <a:solidFill>
                          <a:srgbClr val="008000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2547" y="5949350"/>
            <a:ext cx="5615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hours access in last 24h and more to come…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Ahead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400" y="801292"/>
          <a:ext cx="8641200" cy="4823216"/>
        </p:xfrm>
        <a:graphic>
          <a:graphicData uri="http://schemas.openxmlformats.org/drawingml/2006/table">
            <a:tbl>
              <a:tblPr/>
              <a:tblGrid>
                <a:gridCol w="504987"/>
                <a:gridCol w="451266"/>
                <a:gridCol w="572141"/>
                <a:gridCol w="526477"/>
                <a:gridCol w="6586329"/>
              </a:tblGrid>
              <a:tr h="4867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Day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Shift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Time (h)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latin typeface="Arial"/>
                        </a:rPr>
                        <a:t>Activity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THU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7:45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8000"/>
                          </a:solidFill>
                          <a:latin typeface="Arial"/>
                        </a:rPr>
                        <a:t>Prepare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8000"/>
                          </a:solidFill>
                          <a:latin typeface="Arial"/>
                        </a:rPr>
                        <a:t> access.</a:t>
                      </a:r>
                      <a:endParaRPr lang="en-US" sz="1400" b="1" i="0" u="none" strike="noStrike" dirty="0">
                        <a:solidFill>
                          <a:srgbClr val="008000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Arial"/>
                        </a:rPr>
                        <a:t>3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THU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15:00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5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Arial"/>
                        </a:rPr>
                        <a:t>Ramp to 3.5 </a:t>
                      </a:r>
                      <a:r>
                        <a:rPr lang="en-US" sz="1400" b="1" i="0" u="none" strike="noStrike" dirty="0" err="1" smtClean="0">
                          <a:solidFill>
                            <a:srgbClr val="006600"/>
                          </a:solidFill>
                          <a:latin typeface="Arial"/>
                        </a:rPr>
                        <a:t>TeV</a:t>
                      </a:r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Arial"/>
                        </a:rPr>
                        <a:t> with pilot bunch.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Arial"/>
                        </a:rPr>
                        <a:t>20:00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Transverse damper for multi-bunch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0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:00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8000"/>
                          </a:solidFill>
                          <a:latin typeface="Arial"/>
                        </a:rPr>
                        <a:t>Beta beat, coupling, beta* correction at 3.5 </a:t>
                      </a:r>
                      <a:r>
                        <a:rPr lang="en-US" sz="1400" b="1" i="0" u="none" strike="noStrike" dirty="0" err="1" smtClean="0">
                          <a:solidFill>
                            <a:srgbClr val="008000"/>
                          </a:solidFill>
                          <a:latin typeface="Arial"/>
                        </a:rPr>
                        <a:t>TeV</a:t>
                      </a:r>
                      <a:r>
                        <a:rPr lang="en-US" sz="1400" b="1" i="0" u="none" strike="noStrike" dirty="0" smtClean="0">
                          <a:solidFill>
                            <a:srgbClr val="008000"/>
                          </a:solidFill>
                          <a:latin typeface="Arial"/>
                        </a:rPr>
                        <a:t>, pilot bunch</a:t>
                      </a:r>
                      <a:endParaRPr lang="en-US" sz="1400" b="1" i="0" u="none" strike="noStrike" dirty="0">
                        <a:solidFill>
                          <a:srgbClr val="008000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BLM tests of new software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9:00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Trial ramp to 3.5 </a:t>
                      </a:r>
                      <a:r>
                        <a:rPr lang="en-US" sz="1400" b="1" i="0" u="none" strike="noStrike" dirty="0" err="1" smtClean="0">
                          <a:solidFill>
                            <a:srgbClr val="006600"/>
                          </a:solidFill>
                          <a:latin typeface="+mn-lt"/>
                        </a:rPr>
                        <a:t>TeV</a:t>
                      </a:r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 with 1 nominal bunch (RF blowup, orbit, </a:t>
                      </a:r>
                      <a:r>
                        <a:rPr lang="en-US" sz="1400" b="1" i="0" u="none" strike="noStrike" dirty="0" err="1" smtClean="0">
                          <a:solidFill>
                            <a:srgbClr val="006600"/>
                          </a:solidFill>
                          <a:latin typeface="+mn-lt"/>
                        </a:rPr>
                        <a:t>emittance</a:t>
                      </a:r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, damper, ...)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17:00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Collimation setup 3.5 TeV before squeeze, 1 nominal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1:00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6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Qualification dump protection, injection protection, collimation 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7:00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Injection and dump setup (higher intensity, MP, …)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15:00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Collimation setup 3.5 TeV before squeeze, 1 nominal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23:00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4F6228"/>
                          </a:solidFill>
                          <a:latin typeface="Arial"/>
                        </a:rPr>
                        <a:t>tbd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7:00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8000"/>
                          </a:solidFill>
                          <a:latin typeface="Arial"/>
                        </a:rPr>
                        <a:t>Collimation setup 3.5 TeV before squeeze, 1 nominal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15:00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8000"/>
                          </a:solidFill>
                          <a:latin typeface="Arial"/>
                        </a:rPr>
                        <a:t>tbd</a:t>
                      </a:r>
                      <a:endParaRPr lang="en-US" sz="1400" b="1" i="0" u="none" strike="noStrike" dirty="0">
                        <a:solidFill>
                          <a:srgbClr val="008000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2547" y="5949350"/>
            <a:ext cx="5615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hours access in last 24h and more to come…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March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7798654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i="1" dirty="0" smtClean="0">
                <a:latin typeface="Times New Roman"/>
                <a:cs typeface="Times New Roman"/>
              </a:rPr>
              <a:t>a bit more in detail:</a:t>
            </a:r>
          </a:p>
          <a:p>
            <a:pPr algn="l"/>
            <a:endParaRPr lang="en-US" sz="2400" b="1" i="1" dirty="0" smtClean="0">
              <a:latin typeface="Times New Roman"/>
              <a:cs typeface="Times New Roman"/>
            </a:endParaRPr>
          </a:p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Thu 7:00h Access    LBDS problem (blocking injection) </a:t>
            </a:r>
          </a:p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		   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i="1" dirty="0" smtClean="0">
                <a:solidFill>
                  <a:schemeClr val="bg2">
                    <a:lumMod val="75000"/>
                  </a:schemeClr>
                </a:solidFill>
                <a:latin typeface="+mj-lt"/>
                <a:cs typeface="Times New Roman"/>
              </a:rPr>
              <a:t>Ac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c</a:t>
            </a:r>
            <a:r>
              <a:rPr lang="en-US" dirty="0" smtClean="0"/>
              <a:t>ess </a:t>
            </a:r>
            <a:r>
              <a:rPr lang="en-US" dirty="0" smtClean="0"/>
              <a:t>started in pt 2 and 8.</a:t>
            </a:r>
          </a:p>
          <a:p>
            <a:pPr algn="l"/>
            <a:r>
              <a:rPr lang="en-US" dirty="0" smtClean="0"/>
              <a:t>		   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Grawer</a:t>
            </a:r>
            <a:r>
              <a:rPr lang="en-US" dirty="0" smtClean="0"/>
              <a:t> in point 2</a:t>
            </a:r>
          </a:p>
          <a:p>
            <a:pPr algn="l"/>
            <a:r>
              <a:rPr lang="en-US" dirty="0" smtClean="0"/>
              <a:t>		    Giorgio </a:t>
            </a:r>
            <a:r>
              <a:rPr lang="en-US" dirty="0" err="1" smtClean="0"/>
              <a:t>d'Angelo</a:t>
            </a:r>
            <a:r>
              <a:rPr lang="en-US" dirty="0" smtClean="0"/>
              <a:t> and RP piquet in point 8 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   </a:t>
            </a:r>
          </a:p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		    </a:t>
            </a:r>
            <a:r>
              <a:rPr lang="en-US" dirty="0" smtClean="0"/>
              <a:t>Etienne entering pt 6.</a:t>
            </a:r>
          </a:p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		    </a:t>
            </a:r>
            <a:r>
              <a:rPr lang="en-US" dirty="0" smtClean="0"/>
              <a:t>QPS RBAC token given to </a:t>
            </a:r>
            <a:r>
              <a:rPr lang="en-US" dirty="0" err="1" smtClean="0"/>
              <a:t>Zinur</a:t>
            </a:r>
            <a:r>
              <a:rPr lang="en-US" dirty="0" smtClean="0"/>
              <a:t> until 12:00.</a:t>
            </a:r>
          </a:p>
          <a:p>
            <a:pPr algn="l"/>
            <a:endParaRPr lang="en-US" b="1" i="1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... in addition gong through the complete access list on the white board.</a:t>
            </a:r>
          </a:p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   (it’s white now.) </a:t>
            </a:r>
            <a:endParaRPr lang="en-US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March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691092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Thu 12:00h     LBDS problem (blocking injection) </a:t>
            </a:r>
          </a:p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Etienne and colleagues are here in the CCC. </a:t>
            </a:r>
          </a:p>
          <a:p>
            <a:pPr algn="l"/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They reverted to the 2010 version </a:t>
            </a: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of the code for the </a:t>
            </a:r>
          </a:p>
          <a:p>
            <a:pPr algn="l"/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detection of the frequencies.</a:t>
            </a:r>
          </a:p>
          <a:p>
            <a:pPr algn="l"/>
            <a:endParaRPr lang="en-US" b="1" i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/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in the background: 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updated the sequences to drive the squeeze (both in one step of in several steps):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PREPARE TUNE FB FOR SQUEEZE </a:t>
            </a: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has been removed and replaced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by a combined task with the sent timing event and the load dynamic ref orbit 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change. Now, no need to switch OFF tune Feedbacks at the beginning of the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squeeze, the change of tune ref and windows will be triggered at the same time 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as the timing event . </a:t>
            </a:r>
            <a:r>
              <a:rPr lang="en-US" b="1" i="1" dirty="0" smtClean="0">
                <a:solidFill>
                  <a:srgbClr val="1818FF"/>
                </a:solidFill>
                <a:latin typeface="Times New Roman"/>
                <a:cs typeface="Times New Roman"/>
              </a:rPr>
              <a:t>... to be checked.</a:t>
            </a:r>
            <a:endParaRPr lang="en-US" b="1" i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endParaRPr lang="en-US" b="1" i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March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066800"/>
            <a:ext cx="8238920" cy="4185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Thu 13:21  </a:t>
            </a:r>
            <a:r>
              <a:rPr lang="en-US" sz="1600" dirty="0" smtClean="0"/>
              <a:t>We can try and close the LHC again.</a:t>
            </a:r>
          </a:p>
          <a:p>
            <a:pPr algn="l"/>
            <a:r>
              <a:rPr lang="en-US" sz="1600" dirty="0" smtClean="0"/>
              <a:t>	     All PCs are fault-less now and prepared for powering, </a:t>
            </a:r>
          </a:p>
          <a:p>
            <a:pPr algn="l"/>
            <a:r>
              <a:rPr lang="en-US" sz="1600" dirty="0" smtClean="0"/>
              <a:t>                     apart from the RD34s</a:t>
            </a:r>
          </a:p>
          <a:p>
            <a:pPr algn="l"/>
            <a:endParaRPr lang="en-US" dirty="0" smtClean="0"/>
          </a:p>
          <a:p>
            <a:pPr algn="l"/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 now the story starts:</a:t>
            </a:r>
          </a:p>
          <a:p>
            <a:pPr algn="l"/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/>
              <a:t>Preparing to </a:t>
            </a:r>
            <a:r>
              <a:rPr lang="en-US" sz="1600" dirty="0" err="1" smtClean="0"/>
              <a:t>precycle</a:t>
            </a:r>
            <a:r>
              <a:rPr lang="en-US" sz="1600" dirty="0" smtClean="0"/>
              <a:t>, a couple of trips on the way to standby:</a:t>
            </a:r>
          </a:p>
          <a:p>
            <a:pPr algn="l"/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RSD1.A67B1</a:t>
            </a:r>
          </a:p>
          <a:p>
            <a:pPr algn="l"/>
            <a:r>
              <a:rPr lang="en-US" sz="1600" dirty="0" smtClean="0">
                <a:solidFill>
                  <a:srgbClr val="FF0000"/>
                </a:solidFill>
              </a:rPr>
              <a:t>	RCBCH7.R8B2	</a:t>
            </a:r>
            <a:r>
              <a:rPr lang="en-US" sz="1600" dirty="0" smtClean="0"/>
              <a:t>For these we call the PO piquet.</a:t>
            </a:r>
          </a:p>
          <a:p>
            <a:pPr algn="l"/>
            <a:endParaRPr lang="en-US" sz="800" dirty="0" smtClean="0"/>
          </a:p>
          <a:p>
            <a:pPr algn="l"/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RQT5.R3</a:t>
            </a:r>
          </a:p>
          <a:p>
            <a:pPr algn="l"/>
            <a:r>
              <a:rPr lang="en-US" sz="1600" dirty="0" smtClean="0">
                <a:solidFill>
                  <a:srgbClr val="FF0000"/>
                </a:solidFill>
              </a:rPr>
              <a:t>	RCBWH5.L8B1      </a:t>
            </a:r>
            <a:r>
              <a:rPr lang="en-US" sz="1600" dirty="0" smtClean="0"/>
              <a:t>These two we reset and restart as they are warm magnets.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March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066800"/>
            <a:ext cx="5984798" cy="3908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Thu 13:56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RCD.A12B2           </a:t>
            </a:r>
            <a:r>
              <a:rPr lang="en-US" sz="1600" dirty="0" smtClean="0"/>
              <a:t>tripped also</a:t>
            </a:r>
            <a:endParaRPr lang="en-US" sz="1600" b="1" i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1600" dirty="0" smtClean="0"/>
              <a:t>		Piquet role given to B. Dubois (piquet EPC)</a:t>
            </a:r>
          </a:p>
          <a:p>
            <a:pPr algn="l"/>
            <a:endParaRPr lang="en-US" sz="1600" dirty="0" smtClean="0"/>
          </a:p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        14:03	</a:t>
            </a:r>
            <a:r>
              <a:rPr lang="en-US" sz="1600" dirty="0" smtClean="0">
                <a:solidFill>
                  <a:srgbClr val="FF0000"/>
                </a:solidFill>
              </a:rPr>
              <a:t>RCBXV2.L8</a:t>
            </a:r>
            <a:r>
              <a:rPr lang="en-US" sz="1600" dirty="0" smtClean="0"/>
              <a:t> tripped also</a:t>
            </a:r>
          </a:p>
          <a:p>
            <a:pPr algn="l"/>
            <a:r>
              <a:rPr lang="en-US" sz="1600" dirty="0" smtClean="0"/>
              <a:t>         </a:t>
            </a:r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14:04	</a:t>
            </a:r>
            <a:r>
              <a:rPr lang="en-US" sz="1600" dirty="0" smtClean="0">
                <a:solidFill>
                  <a:srgbClr val="FF0000"/>
                </a:solidFill>
              </a:rPr>
              <a:t>RCBCV7.L2B2 </a:t>
            </a:r>
            <a:r>
              <a:rPr lang="en-US" sz="1600" dirty="0" smtClean="0"/>
              <a:t>tripped also.</a:t>
            </a:r>
          </a:p>
          <a:p>
            <a:pPr algn="l"/>
            <a:r>
              <a:rPr lang="en-US" sz="1600" dirty="0" smtClean="0"/>
              <a:t>		That makes 5 cold and 2 warm.</a:t>
            </a:r>
          </a:p>
          <a:p>
            <a:pPr algn="l"/>
            <a:r>
              <a:rPr lang="en-US" sz="1600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... just for the fun of it:</a:t>
            </a:r>
          </a:p>
          <a:p>
            <a:pPr algn="l"/>
            <a:r>
              <a:rPr lang="en-US" sz="1600" b="1" i="1" dirty="0" smtClean="0">
                <a:latin typeface="Times New Roman"/>
                <a:cs typeface="Times New Roman"/>
              </a:rPr>
              <a:t>Effect of ignoring the tripped corrector RCBV.7L2.B2.</a:t>
            </a:r>
            <a:endParaRPr lang="en-US" sz="1600" b="1" i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       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800" y="4439920"/>
            <a:ext cx="6045200" cy="24180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March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066800"/>
            <a:ext cx="871050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Thu 17:26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/>
              <a:t>LHC SEQ: </a:t>
            </a:r>
            <a:r>
              <a:rPr lang="en-US" sz="1600" dirty="0" err="1" smtClean="0"/>
              <a:t>inj</a:t>
            </a:r>
            <a:r>
              <a:rPr lang="en-US" sz="1600" dirty="0" smtClean="0"/>
              <a:t> handshake status: experiments and LHC ready for injection</a:t>
            </a:r>
          </a:p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        18:22	</a:t>
            </a:r>
            <a:r>
              <a:rPr lang="en-US" sz="1600" dirty="0" smtClean="0"/>
              <a:t>Both beams injected ok (1 pilot bunch)</a:t>
            </a:r>
          </a:p>
          <a:p>
            <a:pPr algn="l"/>
            <a:r>
              <a:rPr lang="en-US" sz="1600" dirty="0" smtClean="0"/>
              <a:t>         </a:t>
            </a:r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		but: </a:t>
            </a:r>
            <a:r>
              <a:rPr lang="en-US" sz="1600" dirty="0" smtClean="0"/>
              <a:t>IQC on the injection of the second </a:t>
            </a:r>
            <a:r>
              <a:rPr lang="en-US" sz="1600" dirty="0" smtClean="0">
                <a:solidFill>
                  <a:srgbClr val="FF0000"/>
                </a:solidFill>
              </a:rPr>
              <a:t>pilot </a:t>
            </a:r>
            <a:r>
              <a:rPr lang="en-US" sz="1600" dirty="0" smtClean="0"/>
              <a:t>bunches</a:t>
            </a:r>
            <a:r>
              <a:rPr lang="en-US" sz="1600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 	</a:t>
            </a:r>
            <a:endParaRPr lang="en-US" sz="1600" dirty="0" smtClean="0"/>
          </a:p>
          <a:p>
            <a:pPr algn="l"/>
            <a:r>
              <a:rPr lang="en-US" sz="1600" dirty="0" smtClean="0"/>
              <a:t>      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514600"/>
            <a:ext cx="3911600" cy="27717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3400" y="5638800"/>
            <a:ext cx="3390338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 19:00 	</a:t>
            </a:r>
            <a:r>
              <a:rPr lang="en-US" sz="1600" dirty="0" smtClean="0"/>
              <a:t>BEAM MODE &gt; Ramp</a:t>
            </a:r>
          </a:p>
          <a:p>
            <a:pPr algn="l"/>
            <a:r>
              <a:rPr lang="en-US" sz="1600" dirty="0" smtClean="0"/>
              <a:t>	BEAM MODE &gt; flat top</a:t>
            </a:r>
          </a:p>
          <a:p>
            <a:pPr algn="l"/>
            <a:r>
              <a:rPr lang="en-US" sz="1600" dirty="0" smtClean="0"/>
              <a:t>	BEAM MODE &gt; squeeze</a:t>
            </a:r>
          </a:p>
          <a:p>
            <a:pPr algn="l"/>
            <a:r>
              <a:rPr lang="en-US" sz="1600" dirty="0" smtClean="0"/>
              <a:t>	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March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914400"/>
            <a:ext cx="8731343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 Thu 19:00   </a:t>
            </a:r>
            <a:r>
              <a:rPr lang="en-US" sz="1600" dirty="0" smtClean="0"/>
              <a:t>BEAM MODE &gt; Ramp</a:t>
            </a:r>
          </a:p>
          <a:p>
            <a:pPr algn="l"/>
            <a:r>
              <a:rPr lang="en-US" sz="1600" dirty="0" smtClean="0"/>
              <a:t>	        BEAM MODE &gt; flat top</a:t>
            </a:r>
          </a:p>
          <a:p>
            <a:pPr algn="l"/>
            <a:r>
              <a:rPr lang="en-US" sz="1600" dirty="0" smtClean="0"/>
              <a:t>	        BEAM MODE &gt; squeeze</a:t>
            </a:r>
          </a:p>
          <a:p>
            <a:pPr algn="l"/>
            <a:r>
              <a:rPr lang="en-US" sz="1600" dirty="0" smtClean="0"/>
              <a:t>Q and Q' during ramp and first step of the squeeze with dynamic reference for the Q feedback</a:t>
            </a:r>
          </a:p>
          <a:p>
            <a:pPr algn="l"/>
            <a:r>
              <a:rPr lang="en-US" sz="1600" dirty="0" smtClean="0"/>
              <a:t>	</a:t>
            </a:r>
            <a:endParaRPr lang="en-US" sz="1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19400"/>
            <a:ext cx="4038600" cy="33655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34000" y="5562600"/>
            <a:ext cx="2120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... and it works !!!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March 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914400"/>
            <a:ext cx="13831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 Thu 19:47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828800" y="914400"/>
            <a:ext cx="693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/>
              <a:t>Lost B2. First channel was the MKQA (which was masked, and still is).</a:t>
            </a:r>
          </a:p>
          <a:p>
            <a:pPr algn="l"/>
            <a:r>
              <a:rPr lang="en-US" sz="1600" dirty="0" smtClean="0"/>
              <a:t>It looks like a glitch of the SBF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752601"/>
            <a:ext cx="6019800" cy="2819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9542" y="5028962"/>
            <a:ext cx="1439258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 Thu 20:36</a:t>
            </a:r>
          </a:p>
          <a:p>
            <a:pPr algn="l"/>
            <a:endParaRPr lang="en-US" sz="1600" b="1" i="1" dirty="0" smtClean="0">
              <a:solidFill>
                <a:srgbClr val="00007D">
                  <a:lumMod val="60000"/>
                  <a:lumOff val="40000"/>
                </a:srgbClr>
              </a:solidFill>
              <a:latin typeface="Times New Roman"/>
              <a:cs typeface="Times New Roman"/>
            </a:endParaRPr>
          </a:p>
          <a:p>
            <a:pPr algn="l"/>
            <a:r>
              <a:rPr lang="en-US" b="1" i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Times New Roman"/>
                <a:cs typeface="Times New Roman"/>
              </a:rPr>
              <a:t>Thu 21:50</a:t>
            </a:r>
            <a:endParaRPr lang="en-US" sz="1600" b="1" i="1" dirty="0" smtClean="0">
              <a:solidFill>
                <a:srgbClr val="00007D">
                  <a:lumMod val="60000"/>
                  <a:lumOff val="40000"/>
                </a:srgbClr>
              </a:solidFill>
              <a:latin typeface="Times New Roman"/>
              <a:cs typeface="Times New Roman"/>
            </a:endParaRPr>
          </a:p>
          <a:p>
            <a:pPr algn="l"/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905000" y="5029200"/>
            <a:ext cx="6934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 smtClean="0"/>
              <a:t>Kicker b1 tripped during the </a:t>
            </a:r>
            <a:r>
              <a:rPr lang="en-US" sz="1600" dirty="0" err="1" smtClean="0"/>
              <a:t>softstrart</a:t>
            </a:r>
            <a:r>
              <a:rPr lang="en-US" sz="1600" dirty="0" smtClean="0"/>
              <a:t>. We call the BT piquet.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Injection &amp; Ramp, </a:t>
            </a:r>
          </a:p>
          <a:p>
            <a:pPr algn="l"/>
            <a:r>
              <a:rPr lang="en-US" sz="1600" dirty="0" smtClean="0"/>
              <a:t>Beam dump on top of the ramp. Was due to the loss of a corrector circuit (</a:t>
            </a:r>
            <a:r>
              <a:rPr lang="en-US" sz="1600" dirty="0" smtClean="0">
                <a:solidFill>
                  <a:srgbClr val="FF0000"/>
                </a:solidFill>
              </a:rPr>
              <a:t>RQTF.A23B2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47132</TotalTime>
  <Words>1319</Words>
  <Application>Microsoft Macintosh PowerPoint</Application>
  <PresentationFormat>On-screen Show (4:3)</PresentationFormat>
  <Paragraphs>277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Friday March 4th </vt:lpstr>
      <vt:lpstr>Ahead</vt:lpstr>
      <vt:lpstr>Friday March 4th </vt:lpstr>
      <vt:lpstr>Friday March 4th </vt:lpstr>
      <vt:lpstr>Friday March 4th </vt:lpstr>
      <vt:lpstr>Friday March 4th </vt:lpstr>
      <vt:lpstr>Friday March 4th </vt:lpstr>
      <vt:lpstr>Friday March 4th </vt:lpstr>
      <vt:lpstr>Friday March 4th </vt:lpstr>
      <vt:lpstr>Friday March 4th </vt:lpstr>
      <vt:lpstr>Friday March 4th </vt:lpstr>
      <vt:lpstr>Proposal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Bernhard Holzer</cp:lastModifiedBy>
  <cp:revision>1809</cp:revision>
  <dcterms:created xsi:type="dcterms:W3CDTF">2011-03-04T07:16:07Z</dcterms:created>
  <dcterms:modified xsi:type="dcterms:W3CDTF">2011-03-04T07:16:48Z</dcterms:modified>
</cp:coreProperties>
</file>