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6"/>
  </p:notesMasterIdLst>
  <p:handoutMasterIdLst>
    <p:handoutMasterId r:id="rId17"/>
  </p:handoutMasterIdLst>
  <p:sldIdLst>
    <p:sldId id="898" r:id="rId2"/>
    <p:sldId id="915" r:id="rId3"/>
    <p:sldId id="917" r:id="rId4"/>
    <p:sldId id="916" r:id="rId5"/>
    <p:sldId id="912" r:id="rId6"/>
    <p:sldId id="911" r:id="rId7"/>
    <p:sldId id="909" r:id="rId8"/>
    <p:sldId id="910" r:id="rId9"/>
    <p:sldId id="922" r:id="rId10"/>
    <p:sldId id="923" r:id="rId11"/>
    <p:sldId id="919" r:id="rId12"/>
    <p:sldId id="920" r:id="rId13"/>
    <p:sldId id="921" r:id="rId14"/>
    <p:sldId id="908" r:id="rId15"/>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FF0000"/>
    <a:srgbClr val="99FFCC"/>
    <a:srgbClr val="9FCAFF"/>
    <a:srgbClr val="DDDDDD"/>
    <a:srgbClr val="3399FF"/>
    <a:srgbClr val="FFCC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97" autoAdjust="0"/>
    <p:restoredTop sz="95238" autoAdjust="0"/>
  </p:normalViewPr>
  <p:slideViewPr>
    <p:cSldViewPr>
      <p:cViewPr varScale="1">
        <p:scale>
          <a:sx n="77" d="100"/>
          <a:sy n="77" d="100"/>
        </p:scale>
        <p:origin x="-390" y="-84"/>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3/5/2011</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extLst>
      <p:ext uri="{BB962C8B-B14F-4D97-AF65-F5344CB8AC3E}">
        <p14:creationId xmlns="" xmlns:p14="http://schemas.microsoft.com/office/powerpoint/2010/main"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 xmlns:p14="http://schemas.microsoft.com/office/powerpoint/2010/main"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28-2-2011</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LHC startup progress</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28-2-2011</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LHC startup progress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28-2-2011</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92620"/>
            <a:ext cx="8229600" cy="5525322"/>
          </a:xfrm>
        </p:spPr>
        <p:txBody>
          <a:bodyPr/>
          <a:lstStyle/>
          <a:p>
            <a:pPr lvl="0">
              <a:lnSpc>
                <a:spcPct val="150000"/>
              </a:lnSpc>
            </a:pPr>
            <a:r>
              <a:rPr lang="en-US" dirty="0" smtClean="0"/>
              <a:t>04h36: </a:t>
            </a:r>
            <a:r>
              <a:rPr lang="en-US" dirty="0" err="1" smtClean="0"/>
              <a:t>Cryo</a:t>
            </a:r>
            <a:r>
              <a:rPr lang="en-US" dirty="0" smtClean="0"/>
              <a:t> problem in arc 81. Access.</a:t>
            </a:r>
          </a:p>
          <a:p>
            <a:pPr lvl="0">
              <a:lnSpc>
                <a:spcPct val="150000"/>
              </a:lnSpc>
            </a:pPr>
            <a:r>
              <a:rPr lang="en-US" dirty="0" smtClean="0"/>
              <a:t>09h14: Injection. </a:t>
            </a:r>
          </a:p>
          <a:p>
            <a:pPr lvl="1">
              <a:lnSpc>
                <a:spcPct val="150000"/>
              </a:lnSpc>
            </a:pPr>
            <a:r>
              <a:rPr lang="en-US" dirty="0" smtClean="0"/>
              <a:t>TI8 injection collimator setup. </a:t>
            </a:r>
          </a:p>
          <a:p>
            <a:pPr lvl="1">
              <a:lnSpc>
                <a:spcPct val="150000"/>
              </a:lnSpc>
            </a:pPr>
            <a:r>
              <a:rPr lang="en-US" dirty="0" smtClean="0"/>
              <a:t>Testing new sequence. </a:t>
            </a:r>
          </a:p>
          <a:p>
            <a:pPr lvl="1">
              <a:lnSpc>
                <a:spcPct val="150000"/>
              </a:lnSpc>
            </a:pPr>
            <a:r>
              <a:rPr lang="en-US" dirty="0" smtClean="0"/>
              <a:t>New version of vacuum application (S. Blanchard). </a:t>
            </a:r>
          </a:p>
          <a:p>
            <a:pPr lvl="1">
              <a:lnSpc>
                <a:spcPct val="150000"/>
              </a:lnSpc>
            </a:pPr>
            <a:r>
              <a:rPr lang="en-US" dirty="0" smtClean="0"/>
              <a:t>Updates and modifications of orbit and tune feedbacks.</a:t>
            </a:r>
          </a:p>
          <a:p>
            <a:pPr lvl="0">
              <a:lnSpc>
                <a:spcPct val="150000"/>
              </a:lnSpc>
            </a:pPr>
            <a:r>
              <a:rPr lang="en-US" dirty="0" smtClean="0"/>
              <a:t>14h34: Access… </a:t>
            </a:r>
          </a:p>
          <a:p>
            <a:pPr lvl="1">
              <a:lnSpc>
                <a:spcPct val="150000"/>
              </a:lnSpc>
            </a:pPr>
            <a:r>
              <a:rPr lang="en-US" dirty="0" smtClean="0"/>
              <a:t>In PT 2 and 8 for </a:t>
            </a:r>
            <a:r>
              <a:rPr lang="en-US" b="1" dirty="0" smtClean="0">
                <a:solidFill>
                  <a:srgbClr val="FF0000"/>
                </a:solidFill>
              </a:rPr>
              <a:t>power converters</a:t>
            </a:r>
            <a:r>
              <a:rPr lang="en-US" dirty="0" smtClean="0"/>
              <a:t>: changed modules. </a:t>
            </a:r>
          </a:p>
          <a:p>
            <a:pPr lvl="1">
              <a:lnSpc>
                <a:spcPct val="150000"/>
              </a:lnSpc>
            </a:pPr>
            <a:r>
              <a:rPr lang="en-US" dirty="0" smtClean="0"/>
              <a:t>ATLAS access in shadow.</a:t>
            </a:r>
          </a:p>
          <a:p>
            <a:pPr lvl="0">
              <a:lnSpc>
                <a:spcPct val="150000"/>
              </a:lnSpc>
            </a:pPr>
            <a:r>
              <a:rPr lang="en-US" dirty="0" smtClean="0"/>
              <a:t>15h58: Access over.</a:t>
            </a:r>
          </a:p>
        </p:txBody>
      </p:sp>
      <p:sp>
        <p:nvSpPr>
          <p:cNvPr id="3" name="Title 2"/>
          <p:cNvSpPr>
            <a:spLocks noGrp="1"/>
          </p:cNvSpPr>
          <p:nvPr>
            <p:ph type="title"/>
          </p:nvPr>
        </p:nvSpPr>
        <p:spPr/>
        <p:txBody>
          <a:bodyPr/>
          <a:lstStyle/>
          <a:p>
            <a:r>
              <a:rPr lang="en-GB" dirty="0" smtClean="0"/>
              <a:t>Wednesday March </a:t>
            </a:r>
            <a:r>
              <a:rPr lang="en-GB" dirty="0" smtClean="0"/>
              <a:t>2</a:t>
            </a:r>
            <a:r>
              <a:rPr lang="en-GB" baseline="30000" dirty="0" smtClean="0"/>
              <a:t>nd</a:t>
            </a:r>
            <a:r>
              <a:rPr lang="en-GB" dirty="0" smtClean="0"/>
              <a:t> </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Luminosity…</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pic>
        <p:nvPicPr>
          <p:cNvPr id="34817" name="Picture 1" descr="https://ab-dep-op-elogbook.web.cern.ch/ab-dep-op-elogbook/elogbook/attach.php?attachId=1135655&amp;type=png&amp;fname=20110303002740.png"/>
          <p:cNvPicPr>
            <a:picLocks noChangeAspect="1" noChangeArrowheads="1"/>
          </p:cNvPicPr>
          <p:nvPr/>
        </p:nvPicPr>
        <p:blipFill>
          <a:blip r:embed="rId2" cstate="print"/>
          <a:srcRect/>
          <a:stretch>
            <a:fillRect/>
          </a:stretch>
        </p:blipFill>
        <p:spPr bwMode="auto">
          <a:xfrm>
            <a:off x="1331550" y="692620"/>
            <a:ext cx="6966990" cy="591855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changed the LHC user for the load ADT settings in the PREPARE COLLISIONS sub-sequence.</a:t>
            </a:r>
          </a:p>
          <a:p>
            <a:r>
              <a:rPr lang="en-US" dirty="0" smtClean="0"/>
              <a:t>added the sub-</a:t>
            </a:r>
            <a:r>
              <a:rPr lang="en-US" dirty="0" err="1" smtClean="0"/>
              <a:t>seqeunce</a:t>
            </a:r>
            <a:r>
              <a:rPr lang="en-US" dirty="0" smtClean="0"/>
              <a:t> to drive the tune feedback settings for the squeeze in the SQUEEZE COMMISSIONING 2011 sequence (to be played as last year, drive the settings takes 20s with FB OFF, start the squeeze and start the QFB when the peak is in the windows)</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Some more change in the sequences (LP):</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92620"/>
            <a:ext cx="8229600" cy="5904820"/>
          </a:xfrm>
        </p:spPr>
        <p:txBody>
          <a:bodyPr/>
          <a:lstStyle/>
          <a:p>
            <a:pPr lvl="0"/>
            <a:r>
              <a:rPr lang="en-US" dirty="0" smtClean="0"/>
              <a:t>06h39: Injection B2.</a:t>
            </a:r>
          </a:p>
          <a:p>
            <a:pPr lvl="0"/>
            <a:r>
              <a:rPr lang="en-US" dirty="0" smtClean="0"/>
              <a:t>07h13: Prepare ramp. Problems with feedbacks (new dynamic function could not be sent to orbit feedback). Not confident to start ramp.</a:t>
            </a:r>
          </a:p>
          <a:p>
            <a:pPr lvl="0"/>
            <a:r>
              <a:rPr lang="en-US" dirty="0" smtClean="0"/>
              <a:t>No chance to work on beta beat, coupling, … at 3.5 </a:t>
            </a:r>
            <a:r>
              <a:rPr lang="en-US" dirty="0" err="1" smtClean="0"/>
              <a:t>TeV</a:t>
            </a:r>
            <a:r>
              <a:rPr lang="en-US" dirty="0" smtClean="0"/>
              <a:t>. Beta beat team in all night </a:t>
            </a:r>
            <a:r>
              <a:rPr lang="en-US" dirty="0" smtClean="0">
                <a:sym typeface="Wingdings" pitchFamily="2" charset="2"/>
              </a:rPr>
              <a:t> thanks…</a:t>
            </a:r>
            <a:endParaRPr lang="en-US" dirty="0" smtClean="0"/>
          </a:p>
          <a:p>
            <a:pPr lvl="0"/>
            <a:r>
              <a:rPr lang="en-US" dirty="0" smtClean="0"/>
              <a:t>07h45: Decide to prepare for access: </a:t>
            </a:r>
          </a:p>
          <a:p>
            <a:pPr lvl="1"/>
            <a:r>
              <a:rPr lang="en-US" dirty="0" smtClean="0"/>
              <a:t>to repair LBDS and BIS frequency generator problem (connection)</a:t>
            </a:r>
          </a:p>
          <a:p>
            <a:pPr lvl="1"/>
            <a:r>
              <a:rPr lang="en-US" dirty="0" smtClean="0"/>
              <a:t>quench heater power supply C22R7</a:t>
            </a:r>
          </a:p>
          <a:p>
            <a:pPr lvl="1"/>
            <a:r>
              <a:rPr lang="en-US" dirty="0" err="1" smtClean="0"/>
              <a:t>cryo</a:t>
            </a:r>
            <a:r>
              <a:rPr lang="en-US" dirty="0" smtClean="0"/>
              <a:t> unstable temp sensor on RQF.A81</a:t>
            </a:r>
            <a:br>
              <a:rPr lang="en-US" dirty="0" smtClean="0"/>
            </a:br>
            <a:endParaRPr lang="en-GB" dirty="0"/>
          </a:p>
        </p:txBody>
      </p:sp>
      <p:sp>
        <p:nvSpPr>
          <p:cNvPr id="3" name="Title 2"/>
          <p:cNvSpPr>
            <a:spLocks noGrp="1"/>
          </p:cNvSpPr>
          <p:nvPr>
            <p:ph type="title"/>
          </p:nvPr>
        </p:nvSpPr>
        <p:spPr/>
        <p:txBody>
          <a:bodyPr/>
          <a:lstStyle/>
          <a:p>
            <a:r>
              <a:rPr lang="en-GB" dirty="0" smtClean="0"/>
              <a:t>Thursday March </a:t>
            </a:r>
            <a:r>
              <a:rPr lang="en-GB" dirty="0" smtClean="0"/>
              <a:t>3</a:t>
            </a:r>
            <a:r>
              <a:rPr lang="en-GB" baseline="30000" dirty="0" smtClean="0"/>
              <a:t>rd</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IP beta values </a:t>
            </a:r>
            <a:r>
              <a:rPr lang="en-US" sz="2400" dirty="0" smtClean="0"/>
              <a:t>(Glenn </a:t>
            </a:r>
            <a:r>
              <a:rPr lang="en-US" sz="2400" dirty="0" err="1" smtClean="0"/>
              <a:t>Vanbavinckhove</a:t>
            </a:r>
            <a:r>
              <a:rPr lang="en-US" sz="2400" dirty="0" smtClean="0"/>
              <a:t> et al)</a:t>
            </a:r>
            <a:endParaRPr lang="en-US" sz="2400"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
        <p:nvSpPr>
          <p:cNvPr id="6" name="Rectangle 5"/>
          <p:cNvSpPr/>
          <p:nvPr/>
        </p:nvSpPr>
        <p:spPr>
          <a:xfrm>
            <a:off x="755470" y="980660"/>
            <a:ext cx="7489040" cy="4647426"/>
          </a:xfrm>
          <a:prstGeom prst="rect">
            <a:avLst/>
          </a:prstGeom>
        </p:spPr>
        <p:txBody>
          <a:bodyPr wrap="square">
            <a:spAutoFit/>
          </a:bodyPr>
          <a:lstStyle/>
          <a:p>
            <a:pPr algn="l"/>
            <a:r>
              <a:rPr lang="en-US" i="1" dirty="0" smtClean="0"/>
              <a:t>Beam1 (after local          and        global correction):</a:t>
            </a:r>
          </a:p>
          <a:p>
            <a:pPr algn="l"/>
            <a:r>
              <a:rPr lang="en-US" sz="2400" dirty="0" smtClean="0"/>
              <a:t>IP               </a:t>
            </a:r>
            <a:r>
              <a:rPr lang="en-US" sz="2400" dirty="0" smtClean="0">
                <a:latin typeface="Symbol" pitchFamily="18" charset="2"/>
              </a:rPr>
              <a:t>b</a:t>
            </a:r>
            <a:r>
              <a:rPr lang="en-US" sz="2400" dirty="0" smtClean="0"/>
              <a:t>*</a:t>
            </a:r>
            <a:r>
              <a:rPr lang="en-US" sz="2400" baseline="-25000" dirty="0" smtClean="0"/>
              <a:t>x</a:t>
            </a:r>
            <a:r>
              <a:rPr lang="en-US" sz="2400" dirty="0" smtClean="0"/>
              <a:t> (ex)                   </a:t>
            </a:r>
            <a:r>
              <a:rPr lang="en-US" sz="2400" dirty="0" smtClean="0">
                <a:latin typeface="Symbol" pitchFamily="18" charset="2"/>
              </a:rPr>
              <a:t>b</a:t>
            </a:r>
            <a:r>
              <a:rPr lang="en-US" sz="2400" dirty="0" smtClean="0"/>
              <a:t>*</a:t>
            </a:r>
            <a:r>
              <a:rPr lang="en-US" sz="2400" baseline="-25000" dirty="0" smtClean="0"/>
              <a:t>y</a:t>
            </a:r>
            <a:r>
              <a:rPr lang="en-US" sz="2400" dirty="0" smtClean="0"/>
              <a:t>(</a:t>
            </a:r>
            <a:r>
              <a:rPr lang="en-US" sz="2400" dirty="0" err="1" smtClean="0"/>
              <a:t>ey</a:t>
            </a:r>
            <a:r>
              <a:rPr lang="en-US" sz="2400" dirty="0" smtClean="0"/>
              <a:t>)</a:t>
            </a:r>
          </a:p>
          <a:p>
            <a:pPr algn="l"/>
            <a:r>
              <a:rPr lang="en-US" sz="2400" dirty="0" smtClean="0"/>
              <a:t>IP1         1.68 (0.08)              1.62 (0.20)</a:t>
            </a:r>
          </a:p>
          <a:p>
            <a:pPr algn="l"/>
            <a:r>
              <a:rPr lang="en-US" sz="2400" dirty="0" smtClean="0"/>
              <a:t>IP5         1.53 (0.18)              1.45 (0.72)</a:t>
            </a:r>
          </a:p>
          <a:p>
            <a:pPr algn="l"/>
            <a:endParaRPr lang="en-US" i="1" dirty="0" smtClean="0"/>
          </a:p>
          <a:p>
            <a:pPr algn="l"/>
            <a:r>
              <a:rPr lang="en-US" i="1" dirty="0" smtClean="0"/>
              <a:t>Beam2 (after local correction,      no global correction):</a:t>
            </a:r>
          </a:p>
          <a:p>
            <a:pPr algn="l"/>
            <a:r>
              <a:rPr lang="en-US" sz="2400" dirty="0" smtClean="0"/>
              <a:t>IP               </a:t>
            </a:r>
            <a:r>
              <a:rPr lang="en-US" sz="2400" dirty="0" smtClean="0">
                <a:latin typeface="Symbol" pitchFamily="18" charset="2"/>
              </a:rPr>
              <a:t>b</a:t>
            </a:r>
            <a:r>
              <a:rPr lang="en-US" sz="2400" dirty="0" smtClean="0"/>
              <a:t>*</a:t>
            </a:r>
            <a:r>
              <a:rPr lang="en-US" sz="2400" baseline="-25000" dirty="0" smtClean="0"/>
              <a:t>x</a:t>
            </a:r>
            <a:r>
              <a:rPr lang="en-US" sz="2400" dirty="0" smtClean="0"/>
              <a:t> (ex)                   </a:t>
            </a:r>
            <a:r>
              <a:rPr lang="en-US" sz="2400" dirty="0" smtClean="0">
                <a:latin typeface="Symbol" pitchFamily="18" charset="2"/>
              </a:rPr>
              <a:t>b</a:t>
            </a:r>
            <a:r>
              <a:rPr lang="en-US" sz="2400" dirty="0" smtClean="0"/>
              <a:t>*</a:t>
            </a:r>
            <a:r>
              <a:rPr lang="en-US" sz="2400" baseline="-25000" dirty="0" smtClean="0"/>
              <a:t>y</a:t>
            </a:r>
            <a:r>
              <a:rPr lang="en-US" sz="2400" dirty="0" smtClean="0"/>
              <a:t>(</a:t>
            </a:r>
            <a:r>
              <a:rPr lang="en-US" sz="2400" dirty="0" err="1" smtClean="0"/>
              <a:t>ey</a:t>
            </a:r>
            <a:r>
              <a:rPr lang="en-US" sz="2400" dirty="0" smtClean="0"/>
              <a:t>)</a:t>
            </a:r>
          </a:p>
          <a:p>
            <a:pPr algn="l"/>
            <a:r>
              <a:rPr lang="en-US" sz="2400" dirty="0" smtClean="0"/>
              <a:t>IP1          1.43 (0.06)              1.62 (0.06)</a:t>
            </a:r>
          </a:p>
          <a:p>
            <a:pPr algn="l"/>
            <a:r>
              <a:rPr lang="en-US" sz="2400" dirty="0" smtClean="0"/>
              <a:t>IP5          1.64 (0.16)              1.48 (0.03)</a:t>
            </a:r>
            <a:endParaRPr lang="en-US" sz="2400" dirty="0"/>
          </a:p>
        </p:txBody>
      </p:sp>
      <p:sp>
        <p:nvSpPr>
          <p:cNvPr id="8" name="TextBox 7"/>
          <p:cNvSpPr txBox="1"/>
          <p:nvPr/>
        </p:nvSpPr>
        <p:spPr>
          <a:xfrm>
            <a:off x="6457740" y="2175225"/>
            <a:ext cx="2631491" cy="461665"/>
          </a:xfrm>
          <a:prstGeom prst="rect">
            <a:avLst/>
          </a:prstGeom>
          <a:noFill/>
        </p:spPr>
        <p:txBody>
          <a:bodyPr wrap="none" rtlCol="0">
            <a:spAutoFit/>
          </a:bodyPr>
          <a:lstStyle/>
          <a:p>
            <a:r>
              <a:rPr lang="en-US" sz="2400" b="1" dirty="0" smtClean="0">
                <a:solidFill>
                  <a:srgbClr val="FF0000"/>
                </a:solidFill>
              </a:rPr>
              <a:t>11.7% imbalance</a:t>
            </a:r>
            <a:endParaRPr lang="en-US" sz="2400" b="1" dirty="0">
              <a:solidFill>
                <a:srgbClr val="FF0000"/>
              </a:solidFill>
            </a:endParaRPr>
          </a:p>
        </p:txBody>
      </p:sp>
      <p:sp>
        <p:nvSpPr>
          <p:cNvPr id="9" name="TextBox 8"/>
          <p:cNvSpPr txBox="1"/>
          <p:nvPr/>
        </p:nvSpPr>
        <p:spPr>
          <a:xfrm>
            <a:off x="6545800" y="4767585"/>
            <a:ext cx="2476960" cy="461665"/>
          </a:xfrm>
          <a:prstGeom prst="rect">
            <a:avLst/>
          </a:prstGeom>
          <a:noFill/>
        </p:spPr>
        <p:txBody>
          <a:bodyPr wrap="none" rtlCol="0">
            <a:spAutoFit/>
          </a:bodyPr>
          <a:lstStyle/>
          <a:p>
            <a:r>
              <a:rPr lang="en-US" sz="2400" b="1" dirty="0" smtClean="0">
                <a:solidFill>
                  <a:srgbClr val="FF0000"/>
                </a:solidFill>
              </a:rPr>
              <a:t>9.5% imbalance</a:t>
            </a:r>
            <a:endParaRPr lang="en-US" sz="24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Ahead</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graphicFrame>
        <p:nvGraphicFramePr>
          <p:cNvPr id="6" name="Table 5"/>
          <p:cNvGraphicFramePr>
            <a:graphicFrameLocks noGrp="1"/>
          </p:cNvGraphicFramePr>
          <p:nvPr/>
        </p:nvGraphicFramePr>
        <p:xfrm>
          <a:off x="251400" y="801292"/>
          <a:ext cx="8641200" cy="4823217"/>
        </p:xfrm>
        <a:graphic>
          <a:graphicData uri="http://schemas.openxmlformats.org/drawingml/2006/table">
            <a:tbl>
              <a:tblPr/>
              <a:tblGrid>
                <a:gridCol w="504987"/>
                <a:gridCol w="451266"/>
                <a:gridCol w="572141"/>
                <a:gridCol w="526477"/>
                <a:gridCol w="6586329"/>
              </a:tblGrid>
              <a:tr h="486741">
                <a:tc>
                  <a:txBody>
                    <a:bodyPr/>
                    <a:lstStyle/>
                    <a:p>
                      <a:pPr algn="l" fontAlgn="b"/>
                      <a:r>
                        <a:rPr lang="en-US" sz="1400" b="1" i="0" u="none" strike="noStrike" dirty="0">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400" b="1" i="0" u="none" strike="noStrike">
                          <a:latin typeface="Arial"/>
                        </a:rPr>
                        <a:t>Day</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400" b="1" i="0" u="none" strike="noStrike">
                          <a:latin typeface="Arial"/>
                        </a:rPr>
                        <a:t>Shift</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400" b="1" i="0" u="none" strike="noStrike">
                          <a:latin typeface="Arial"/>
                        </a:rPr>
                        <a:t>Time (h)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400" b="1" i="0" u="none" strike="noStrike">
                          <a:latin typeface="Arial"/>
                        </a:rPr>
                        <a:t>Activity</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24494">
                <a:tc>
                  <a:txBody>
                    <a:bodyPr/>
                    <a:lstStyle/>
                    <a:p>
                      <a:pPr algn="l" fontAlgn="b"/>
                      <a:r>
                        <a:rPr lang="en-US" sz="1400" b="1" i="0" u="none" strike="noStrike" dirty="0">
                          <a:latin typeface="Arial"/>
                        </a:rPr>
                        <a:t>3</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Arial"/>
                        </a:rPr>
                        <a:t>THU</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latin typeface="Arial"/>
                        </a:rPr>
                        <a:t>7:45</a:t>
                      </a:r>
                      <a:endParaRPr lang="en-US" sz="14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Arial"/>
                        </a:rPr>
                        <a:t>7</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solidFill>
                            <a:srgbClr val="008000"/>
                          </a:solidFill>
                          <a:latin typeface="Arial"/>
                        </a:rPr>
                        <a:t>Prepare</a:t>
                      </a:r>
                      <a:r>
                        <a:rPr lang="en-US" sz="1400" b="1" i="0" u="none" strike="noStrike" baseline="0" dirty="0" smtClean="0">
                          <a:solidFill>
                            <a:srgbClr val="008000"/>
                          </a:solidFill>
                          <a:latin typeface="Arial"/>
                        </a:rPr>
                        <a:t> access.</a:t>
                      </a:r>
                      <a:endParaRPr lang="en-US" sz="1400" b="1" i="0" u="none" strike="noStrike" dirty="0">
                        <a:solidFill>
                          <a:srgbClr val="008000"/>
                        </a:solidFill>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smtClean="0">
                          <a:latin typeface="Arial"/>
                        </a:rPr>
                        <a:t>3</a:t>
                      </a:r>
                      <a:endParaRPr lang="en-US" sz="14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latin typeface="Arial"/>
                        </a:rPr>
                        <a:t>THU</a:t>
                      </a:r>
                      <a:endParaRPr lang="en-US" sz="14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latin typeface="Arial"/>
                        </a:rPr>
                        <a:t>15:00</a:t>
                      </a:r>
                      <a:endParaRPr lang="en-US" sz="14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latin typeface="Arial"/>
                        </a:rPr>
                        <a:t>5</a:t>
                      </a:r>
                      <a:endParaRPr lang="en-US" sz="14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solidFill>
                            <a:srgbClr val="006600"/>
                          </a:solidFill>
                          <a:latin typeface="Arial"/>
                        </a:rPr>
                        <a:t>Ramp to 3.5 </a:t>
                      </a:r>
                      <a:r>
                        <a:rPr lang="en-US" sz="1400" b="1" i="0" u="none" strike="noStrike" dirty="0" err="1" smtClean="0">
                          <a:solidFill>
                            <a:srgbClr val="006600"/>
                          </a:solidFill>
                          <a:latin typeface="Arial"/>
                        </a:rPr>
                        <a:t>TeV</a:t>
                      </a:r>
                      <a:r>
                        <a:rPr lang="en-US" sz="1400" b="1" i="0" u="none" strike="noStrike" dirty="0" smtClean="0">
                          <a:solidFill>
                            <a:srgbClr val="006600"/>
                          </a:solidFill>
                          <a:latin typeface="Arial"/>
                        </a:rPr>
                        <a:t> with pilot bunch.</a:t>
                      </a:r>
                      <a:endParaRPr lang="en-US" sz="1400" b="1" i="0" u="none" strike="noStrike" dirty="0">
                        <a:solidFill>
                          <a:srgbClr val="006600"/>
                        </a:solidFill>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a:latin typeface="Arial"/>
                        </a:rPr>
                        <a:t>3</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THU</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latin typeface="Arial"/>
                        </a:rPr>
                        <a:t>20:00</a:t>
                      </a:r>
                      <a:endParaRPr lang="en-US" sz="14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8000"/>
                          </a:solidFill>
                          <a:latin typeface="Arial"/>
                        </a:rPr>
                        <a:t>Transverse damper for multi-bunch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Arial"/>
                        </a:rPr>
                        <a:t>0</a:t>
                      </a:r>
                      <a:r>
                        <a:rPr lang="en-US" sz="1400" b="1" i="0" u="none" strike="noStrike" dirty="0" smtClean="0">
                          <a:latin typeface="Arial"/>
                        </a:rPr>
                        <a:t>:00</a:t>
                      </a:r>
                      <a:endParaRPr lang="en-US" sz="14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solidFill>
                            <a:srgbClr val="008000"/>
                          </a:solidFill>
                          <a:latin typeface="Arial"/>
                        </a:rPr>
                        <a:t>Beta beat, coupling, beta* correction at 3.5 </a:t>
                      </a:r>
                      <a:r>
                        <a:rPr lang="en-US" sz="1400" b="1" i="0" u="none" strike="noStrike" dirty="0" err="1" smtClean="0">
                          <a:solidFill>
                            <a:srgbClr val="008000"/>
                          </a:solidFill>
                          <a:latin typeface="Arial"/>
                        </a:rPr>
                        <a:t>TeV</a:t>
                      </a:r>
                      <a:r>
                        <a:rPr lang="en-US" sz="1400" b="1" i="0" u="none" strike="noStrike" dirty="0" smtClean="0">
                          <a:solidFill>
                            <a:srgbClr val="008000"/>
                          </a:solidFill>
                          <a:latin typeface="Arial"/>
                        </a:rPr>
                        <a:t>, pilot bunch</a:t>
                      </a:r>
                      <a:endParaRPr lang="en-US" sz="1400" b="1" i="0" u="none" strike="noStrike" dirty="0">
                        <a:solidFill>
                          <a:srgbClr val="008000"/>
                        </a:solidFill>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1</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8000"/>
                          </a:solidFill>
                          <a:latin typeface="Arial"/>
                        </a:rPr>
                        <a:t>BLM tests of new software</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9:00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solidFill>
                            <a:srgbClr val="006600"/>
                          </a:solidFill>
                          <a:latin typeface="+mn-lt"/>
                        </a:rPr>
                        <a:t>Trial ramp to 3.5 </a:t>
                      </a:r>
                      <a:r>
                        <a:rPr lang="en-US" sz="1400" b="1" i="0" u="none" strike="noStrike" dirty="0" err="1" smtClean="0">
                          <a:solidFill>
                            <a:srgbClr val="006600"/>
                          </a:solidFill>
                          <a:latin typeface="+mn-lt"/>
                        </a:rPr>
                        <a:t>TeV</a:t>
                      </a:r>
                      <a:r>
                        <a:rPr lang="en-US" sz="1400" b="1" i="0" u="none" strike="noStrike" dirty="0" smtClean="0">
                          <a:solidFill>
                            <a:srgbClr val="006600"/>
                          </a:solidFill>
                          <a:latin typeface="+mn-lt"/>
                        </a:rPr>
                        <a:t> with 1 nominal bunch (RF blowup, orbit, </a:t>
                      </a:r>
                      <a:r>
                        <a:rPr lang="en-US" sz="1400" b="1" i="0" u="none" strike="noStrike" dirty="0" err="1" smtClean="0">
                          <a:solidFill>
                            <a:srgbClr val="006600"/>
                          </a:solidFill>
                          <a:latin typeface="+mn-lt"/>
                        </a:rPr>
                        <a:t>emittance</a:t>
                      </a:r>
                      <a:r>
                        <a:rPr lang="en-US" sz="1400" b="1" i="0" u="none" strike="noStrike" dirty="0" smtClean="0">
                          <a:solidFill>
                            <a:srgbClr val="006600"/>
                          </a:solidFill>
                          <a:latin typeface="+mn-lt"/>
                        </a:rPr>
                        <a:t>, damper, ...)</a:t>
                      </a:r>
                      <a:endParaRPr lang="en-US" sz="1400" b="1" i="0" u="none" strike="noStrike" dirty="0">
                        <a:solidFill>
                          <a:srgbClr val="006600"/>
                        </a:solidFill>
                        <a:latin typeface="+mn-lt"/>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17:00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8000"/>
                          </a:solidFill>
                          <a:latin typeface="Arial"/>
                        </a:rPr>
                        <a:t>Collimation setup 3.5 TeV before squeeze, 1 nominal 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SAT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1:00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6</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400" b="1" i="0" u="none" strike="noStrike">
                          <a:solidFill>
                            <a:srgbClr val="008000"/>
                          </a:solidFill>
                          <a:latin typeface="Arial"/>
                        </a:rPr>
                        <a:t>Qualification dump protection, injection protection, collimation </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635">
                <a:tc>
                  <a:txBody>
                    <a:bodyPr/>
                    <a:lstStyle/>
                    <a:p>
                      <a:pPr algn="l" fontAlgn="b"/>
                      <a:r>
                        <a:rPr lang="en-US" sz="14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SAT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7:00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8000"/>
                          </a:solidFill>
                          <a:latin typeface="Arial"/>
                        </a:rPr>
                        <a:t>Injection and dump setup (higher intensity, MP, …)</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SAT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15:00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8000"/>
                          </a:solidFill>
                          <a:latin typeface="Arial"/>
                        </a:rPr>
                        <a:t>Collimation setup 3.5 TeV before squeeze, 1 nominal 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SAT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23:00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4F6228"/>
                          </a:solidFill>
                          <a:latin typeface="Arial"/>
                        </a:rPr>
                        <a:t>tbd</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a:latin typeface="Arial"/>
                        </a:rPr>
                        <a:t>5</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SUN</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7:00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8000"/>
                          </a:solidFill>
                          <a:latin typeface="Arial"/>
                        </a:rPr>
                        <a:t>Collimation setup 3.5 TeV before squeeze, 1 nominal 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494">
                <a:tc>
                  <a:txBody>
                    <a:bodyPr/>
                    <a:lstStyle/>
                    <a:p>
                      <a:pPr algn="l" fontAlgn="b"/>
                      <a:r>
                        <a:rPr lang="en-US" sz="1400" b="1" i="0" u="none" strike="noStrike" dirty="0">
                          <a:latin typeface="Arial"/>
                        </a:rPr>
                        <a:t>5</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SUN</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15:00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err="1">
                          <a:solidFill>
                            <a:srgbClr val="008000"/>
                          </a:solidFill>
                          <a:latin typeface="Arial"/>
                        </a:rPr>
                        <a:t>tbd</a:t>
                      </a:r>
                      <a:endParaRPr lang="en-US" sz="1400" b="1" i="0" u="none" strike="noStrike" dirty="0">
                        <a:solidFill>
                          <a:srgbClr val="008000"/>
                        </a:solidFill>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692547" y="5949350"/>
            <a:ext cx="5615833" cy="400110"/>
          </a:xfrm>
          <a:prstGeom prst="rect">
            <a:avLst/>
          </a:prstGeom>
          <a:noFill/>
        </p:spPr>
        <p:txBody>
          <a:bodyPr wrap="none" rtlCol="0">
            <a:spAutoFit/>
          </a:bodyPr>
          <a:lstStyle/>
          <a:p>
            <a:r>
              <a:rPr lang="en-US" dirty="0" smtClean="0"/>
              <a:t>11 hours access in last 24h and more to come…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856088"/>
            <a:ext cx="8229600" cy="5525322"/>
          </a:xfrm>
        </p:spPr>
        <p:txBody>
          <a:bodyPr/>
          <a:lstStyle/>
          <a:p>
            <a:r>
              <a:rPr lang="en-US" dirty="0" smtClean="0"/>
              <a:t>TCDI set up:</a:t>
            </a:r>
          </a:p>
          <a:p>
            <a:pPr lvl="1"/>
            <a:r>
              <a:rPr lang="en-US" dirty="0" smtClean="0"/>
              <a:t>Set up of TCDI collimators with probe beam in TI2 and TI8 finished</a:t>
            </a:r>
          </a:p>
          <a:p>
            <a:pPr lvl="1"/>
            <a:r>
              <a:rPr lang="en-US" dirty="0" smtClean="0"/>
              <a:t>new settings trimmed in with thresholds updated (1 sigma!!) to be changed to 0.25 sigma </a:t>
            </a:r>
          </a:p>
          <a:p>
            <a:pPr lvl="1"/>
            <a:r>
              <a:rPr lang="en-US" dirty="0" smtClean="0"/>
              <a:t>new settings in entry of 12:16</a:t>
            </a:r>
          </a:p>
          <a:p>
            <a:pPr lvl="1"/>
            <a:r>
              <a:rPr lang="en-US" dirty="0" smtClean="0"/>
              <a:t>Checked the new settings with nominal bunch, trajectories not clean, maybe energy error from SPS, to be confirmed</a:t>
            </a:r>
          </a:p>
          <a:p>
            <a:pPr lvl="1"/>
            <a:r>
              <a:rPr lang="en-US" dirty="0" smtClean="0"/>
              <a:t>Losses in TL below 3 </a:t>
            </a:r>
            <a:r>
              <a:rPr lang="en-US" dirty="0" err="1" smtClean="0"/>
              <a:t>mGray</a:t>
            </a:r>
            <a:r>
              <a:rPr lang="en-US" dirty="0" smtClean="0"/>
              <a:t> at collimators with high Dispersion</a:t>
            </a:r>
          </a:p>
          <a:p>
            <a:pPr lvl="1"/>
            <a:r>
              <a:rPr lang="en-US" dirty="0" smtClean="0"/>
              <a:t>Losses on LHC BLMs below warning level</a:t>
            </a:r>
          </a:p>
          <a:p>
            <a:r>
              <a:rPr lang="en-US" dirty="0" smtClean="0"/>
              <a:t>TDI angular scan:</a:t>
            </a:r>
          </a:p>
          <a:p>
            <a:pPr lvl="1"/>
            <a:r>
              <a:rPr lang="en-US" dirty="0" smtClean="0"/>
              <a:t>worked only on B1</a:t>
            </a:r>
          </a:p>
          <a:p>
            <a:pPr lvl="1"/>
            <a:r>
              <a:rPr lang="en-US" dirty="0" smtClean="0"/>
              <a:t>measured beam size at TDI with + 1mrad TDI tilt for different TCP settings (beam edge defined by TCP)</a:t>
            </a:r>
          </a:p>
          <a:p>
            <a:pPr lvl="1"/>
            <a:r>
              <a:rPr lang="en-US" dirty="0" smtClean="0"/>
              <a:t>has to be done also for -1 </a:t>
            </a:r>
            <a:r>
              <a:rPr lang="en-US" dirty="0" err="1" smtClean="0"/>
              <a:t>mrad</a:t>
            </a:r>
            <a:r>
              <a:rPr lang="en-US" dirty="0" smtClean="0"/>
              <a:t> tilt before conclusion</a:t>
            </a:r>
            <a:br>
              <a:rPr lang="en-US" dirty="0" smtClean="0"/>
            </a:br>
            <a:endParaRPr lang="en-US" dirty="0" smtClean="0"/>
          </a:p>
        </p:txBody>
      </p:sp>
      <p:sp>
        <p:nvSpPr>
          <p:cNvPr id="3" name="Title 2"/>
          <p:cNvSpPr>
            <a:spLocks noGrp="1"/>
          </p:cNvSpPr>
          <p:nvPr>
            <p:ph type="title"/>
          </p:nvPr>
        </p:nvSpPr>
        <p:spPr/>
        <p:txBody>
          <a:bodyPr/>
          <a:lstStyle/>
          <a:p>
            <a:r>
              <a:rPr lang="en-US" dirty="0" smtClean="0"/>
              <a:t>Summary of injection studies</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
        <p:nvSpPr>
          <p:cNvPr id="6" name="Rectangle 5"/>
          <p:cNvSpPr/>
          <p:nvPr/>
        </p:nvSpPr>
        <p:spPr>
          <a:xfrm>
            <a:off x="5652150" y="692620"/>
            <a:ext cx="3270895" cy="400110"/>
          </a:xfrm>
          <a:prstGeom prst="rect">
            <a:avLst/>
          </a:prstGeom>
        </p:spPr>
        <p:txBody>
          <a:bodyPr wrap="none">
            <a:spAutoFit/>
          </a:bodyPr>
          <a:lstStyle/>
          <a:p>
            <a:r>
              <a:rPr lang="en-US" dirty="0" smtClean="0"/>
              <a:t>(Wolfgang, </a:t>
            </a:r>
            <a:r>
              <a:rPr lang="en-US" dirty="0" err="1" smtClean="0"/>
              <a:t>Malika</a:t>
            </a:r>
            <a:r>
              <a:rPr lang="en-US" dirty="0" smtClean="0"/>
              <a:t>, </a:t>
            </a:r>
            <a:r>
              <a:rPr lang="en-US" dirty="0" err="1" smtClean="0"/>
              <a:t>Verena</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Settings B1</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pic>
        <p:nvPicPr>
          <p:cNvPr id="28673" name="Picture 1" descr="https://ab-dep-op-elogbook.web.cern.ch/ab-dep-op-elogbook/elogbook/attach.php?attachId=1135607&amp;type=png&amp;fname=20110302123414.png"/>
          <p:cNvPicPr>
            <a:picLocks noChangeAspect="1" noChangeArrowheads="1"/>
          </p:cNvPicPr>
          <p:nvPr/>
        </p:nvPicPr>
        <p:blipFill>
          <a:blip r:embed="rId2" cstate="print"/>
          <a:srcRect/>
          <a:stretch>
            <a:fillRect/>
          </a:stretch>
        </p:blipFill>
        <p:spPr bwMode="auto">
          <a:xfrm>
            <a:off x="755470" y="692620"/>
            <a:ext cx="7777080" cy="583281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Settings B2</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pic>
        <p:nvPicPr>
          <p:cNvPr id="1025" name="Picture 1" descr="https://ab-dep-op-elogbook.web.cern.ch/ab-dep-op-elogbook/elogbook/attach.php?attachId=1135606&amp;type=png&amp;fname=20110302123403.png"/>
          <p:cNvPicPr>
            <a:picLocks noChangeAspect="1" noChangeArrowheads="1"/>
          </p:cNvPicPr>
          <p:nvPr/>
        </p:nvPicPr>
        <p:blipFill>
          <a:blip r:embed="rId2" cstate="print"/>
          <a:srcRect/>
          <a:stretch>
            <a:fillRect/>
          </a:stretch>
        </p:blipFill>
        <p:spPr bwMode="auto">
          <a:xfrm>
            <a:off x="686580" y="692620"/>
            <a:ext cx="7773960" cy="583047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836640"/>
            <a:ext cx="8229600" cy="5616780"/>
          </a:xfrm>
        </p:spPr>
        <p:txBody>
          <a:bodyPr/>
          <a:lstStyle/>
          <a:p>
            <a:pPr>
              <a:spcBef>
                <a:spcPts val="1200"/>
              </a:spcBef>
            </a:pPr>
            <a:r>
              <a:rPr lang="en-US" dirty="0" smtClean="0"/>
              <a:t>OFC: changed orbit </a:t>
            </a:r>
            <a:r>
              <a:rPr lang="en-US" b="1" dirty="0" smtClean="0"/>
              <a:t>reference scaling to linear </a:t>
            </a:r>
            <a:r>
              <a:rPr lang="en-US" dirty="0" smtClean="0"/>
              <a:t>(was cubic/'parabolic-&gt;linear-&gt;parabolic')</a:t>
            </a:r>
          </a:p>
          <a:p>
            <a:pPr>
              <a:spcBef>
                <a:spcPts val="1200"/>
              </a:spcBef>
            </a:pPr>
            <a:r>
              <a:rPr lang="en-US" dirty="0" smtClean="0"/>
              <a:t>OFC: </a:t>
            </a:r>
            <a:r>
              <a:rPr lang="en-US" b="1" dirty="0" smtClean="0"/>
              <a:t>changed default settings for the synchronous orbit </a:t>
            </a:r>
            <a:r>
              <a:rPr lang="en-US" dirty="0" smtClean="0"/>
              <a:t>acquisition mode for IR BPMs</a:t>
            </a:r>
          </a:p>
          <a:p>
            <a:pPr>
              <a:spcBef>
                <a:spcPts val="1200"/>
              </a:spcBef>
            </a:pPr>
            <a:r>
              <a:rPr lang="en-US" dirty="0" smtClean="0"/>
              <a:t>OFC: added a </a:t>
            </a:r>
            <a:r>
              <a:rPr lang="en-US" b="1" dirty="0" smtClean="0"/>
              <a:t>new refined Q' demodulation estimate</a:t>
            </a:r>
            <a:r>
              <a:rPr lang="en-US" dirty="0" smtClean="0"/>
              <a:t>.</a:t>
            </a:r>
          </a:p>
          <a:p>
            <a:pPr>
              <a:spcBef>
                <a:spcPts val="1200"/>
              </a:spcBef>
            </a:pPr>
            <a:r>
              <a:rPr lang="en-US" dirty="0" smtClean="0"/>
              <a:t>OFC &amp; OFSU: </a:t>
            </a:r>
            <a:r>
              <a:rPr lang="en-US" b="1" dirty="0" smtClean="0"/>
              <a:t>modified and resynchronized the communication library</a:t>
            </a:r>
            <a:r>
              <a:rPr lang="en-US" dirty="0" smtClean="0"/>
              <a:t>. </a:t>
            </a:r>
          </a:p>
          <a:p>
            <a:pPr>
              <a:spcBef>
                <a:spcPts val="1200"/>
              </a:spcBef>
            </a:pPr>
            <a:r>
              <a:rPr lang="en-US" dirty="0" smtClean="0"/>
              <a:t>OFSU: </a:t>
            </a:r>
            <a:r>
              <a:rPr lang="en-US" b="1" dirty="0" smtClean="0"/>
              <a:t>restructured and de-synchronized reference orbit handling</a:t>
            </a:r>
            <a:r>
              <a:rPr lang="en-US" dirty="0" smtClean="0"/>
              <a:t>. Fixed the "Disco effect“.</a:t>
            </a:r>
          </a:p>
          <a:p>
            <a:pPr>
              <a:spcBef>
                <a:spcPts val="1200"/>
              </a:spcBef>
            </a:pPr>
            <a:r>
              <a:rPr lang="en-US" dirty="0" smtClean="0"/>
              <a:t>Checked with beam and sequence. Works OK.</a:t>
            </a:r>
          </a:p>
          <a:p>
            <a:pPr>
              <a:spcBef>
                <a:spcPts val="1200"/>
              </a:spcBef>
            </a:pPr>
            <a:endParaRPr lang="en-US" dirty="0" smtClean="0"/>
          </a:p>
        </p:txBody>
      </p:sp>
      <p:sp>
        <p:nvSpPr>
          <p:cNvPr id="3" name="Title 2"/>
          <p:cNvSpPr>
            <a:spLocks noGrp="1"/>
          </p:cNvSpPr>
          <p:nvPr>
            <p:ph type="title"/>
          </p:nvPr>
        </p:nvSpPr>
        <p:spPr/>
        <p:txBody>
          <a:bodyPr/>
          <a:lstStyle/>
          <a:p>
            <a:r>
              <a:rPr lang="en-US" dirty="0" smtClean="0"/>
              <a:t>Summary of Feedback updates and </a:t>
            </a:r>
            <a:r>
              <a:rPr lang="en-US" dirty="0" err="1" smtClean="0"/>
              <a:t>mods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
        <p:nvSpPr>
          <p:cNvPr id="6" name="Rectangle 5"/>
          <p:cNvSpPr/>
          <p:nvPr/>
        </p:nvSpPr>
        <p:spPr>
          <a:xfrm>
            <a:off x="6372250" y="5949350"/>
            <a:ext cx="2305439" cy="400110"/>
          </a:xfrm>
          <a:prstGeom prst="rect">
            <a:avLst/>
          </a:prstGeom>
        </p:spPr>
        <p:txBody>
          <a:bodyPr wrap="none">
            <a:spAutoFit/>
          </a:bodyPr>
          <a:lstStyle/>
          <a:p>
            <a:r>
              <a:rPr lang="en-US" dirty="0" smtClean="0"/>
              <a:t>(Ralph St., Maxim)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784078"/>
            <a:ext cx="8229600" cy="5525322"/>
          </a:xfrm>
        </p:spPr>
        <p:txBody>
          <a:bodyPr/>
          <a:lstStyle/>
          <a:p>
            <a:pPr lvl="0">
              <a:lnSpc>
                <a:spcPct val="150000"/>
              </a:lnSpc>
            </a:pPr>
            <a:r>
              <a:rPr lang="en-US" dirty="0" smtClean="0"/>
              <a:t>15h58: Access over. And another access required </a:t>
            </a:r>
            <a:r>
              <a:rPr lang="en-US" dirty="0" smtClean="0">
                <a:sym typeface="Wingdings" pitchFamily="2" charset="2"/>
              </a:rPr>
              <a:t> use opportunity to clean out access list…</a:t>
            </a:r>
            <a:endParaRPr lang="en-US" dirty="0" smtClean="0"/>
          </a:p>
          <a:p>
            <a:pPr lvl="1">
              <a:lnSpc>
                <a:spcPct val="150000"/>
              </a:lnSpc>
            </a:pPr>
            <a:r>
              <a:rPr lang="en-US" b="1" dirty="0" smtClean="0">
                <a:solidFill>
                  <a:srgbClr val="FF0000"/>
                </a:solidFill>
              </a:rPr>
              <a:t>RB.A81 lost QPS OK </a:t>
            </a:r>
            <a:r>
              <a:rPr lang="en-US" dirty="0" smtClean="0"/>
              <a:t>when preparing for </a:t>
            </a:r>
            <a:r>
              <a:rPr lang="en-US" dirty="0" err="1" smtClean="0"/>
              <a:t>precycle</a:t>
            </a:r>
            <a:r>
              <a:rPr lang="en-US" dirty="0" smtClean="0"/>
              <a:t>. Access required. QPS problem due to loss of communication from beam losses at injection. New software.</a:t>
            </a:r>
          </a:p>
          <a:p>
            <a:pPr lvl="1">
              <a:lnSpc>
                <a:spcPct val="150000"/>
              </a:lnSpc>
            </a:pPr>
            <a:r>
              <a:rPr lang="en-US" dirty="0" smtClean="0"/>
              <a:t>RQTL111.L3B2 and RCBXH3.R1 tripped, idle at standby. Reset.</a:t>
            </a:r>
          </a:p>
          <a:p>
            <a:pPr lvl="1">
              <a:lnSpc>
                <a:spcPct val="150000"/>
              </a:lnSpc>
            </a:pPr>
            <a:r>
              <a:rPr lang="en-US" dirty="0" smtClean="0"/>
              <a:t>Access for damper problem in the SPS (3h).</a:t>
            </a:r>
          </a:p>
          <a:p>
            <a:pPr lvl="1">
              <a:lnSpc>
                <a:spcPct val="150000"/>
              </a:lnSpc>
            </a:pPr>
            <a:r>
              <a:rPr lang="en-US" dirty="0" smtClean="0"/>
              <a:t>LHC-b and CMS accesses in shadow.</a:t>
            </a:r>
          </a:p>
          <a:p>
            <a:pPr lvl="1">
              <a:lnSpc>
                <a:spcPct val="150000"/>
              </a:lnSpc>
            </a:pPr>
            <a:r>
              <a:rPr lang="en-US" dirty="0" smtClean="0"/>
              <a:t>LBDS access in shadow.</a:t>
            </a:r>
          </a:p>
          <a:p>
            <a:pPr lvl="0">
              <a:lnSpc>
                <a:spcPct val="150000"/>
              </a:lnSpc>
              <a:buNone/>
            </a:pPr>
            <a:r>
              <a:rPr lang="en-US" dirty="0" smtClean="0"/>
              <a:t/>
            </a:r>
            <a:br>
              <a:rPr lang="en-US" dirty="0" smtClean="0"/>
            </a:br>
            <a:endParaRPr lang="en-GB" dirty="0"/>
          </a:p>
        </p:txBody>
      </p:sp>
      <p:sp>
        <p:nvSpPr>
          <p:cNvPr id="3" name="Title 2"/>
          <p:cNvSpPr>
            <a:spLocks noGrp="1"/>
          </p:cNvSpPr>
          <p:nvPr>
            <p:ph type="title"/>
          </p:nvPr>
        </p:nvSpPr>
        <p:spPr/>
        <p:txBody>
          <a:bodyPr/>
          <a:lstStyle/>
          <a:p>
            <a:r>
              <a:rPr lang="en-GB" dirty="0" smtClean="0"/>
              <a:t>Wednesday March </a:t>
            </a:r>
            <a:r>
              <a:rPr lang="en-GB" dirty="0" smtClean="0"/>
              <a:t>2</a:t>
            </a:r>
            <a:r>
              <a:rPr lang="en-GB" baseline="30000" dirty="0" smtClean="0"/>
              <a:t>nd</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764630"/>
            <a:ext cx="8229600" cy="5525322"/>
          </a:xfrm>
        </p:spPr>
        <p:txBody>
          <a:bodyPr/>
          <a:lstStyle/>
          <a:p>
            <a:pPr lvl="0">
              <a:lnSpc>
                <a:spcPct val="150000"/>
              </a:lnSpc>
            </a:pPr>
            <a:r>
              <a:rPr lang="en-US" dirty="0" smtClean="0"/>
              <a:t>18h37: Access over. Pre-cycle. </a:t>
            </a:r>
          </a:p>
          <a:p>
            <a:pPr lvl="1">
              <a:lnSpc>
                <a:spcPct val="150000"/>
              </a:lnSpc>
            </a:pPr>
            <a:r>
              <a:rPr lang="en-US" dirty="0" smtClean="0"/>
              <a:t>Lost power permit for S67, S78 and S81. Likely from switching off access during pre-cycle (known problem?).</a:t>
            </a:r>
          </a:p>
          <a:p>
            <a:pPr lvl="1">
              <a:lnSpc>
                <a:spcPct val="150000"/>
              </a:lnSpc>
            </a:pPr>
            <a:r>
              <a:rPr lang="en-US" dirty="0" smtClean="0"/>
              <a:t>19h34: RSD2.A78B1 tripped during pre cycle. </a:t>
            </a:r>
          </a:p>
          <a:p>
            <a:pPr lvl="1">
              <a:lnSpc>
                <a:spcPct val="150000"/>
              </a:lnSpc>
            </a:pPr>
            <a:r>
              <a:rPr lang="en-US" dirty="0" smtClean="0"/>
              <a:t>One Roman Pot not completed out </a:t>
            </a:r>
            <a:r>
              <a:rPr lang="en-US" dirty="0" smtClean="0">
                <a:sym typeface="Wingdings" pitchFamily="2" charset="2"/>
              </a:rPr>
              <a:t> interlock. Moved out by TOTEM.</a:t>
            </a:r>
            <a:endParaRPr lang="en-US" dirty="0" smtClean="0"/>
          </a:p>
          <a:p>
            <a:pPr>
              <a:lnSpc>
                <a:spcPct val="150000"/>
              </a:lnSpc>
            </a:pPr>
            <a:r>
              <a:rPr lang="en-US" dirty="0" smtClean="0"/>
              <a:t>20h43: Beams back. 2 pilot bunches per beam.</a:t>
            </a:r>
          </a:p>
          <a:p>
            <a:pPr>
              <a:lnSpc>
                <a:spcPct val="150000"/>
              </a:lnSpc>
            </a:pPr>
            <a:r>
              <a:rPr lang="en-US" dirty="0" smtClean="0"/>
              <a:t>21h34: Incorporation problems before ramp. Reference </a:t>
            </a:r>
            <a:r>
              <a:rPr lang="en-US" dirty="0" err="1" smtClean="0"/>
              <a:t>mis</a:t>
            </a:r>
            <a:r>
              <a:rPr lang="en-US" dirty="0" smtClean="0"/>
              <a:t>-match.</a:t>
            </a:r>
          </a:p>
          <a:p>
            <a:pPr>
              <a:lnSpc>
                <a:spcPct val="150000"/>
              </a:lnSpc>
            </a:pPr>
            <a:r>
              <a:rPr lang="en-US" dirty="0" smtClean="0"/>
              <a:t>22h10: Start ramp. Then squeeze.</a:t>
            </a:r>
            <a:br>
              <a:rPr lang="en-US" dirty="0" smtClean="0"/>
            </a:br>
            <a:endParaRPr lang="en-GB" dirty="0"/>
          </a:p>
        </p:txBody>
      </p:sp>
      <p:sp>
        <p:nvSpPr>
          <p:cNvPr id="3" name="Title 2"/>
          <p:cNvSpPr>
            <a:spLocks noGrp="1"/>
          </p:cNvSpPr>
          <p:nvPr>
            <p:ph type="title"/>
          </p:nvPr>
        </p:nvSpPr>
        <p:spPr/>
        <p:txBody>
          <a:bodyPr/>
          <a:lstStyle/>
          <a:p>
            <a:r>
              <a:rPr lang="en-GB" dirty="0" smtClean="0"/>
              <a:t>Wednesday March </a:t>
            </a:r>
            <a:r>
              <a:rPr lang="en-GB" dirty="0" smtClean="0"/>
              <a:t>2</a:t>
            </a:r>
            <a:r>
              <a:rPr lang="en-GB" baseline="30000" dirty="0" smtClean="0"/>
              <a:t>nd</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92620"/>
            <a:ext cx="8229600" cy="5904820"/>
          </a:xfrm>
        </p:spPr>
        <p:txBody>
          <a:bodyPr/>
          <a:lstStyle/>
          <a:p>
            <a:pPr lvl="0"/>
            <a:r>
              <a:rPr lang="en-US" dirty="0" smtClean="0"/>
              <a:t>00h00: </a:t>
            </a:r>
            <a:r>
              <a:rPr lang="en-US" b="1" u="sng" dirty="0" smtClean="0"/>
              <a:t>Collisions first time 2011</a:t>
            </a:r>
            <a:r>
              <a:rPr lang="en-US" dirty="0" smtClean="0"/>
              <a:t>. </a:t>
            </a:r>
            <a:r>
              <a:rPr lang="en-US" dirty="0" err="1" smtClean="0"/>
              <a:t>Lumi</a:t>
            </a:r>
            <a:r>
              <a:rPr lang="en-US" dirty="0" smtClean="0"/>
              <a:t> scan tried. </a:t>
            </a:r>
          </a:p>
          <a:p>
            <a:pPr lvl="0"/>
            <a:r>
              <a:rPr lang="en-US" dirty="0" smtClean="0"/>
              <a:t>01h05: Orbit feedback tests completed. Kick response for arc and IR corrector. Different </a:t>
            </a:r>
            <a:r>
              <a:rPr lang="en-US" dirty="0" err="1" smtClean="0"/>
              <a:t>eigenvalues</a:t>
            </a:r>
            <a:r>
              <a:rPr lang="en-US" dirty="0" smtClean="0"/>
              <a:t> tried.</a:t>
            </a:r>
          </a:p>
          <a:p>
            <a:r>
              <a:rPr lang="en-US" dirty="0" smtClean="0"/>
              <a:t>01h06: MPS test : switch off RD1.LR5 @ beta* = 1.5 m. Test successful, no orbit change at time of FMCM dump trigger corresponding to 0.19 A / 335 A, ~ 5E-4.</a:t>
            </a:r>
          </a:p>
          <a:p>
            <a:r>
              <a:rPr lang="en-US" dirty="0" smtClean="0"/>
              <a:t>01h14: Ramp down and </a:t>
            </a:r>
            <a:r>
              <a:rPr lang="en-US" dirty="0" err="1" smtClean="0"/>
              <a:t>precycle</a:t>
            </a:r>
            <a:r>
              <a:rPr lang="en-US" dirty="0" smtClean="0"/>
              <a:t>.</a:t>
            </a:r>
          </a:p>
          <a:p>
            <a:r>
              <a:rPr lang="en-US" dirty="0" smtClean="0"/>
              <a:t>02h21: </a:t>
            </a:r>
            <a:r>
              <a:rPr lang="en-US" b="1" dirty="0" smtClean="0">
                <a:solidFill>
                  <a:srgbClr val="FF0000"/>
                </a:solidFill>
              </a:rPr>
              <a:t>LBDS problem for B1</a:t>
            </a:r>
            <a:r>
              <a:rPr lang="en-US" dirty="0" smtClean="0"/>
              <a:t>. Called Etienne.</a:t>
            </a:r>
          </a:p>
          <a:p>
            <a:r>
              <a:rPr lang="en-US" dirty="0" smtClean="0"/>
              <a:t>02h50: </a:t>
            </a:r>
            <a:r>
              <a:rPr lang="en-US" b="1" dirty="0" smtClean="0">
                <a:solidFill>
                  <a:srgbClr val="FF0000"/>
                </a:solidFill>
              </a:rPr>
              <a:t>CIBG beam permit loop not ok</a:t>
            </a:r>
            <a:r>
              <a:rPr lang="en-US" dirty="0" smtClean="0"/>
              <a:t>. Called Bruno.</a:t>
            </a:r>
          </a:p>
          <a:p>
            <a:r>
              <a:rPr lang="en-US" dirty="0" smtClean="0"/>
              <a:t>02h55: Injection B2 only.</a:t>
            </a:r>
          </a:p>
          <a:p>
            <a:r>
              <a:rPr lang="en-US" dirty="0" smtClean="0"/>
              <a:t>03h23: </a:t>
            </a:r>
            <a:r>
              <a:rPr lang="en-US" b="1" dirty="0" smtClean="0">
                <a:solidFill>
                  <a:srgbClr val="FF0000"/>
                </a:solidFill>
              </a:rPr>
              <a:t>Lost </a:t>
            </a:r>
            <a:r>
              <a:rPr lang="en-US" b="1" dirty="0" err="1" smtClean="0">
                <a:solidFill>
                  <a:srgbClr val="FF0000"/>
                </a:solidFill>
              </a:rPr>
              <a:t>cryo</a:t>
            </a:r>
            <a:r>
              <a:rPr lang="en-US" b="1" dirty="0" smtClean="0">
                <a:solidFill>
                  <a:srgbClr val="FF0000"/>
                </a:solidFill>
              </a:rPr>
              <a:t> OK for 81 </a:t>
            </a:r>
            <a:r>
              <a:rPr lang="en-US" dirty="0" smtClean="0"/>
              <a:t>(same as Wed morning).</a:t>
            </a:r>
          </a:p>
          <a:p>
            <a:r>
              <a:rPr lang="en-US" dirty="0" smtClean="0"/>
              <a:t>05h10: Ramp B2.</a:t>
            </a:r>
          </a:p>
          <a:p>
            <a:r>
              <a:rPr lang="en-US" dirty="0" smtClean="0"/>
              <a:t>05h52: Beam dump by EIC. </a:t>
            </a:r>
            <a:r>
              <a:rPr lang="en-US" b="1" dirty="0" smtClean="0">
                <a:solidFill>
                  <a:srgbClr val="FF0000"/>
                </a:solidFill>
              </a:rPr>
              <a:t>Tune feedback problem</a:t>
            </a:r>
            <a:r>
              <a:rPr lang="en-US" dirty="0" smtClean="0"/>
              <a:t>. Unclear instructions for feedback operation.</a:t>
            </a:r>
            <a:br>
              <a:rPr lang="en-US" dirty="0" smtClean="0"/>
            </a:br>
            <a:r>
              <a:rPr lang="en-US" dirty="0" smtClean="0"/>
              <a:t/>
            </a:r>
            <a:br>
              <a:rPr lang="en-US" dirty="0" smtClean="0"/>
            </a:br>
            <a:endParaRPr lang="en-GB" dirty="0"/>
          </a:p>
        </p:txBody>
      </p:sp>
      <p:sp>
        <p:nvSpPr>
          <p:cNvPr id="3" name="Title 2"/>
          <p:cNvSpPr>
            <a:spLocks noGrp="1"/>
          </p:cNvSpPr>
          <p:nvPr>
            <p:ph type="title"/>
          </p:nvPr>
        </p:nvSpPr>
        <p:spPr/>
        <p:txBody>
          <a:bodyPr/>
          <a:lstStyle/>
          <a:p>
            <a:r>
              <a:rPr lang="en-GB" dirty="0" smtClean="0"/>
              <a:t>Thursday March </a:t>
            </a:r>
            <a:r>
              <a:rPr lang="en-GB" dirty="0" smtClean="0"/>
              <a:t>3</a:t>
            </a:r>
            <a:r>
              <a:rPr lang="en-GB" baseline="30000" dirty="0" smtClean="0"/>
              <a:t>rd</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01-03-2011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Beam-beam scan</a:t>
            </a:r>
            <a:endParaRPr lang="en-US" dirty="0"/>
          </a:p>
        </p:txBody>
      </p:sp>
      <p:sp>
        <p:nvSpPr>
          <p:cNvPr id="4" name="Date Placeholder 3"/>
          <p:cNvSpPr>
            <a:spLocks noGrp="1"/>
          </p:cNvSpPr>
          <p:nvPr>
            <p:ph type="dt" sz="half" idx="10"/>
          </p:nvPr>
        </p:nvSpPr>
        <p:spPr/>
        <p:txBody>
          <a:bodyPr/>
          <a:lstStyle/>
          <a:p>
            <a:pPr>
              <a:defRPr/>
            </a:pPr>
            <a:r>
              <a:rPr lang="en-US" smtClean="0"/>
              <a:t>28-2-2011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pic>
        <p:nvPicPr>
          <p:cNvPr id="29697" name="Picture 1" descr="https://ab-dep-op-elogbook.web.cern.ch/ab-dep-op-elogbook/elogbook/attach.php?attachId=1135653&amp;type=png&amp;fname=20110303000414.png"/>
          <p:cNvPicPr>
            <a:picLocks noChangeAspect="1" noChangeArrowheads="1"/>
          </p:cNvPicPr>
          <p:nvPr/>
        </p:nvPicPr>
        <p:blipFill>
          <a:blip r:embed="rId2" cstate="print"/>
          <a:srcRect/>
          <a:stretch>
            <a:fillRect/>
          </a:stretch>
        </p:blipFill>
        <p:spPr bwMode="auto">
          <a:xfrm>
            <a:off x="971500" y="764630"/>
            <a:ext cx="7366260" cy="5756415"/>
          </a:xfrm>
          <a:prstGeom prst="rect">
            <a:avLst/>
          </a:prstGeom>
          <a:noFill/>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47077</TotalTime>
  <Words>1024</Words>
  <Application>Microsoft Office PowerPoint</Application>
  <PresentationFormat>On-screen Show (4:3)</PresentationFormat>
  <Paragraphs>186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Pixel</vt:lpstr>
      <vt:lpstr>Wednesday March 2nd  </vt:lpstr>
      <vt:lpstr>Summary of injection studies</vt:lpstr>
      <vt:lpstr>Settings B1</vt:lpstr>
      <vt:lpstr>Settings B2</vt:lpstr>
      <vt:lpstr>Summary of Feedback updates and mods:</vt:lpstr>
      <vt:lpstr>Wednesday March 2nd </vt:lpstr>
      <vt:lpstr>Wednesday March 2nd </vt:lpstr>
      <vt:lpstr>Thursday March 3rd </vt:lpstr>
      <vt:lpstr>Beam-beam scan</vt:lpstr>
      <vt:lpstr>Luminosity…</vt:lpstr>
      <vt:lpstr>Some more change in the sequences (LP):</vt:lpstr>
      <vt:lpstr>Thursday March 3rd </vt:lpstr>
      <vt:lpstr>IP beta values (Glenn Vanbavinckhove et al)</vt:lpstr>
      <vt:lpstr>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1805</cp:revision>
  <dcterms:created xsi:type="dcterms:W3CDTF">2010-10-13T07:44:28Z</dcterms:created>
  <dcterms:modified xsi:type="dcterms:W3CDTF">2011-03-05T08:31:55Z</dcterms:modified>
</cp:coreProperties>
</file>