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673" r:id="rId2"/>
    <p:sldId id="730" r:id="rId3"/>
    <p:sldId id="729" r:id="rId4"/>
    <p:sldId id="733" r:id="rId5"/>
    <p:sldId id="736" r:id="rId6"/>
    <p:sldId id="734" r:id="rId7"/>
    <p:sldId id="741" r:id="rId8"/>
    <p:sldId id="742" r:id="rId9"/>
    <p:sldId id="737" r:id="rId10"/>
    <p:sldId id="738" r:id="rId11"/>
    <p:sldId id="739" r:id="rId12"/>
    <p:sldId id="740" r:id="rId13"/>
    <p:sldId id="722" r:id="rId14"/>
    <p:sldId id="728" r:id="rId15"/>
    <p:sldId id="735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0838F-E278-42A7-AE9A-193EF84D713B}" type="datetime1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DC2CD-5FFE-4E03-8CCF-9E75D1EC4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b-dep-op-elogbook.web.cern.ch/ab-dep-op-elogbook/elogbook/view.php?attachId=11250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057400"/>
          </a:xfrm>
        </p:spPr>
        <p:txBody>
          <a:bodyPr/>
          <a:lstStyle/>
          <a:p>
            <a:r>
              <a:rPr lang="en-US" sz="2000" dirty="0" smtClean="0"/>
              <a:t>08:30 – 11:00 Access for:</a:t>
            </a:r>
          </a:p>
          <a:p>
            <a:pPr lvl="1"/>
            <a:r>
              <a:rPr lang="en-US" sz="1600" dirty="0" smtClean="0"/>
              <a:t>LBDS beam 2 problems: TSU unit changed</a:t>
            </a:r>
          </a:p>
          <a:p>
            <a:pPr lvl="1"/>
            <a:r>
              <a:rPr lang="en-US" sz="1600" dirty="0" smtClean="0"/>
              <a:t>RQTD.A67B1: controller for the current lead heater changed</a:t>
            </a:r>
          </a:p>
          <a:p>
            <a:pPr lvl="1"/>
            <a:r>
              <a:rPr lang="en-US" sz="1600" dirty="0" smtClean="0"/>
              <a:t>RQS.A67B1 power converter replaced and tested</a:t>
            </a:r>
            <a:endParaRPr lang="en-US" sz="2000" dirty="0" smtClean="0"/>
          </a:p>
          <a:p>
            <a:r>
              <a:rPr lang="en-US" sz="2000" dirty="0" smtClean="0"/>
              <a:t>12:00 – 13:30 Machine protection tests without beam</a:t>
            </a:r>
          </a:p>
          <a:p>
            <a:r>
              <a:rPr lang="en-US" sz="2000" dirty="0" smtClean="0"/>
              <a:t>13:40 by trip of RD1.R5 until 19:40 (temperature of the building?)</a:t>
            </a:r>
          </a:p>
          <a:p>
            <a:r>
              <a:rPr lang="en-GB" sz="2000" dirty="0" smtClean="0"/>
              <a:t>In the shadow:</a:t>
            </a:r>
          </a:p>
          <a:p>
            <a:pPr lvl="1"/>
            <a:r>
              <a:rPr lang="en-US" sz="1600" dirty="0" smtClean="0"/>
              <a:t>Heat run for Sector 12 and 23</a:t>
            </a:r>
          </a:p>
          <a:p>
            <a:pPr lvl="1"/>
            <a:r>
              <a:rPr lang="en-GB" sz="1600" dirty="0" smtClean="0"/>
              <a:t>Quench heater power supply (dipole) A13.R1 discharging – access to repair it</a:t>
            </a:r>
            <a:endParaRPr lang="en-US" sz="1600" dirty="0" smtClean="0"/>
          </a:p>
          <a:p>
            <a:pPr lvl="1"/>
            <a:r>
              <a:rPr lang="en-US" sz="1600" dirty="0" smtClean="0"/>
              <a:t>loaded new compensation coefficients for Main Bend QPS in Sector 12 </a:t>
            </a:r>
            <a:r>
              <a:rPr lang="en-US" sz="1600" dirty="0" smtClean="0">
                <a:sym typeface="Wingdings" pitchFamily="2" charset="2"/>
              </a:rPr>
              <a:t> we should have more margin now to pulse TI2 without problems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Test of faster ramp-down of Q4.R2 (presently the slowest)  reduction by &gt;15 </a:t>
            </a:r>
            <a:r>
              <a:rPr lang="en-US" sz="1600" dirty="0" err="1" smtClean="0">
                <a:sym typeface="Wingdings" pitchFamily="2" charset="2"/>
              </a:rPr>
              <a:t>mins</a:t>
            </a:r>
            <a:r>
              <a:rPr lang="en-US" sz="1600" dirty="0" smtClean="0">
                <a:sym typeface="Wingdings" pitchFamily="2" charset="2"/>
              </a:rPr>
              <a:t> in the ramp down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RQT13.L7B1 back in use (limited to 50 A) as well as RCBCV10.R5B1 (it was out of the SOC)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HWC of RCBVY5.L4B2</a:t>
            </a:r>
            <a:endParaRPr lang="en-GB" sz="1600" dirty="0" smtClean="0"/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5029200"/>
            <a:ext cx="4267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 –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*=3.5 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839200" cy="609600"/>
          </a:xfrm>
        </p:spPr>
        <p:txBody>
          <a:bodyPr/>
          <a:lstStyle/>
          <a:p>
            <a:r>
              <a:rPr lang="en-GB" sz="2400" dirty="0" smtClean="0"/>
              <a:t>Tune and coupling correction</a:t>
            </a:r>
            <a:endParaRPr lang="en-US" sz="2400" dirty="0"/>
          </a:p>
        </p:txBody>
      </p:sp>
      <p:pic>
        <p:nvPicPr>
          <p:cNvPr id="21506" name="Picture 2" descr="http://elogbook.cern.ch/eLogbook/attach_reader?attach_id=1133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947160" cy="2763679"/>
          </a:xfrm>
          <a:prstGeom prst="rect">
            <a:avLst/>
          </a:prstGeom>
          <a:noFill/>
        </p:spPr>
      </p:pic>
      <p:pic>
        <p:nvPicPr>
          <p:cNvPr id="21508" name="Picture 4" descr="http://elogbook.cern.ch/eLogbook/attach_reader?attach_id=11336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963829" cy="2263616"/>
          </a:xfrm>
          <a:prstGeom prst="rect">
            <a:avLst/>
          </a:prstGeom>
          <a:noFill/>
        </p:spPr>
      </p:pic>
      <p:pic>
        <p:nvPicPr>
          <p:cNvPr id="21510" name="Picture 6" descr="http://elogbook.cern.ch/eLogbook/attach_reader?attach_id=11336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74394"/>
            <a:ext cx="8437721" cy="1650206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0" y="1066800"/>
            <a:ext cx="3048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Redaelli, M. Lamont 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5029200"/>
            <a:ext cx="4267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 –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*=2 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839200" cy="609600"/>
          </a:xfrm>
        </p:spPr>
        <p:txBody>
          <a:bodyPr/>
          <a:lstStyle/>
          <a:p>
            <a:r>
              <a:rPr lang="en-GB" sz="2400" dirty="0" smtClean="0"/>
              <a:t>Tune and coupling correction. Beam 2 lost during coupling compensation</a:t>
            </a:r>
            <a:endParaRPr lang="en-US" sz="2400" dirty="0"/>
          </a:p>
        </p:txBody>
      </p:sp>
      <p:pic>
        <p:nvPicPr>
          <p:cNvPr id="22530" name="Picture 2" descr="http://elogbook.cern.ch/eLogbook/attach_reader?attach_id=1133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43487"/>
            <a:ext cx="3947160" cy="2763679"/>
          </a:xfrm>
          <a:prstGeom prst="rect">
            <a:avLst/>
          </a:prstGeom>
          <a:noFill/>
        </p:spPr>
      </p:pic>
      <p:pic>
        <p:nvPicPr>
          <p:cNvPr id="22532" name="Picture 4" descr="http://elogbook.cern.ch/eLogbook/attach_reader?attach_id=11336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970496" cy="2270284"/>
          </a:xfrm>
          <a:prstGeom prst="rect">
            <a:avLst/>
          </a:prstGeom>
          <a:noFill/>
        </p:spPr>
      </p:pic>
      <p:pic>
        <p:nvPicPr>
          <p:cNvPr id="22536" name="Picture 8" descr="http://elogbook.cern.ch/eLogbook/attach_reader?attach_id=11336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63929"/>
            <a:ext cx="8447723" cy="1636871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38800" y="1524000"/>
            <a:ext cx="3048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Redaelli, M. Lamont 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 –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*=1.5 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839200" cy="609600"/>
          </a:xfrm>
        </p:spPr>
        <p:txBody>
          <a:bodyPr/>
          <a:lstStyle/>
          <a:p>
            <a:r>
              <a:rPr lang="en-GB" sz="2400" dirty="0" smtClean="0"/>
              <a:t>Tune and coupling correction. </a:t>
            </a:r>
            <a:endParaRPr lang="en-US" sz="2400" dirty="0"/>
          </a:p>
        </p:txBody>
      </p:sp>
      <p:pic>
        <p:nvPicPr>
          <p:cNvPr id="23554" name="Picture 2" descr="http://elogbook.cern.ch/eLogbook/attach_reader?attach_id=11336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947160" cy="2763679"/>
          </a:xfrm>
          <a:prstGeom prst="rect">
            <a:avLst/>
          </a:prstGeom>
          <a:noFill/>
        </p:spPr>
      </p:pic>
      <p:pic>
        <p:nvPicPr>
          <p:cNvPr id="23556" name="Picture 4" descr="http://elogbook.cern.ch/eLogbook/attach_reader?attach_id=1133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000500" cy="264033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5000" y="1066800"/>
            <a:ext cx="3048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Redaelli, M. Lamont 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35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91000" y="6642100"/>
            <a:ext cx="1143000" cy="228600"/>
          </a:xfrm>
          <a:prstGeom prst="rect">
            <a:avLst/>
          </a:prstGeom>
        </p:spPr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985520"/>
          <a:ext cx="8686800" cy="360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6602"/>
                <a:gridCol w="722019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MPS tests + Access/LBDS</a:t>
                      </a:r>
                      <a:r>
                        <a:rPr lang="en-US" baseline="0" dirty="0" smtClean="0"/>
                        <a:t> link check (DSO) </a:t>
                      </a:r>
                      <a:r>
                        <a:rPr lang="en-US" dirty="0" smtClean="0"/>
                        <a:t>– no beam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ramp + Test squeeze (Beta beating measurements)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dumps on the ramp (1.4 and 2.4 </a:t>
                      </a:r>
                      <a:r>
                        <a:rPr lang="en-US" baseline="0" dirty="0" err="1" smtClean="0"/>
                        <a:t>TeV</a:t>
                      </a:r>
                      <a:r>
                        <a:rPr lang="en-US" baseline="0" dirty="0" smtClean="0"/>
                        <a:t>) + pre-cycle and </a:t>
                      </a:r>
                      <a:r>
                        <a:rPr lang="en-US" baseline="0" smtClean="0"/>
                        <a:t>decay measurement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intervention in point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Cryo</a:t>
            </a:r>
            <a:r>
              <a:rPr lang="en-GB" sz="2400" dirty="0" smtClean="0">
                <a:solidFill>
                  <a:srgbClr val="FF0000"/>
                </a:solidFill>
              </a:rPr>
              <a:t> intervention in Point 2 scheduled for Wednesday 23/2</a:t>
            </a:r>
          </a:p>
          <a:p>
            <a:r>
              <a:rPr lang="en-GB" sz="2400" dirty="0" smtClean="0"/>
              <a:t>Access requests:</a:t>
            </a:r>
          </a:p>
          <a:p>
            <a:pPr lvl="1"/>
            <a:r>
              <a:rPr lang="en-GB" sz="2000" dirty="0" smtClean="0"/>
              <a:t>DFBAA-LCM pressure controllers</a:t>
            </a:r>
          </a:p>
          <a:p>
            <a:pPr lvl="1"/>
            <a:r>
              <a:rPr lang="en-GB" sz="2000" dirty="0" smtClean="0"/>
              <a:t>RCBV11.R8B1 – 60 A power converter</a:t>
            </a:r>
          </a:p>
          <a:p>
            <a:pPr lvl="1"/>
            <a:r>
              <a:rPr lang="en-GB" sz="2000" dirty="0" smtClean="0"/>
              <a:t>RSS.A78B1 – power converter problem</a:t>
            </a:r>
          </a:p>
          <a:p>
            <a:pPr lvl="1"/>
            <a:r>
              <a:rPr lang="en-GB" sz="2000" dirty="0" smtClean="0"/>
              <a:t>UPS problem in US45</a:t>
            </a:r>
          </a:p>
          <a:p>
            <a:pPr lvl="1"/>
            <a:r>
              <a:rPr lang="en-GB" sz="2000" dirty="0" smtClean="0"/>
              <a:t>Power converter RD1.R5. Issue with the temperature of the building</a:t>
            </a:r>
          </a:p>
          <a:p>
            <a:pPr lvl="1"/>
            <a:endParaRPr lang="en-GB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GB" dirty="0"/>
          </a:p>
        </p:txBody>
      </p:sp>
      <p:sp>
        <p:nvSpPr>
          <p:cNvPr id="10242" name="AutoShape 2" descr="20101116130410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20101116130410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20013" y="-427038"/>
            <a:ext cx="11430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\\cern.ch\dfs\Users\a\arduini\Documents\chromaticity_dec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0773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057400"/>
          </a:xfrm>
        </p:spPr>
        <p:txBody>
          <a:bodyPr/>
          <a:lstStyle/>
          <a:p>
            <a:r>
              <a:rPr lang="en-US" sz="2000" dirty="0" smtClean="0"/>
              <a:t>20:00 – 21:30 Communication problem with Injection BIC</a:t>
            </a:r>
          </a:p>
          <a:p>
            <a:r>
              <a:rPr lang="en-US" sz="2000" dirty="0" smtClean="0"/>
              <a:t>21:30 Finally injecting</a:t>
            </a:r>
          </a:p>
          <a:p>
            <a:r>
              <a:rPr lang="en-US" sz="2000" dirty="0" smtClean="0"/>
              <a:t>23:20: </a:t>
            </a:r>
            <a:r>
              <a:rPr lang="en-US" sz="2000" b="1" dirty="0" smtClean="0">
                <a:solidFill>
                  <a:srgbClr val="FF0000"/>
                </a:solidFill>
              </a:rPr>
              <a:t>3.5 </a:t>
            </a:r>
            <a:r>
              <a:rPr lang="en-US" sz="2000" b="1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with beam</a:t>
            </a:r>
          </a:p>
          <a:p>
            <a:r>
              <a:rPr lang="en-GB" sz="2000" dirty="0" smtClean="0"/>
              <a:t>00:40 – 02:00 </a:t>
            </a:r>
            <a:r>
              <a:rPr lang="en-GB" sz="2000" b="1" dirty="0" smtClean="0">
                <a:solidFill>
                  <a:srgbClr val="FF0000"/>
                </a:solidFill>
              </a:rPr>
              <a:t>Squeeze to 1.5 m</a:t>
            </a:r>
          </a:p>
          <a:p>
            <a:r>
              <a:rPr lang="en-GB" sz="2000" dirty="0" smtClean="0"/>
              <a:t>02:00 – 07:00 Ramp down and BIC/Timing problem</a:t>
            </a:r>
          </a:p>
          <a:p>
            <a:r>
              <a:rPr lang="en-GB" sz="2000" dirty="0" smtClean="0"/>
              <a:t>07:00 Injecting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267200" cy="5181600"/>
          </a:xfrm>
        </p:spPr>
        <p:txBody>
          <a:bodyPr/>
          <a:lstStyle/>
          <a:p>
            <a:r>
              <a:rPr lang="en-GB" sz="2000" dirty="0" smtClean="0"/>
              <a:t>Q4.R2: slowest element in the ramp down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Before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Now with power converter in open loop during ramp-down (to be implemented in the ramp down sequence). &gt;15 </a:t>
            </a:r>
            <a:r>
              <a:rPr lang="en-US" sz="2000" dirty="0" err="1" smtClean="0"/>
              <a:t>mins</a:t>
            </a:r>
            <a:r>
              <a:rPr lang="en-US" sz="2000" dirty="0" smtClean="0"/>
              <a:t> shorter</a:t>
            </a:r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down speed-up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elogbook.cern.ch/eLogbook/attach_reader?attach_id=11335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674745" cy="2926080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133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3674745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Ramp – only static part of b3 model</a:t>
            </a:r>
            <a:endParaRPr lang="en-GB" dirty="0"/>
          </a:p>
        </p:txBody>
      </p:sp>
      <p:pic>
        <p:nvPicPr>
          <p:cNvPr id="1026" name="Picture 2" descr="http://elogbook.cern.ch/eLogbook/attach_reader?attach_id=11336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42391" cy="3858827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133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273" y="2819400"/>
            <a:ext cx="5137727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Ramp – only static part of b3 model</a:t>
            </a:r>
            <a:endParaRPr lang="en-US" dirty="0"/>
          </a:p>
        </p:txBody>
      </p:sp>
      <p:pic>
        <p:nvPicPr>
          <p:cNvPr id="1026" name="Picture 2" descr="http://elogbook.cern.ch/eLogbook/attach_reader?attach_id=11336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03" y="2286000"/>
            <a:ext cx="6088819" cy="3962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2400" y="5943600"/>
            <a:ext cx="2286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R. Steinhagen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066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Q' estimates are clamped above 30 units and below -15 </a:t>
            </a:r>
            <a:br>
              <a:rPr lang="en-US" dirty="0" smtClean="0"/>
            </a:br>
            <a:r>
              <a:rPr lang="en-US" dirty="0" smtClean="0"/>
              <a:t>Decay of about 7 units on flat-top plateau nicely visible.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Ramp</a:t>
            </a:r>
            <a:endParaRPr lang="en-GB" dirty="0"/>
          </a:p>
        </p:txBody>
      </p:sp>
      <p:pic>
        <p:nvPicPr>
          <p:cNvPr id="17410" name="Picture 2" descr="http://elogbook.cern.ch/eLogbook/attach_reader?attach_id=1133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11040" cy="24993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724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values of the Q-trims on the attached plot are not correct and should be divided by 3500/450. For some reason the OFC didn't get the correct energy.</a:t>
            </a:r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62400" y="5943600"/>
            <a:ext cx="2286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R. Steinhagen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M1_BSRT_sigmas_1stramp20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776" y="1029100"/>
            <a:ext cx="5683092" cy="5217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7962" y="383196"/>
            <a:ext cx="260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1 beam sizes (mm)</a:t>
            </a: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>
          <a:xfrm flipV="1">
            <a:off x="2362475" y="3579832"/>
            <a:ext cx="261221" cy="1240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469" y="4819882"/>
            <a:ext cx="449401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 blow-up, correlated to losses at the beginning of the ramp ramp</a:t>
            </a:r>
            <a:r>
              <a:rPr lang="en-US" sz="1400" b="1" dirty="0" smtClean="0">
                <a:solidFill>
                  <a:srgbClr val="FF6600"/>
                </a:solidFill>
              </a:rPr>
              <a:t> (all other ‘steps’ = BSRT setting up</a:t>
            </a:r>
            <a:r>
              <a:rPr lang="en-US" sz="1400" b="1" dirty="0">
                <a:solidFill>
                  <a:srgbClr val="FF6600"/>
                </a:solidFill>
              </a:rPr>
              <a:t>)</a:t>
            </a:r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62400" y="5943600"/>
            <a:ext cx="2286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F. Roncarolo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M2_BSRT_sigmas_1stramp20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263" y="958339"/>
            <a:ext cx="6584773" cy="5605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6845" y="369163"/>
            <a:ext cx="260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2 beam sizes (mm)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30" y="5137358"/>
            <a:ext cx="449401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 blow-up, correlated to losses at the beginning of the ramp ramp</a:t>
            </a:r>
            <a:r>
              <a:rPr lang="en-US" sz="1400" b="1" dirty="0" smtClean="0">
                <a:solidFill>
                  <a:srgbClr val="FF6600"/>
                </a:solidFill>
              </a:rPr>
              <a:t> (all other ‘steps’ = BSRT setting up</a:t>
            </a:r>
            <a:r>
              <a:rPr lang="en-US" sz="1400" b="1" dirty="0">
                <a:solidFill>
                  <a:srgbClr val="FF6600"/>
                </a:solidFill>
              </a:rPr>
              <a:t>)</a:t>
            </a:r>
            <a:endParaRPr lang="en-US" sz="1400" b="1" dirty="0" smtClean="0"/>
          </a:p>
          <a:p>
            <a:endParaRPr lang="en-US" sz="1400" b="1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2774036" y="3833188"/>
            <a:ext cx="1071118" cy="1304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2774036" y="4491650"/>
            <a:ext cx="1071118" cy="6457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62400" y="5943600"/>
            <a:ext cx="2286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F. Roncarolo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5029200"/>
            <a:ext cx="4267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Squeeze –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*=7m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839200" cy="609600"/>
          </a:xfrm>
        </p:spPr>
        <p:txBody>
          <a:bodyPr/>
          <a:lstStyle/>
          <a:p>
            <a:r>
              <a:rPr lang="en-GB" sz="2400" dirty="0" smtClean="0"/>
              <a:t>Tune and coupling correction</a:t>
            </a:r>
            <a:endParaRPr lang="en-US" sz="2400" dirty="0"/>
          </a:p>
        </p:txBody>
      </p:sp>
      <p:pic>
        <p:nvPicPr>
          <p:cNvPr id="9" name="Picture 2" descr="http://elogbook.cern.ch/eLogbook/attach_reader?attach_id=1133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26280" cy="3158490"/>
          </a:xfrm>
          <a:prstGeom prst="rect">
            <a:avLst/>
          </a:prstGeom>
          <a:noFill/>
        </p:spPr>
      </p:pic>
      <p:pic>
        <p:nvPicPr>
          <p:cNvPr id="20484" name="Picture 4" descr="http://elogbook.cern.ch/eLogbook/attach_reader?attach_id=1133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240" y="1752600"/>
            <a:ext cx="4556760" cy="2609850"/>
          </a:xfrm>
          <a:prstGeom prst="rect">
            <a:avLst/>
          </a:prstGeom>
          <a:noFill/>
        </p:spPr>
      </p:pic>
      <p:pic>
        <p:nvPicPr>
          <p:cNvPr id="20486" name="Picture 6" descr="http://elogbook.cern.ch/eLogbook/attach_reader?attach_id=1133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199"/>
            <a:ext cx="8434388" cy="1660208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0" y="1066800"/>
            <a:ext cx="3048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Redaelli, M. Lamont 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20358</TotalTime>
  <Words>522</Words>
  <Application>Microsoft Office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LHCpresentations</vt:lpstr>
      <vt:lpstr>Monday </vt:lpstr>
      <vt:lpstr>Monday </vt:lpstr>
      <vt:lpstr>Ramp down speed-up </vt:lpstr>
      <vt:lpstr>Ramp – only static part of b3 model</vt:lpstr>
      <vt:lpstr>Ramp – only static part of b3 model</vt:lpstr>
      <vt:lpstr>Ramp</vt:lpstr>
      <vt:lpstr>Slide 7</vt:lpstr>
      <vt:lpstr>Slide 8</vt:lpstr>
      <vt:lpstr>Squeeze – b*=7m</vt:lpstr>
      <vt:lpstr>Squeeze – b*=3.5 m</vt:lpstr>
      <vt:lpstr>Squeeze – b*=2 m</vt:lpstr>
      <vt:lpstr>Squeeze – b*=1.5 m</vt:lpstr>
      <vt:lpstr>Plan</vt:lpstr>
      <vt:lpstr>Access</vt:lpstr>
      <vt:lpstr>Slide 15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1811</cp:revision>
  <dcterms:created xsi:type="dcterms:W3CDTF">2010-04-25T23:23:07Z</dcterms:created>
  <dcterms:modified xsi:type="dcterms:W3CDTF">2011-02-22T08:46:33Z</dcterms:modified>
</cp:coreProperties>
</file>