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415" r:id="rId2"/>
    <p:sldId id="387" r:id="rId3"/>
    <p:sldId id="418" r:id="rId4"/>
    <p:sldId id="411" r:id="rId5"/>
    <p:sldId id="413" r:id="rId6"/>
    <p:sldId id="416" r:id="rId7"/>
    <p:sldId id="414" r:id="rId8"/>
    <p:sldId id="412" r:id="rId9"/>
    <p:sldId id="402" r:id="rId10"/>
    <p:sldId id="420" r:id="rId11"/>
    <p:sldId id="376" r:id="rId12"/>
    <p:sldId id="383" r:id="rId13"/>
    <p:sldId id="401" r:id="rId14"/>
    <p:sldId id="403" r:id="rId15"/>
    <p:sldId id="394" r:id="rId16"/>
    <p:sldId id="404" r:id="rId17"/>
    <p:sldId id="381" r:id="rId18"/>
    <p:sldId id="405" r:id="rId19"/>
    <p:sldId id="39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vertBarState="maximized">
    <p:restoredLeft sz="22822" autoAdjust="0"/>
    <p:restoredTop sz="94660"/>
  </p:normalViewPr>
  <p:slideViewPr>
    <p:cSldViewPr snapToObjects="1">
      <p:cViewPr>
        <p:scale>
          <a:sx n="100" d="100"/>
          <a:sy n="100" d="100"/>
        </p:scale>
        <p:origin x="-512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01A11-91BC-664E-81CC-A665FFF98073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5DBBF-4C9A-2D48-92D4-52ECCCC18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5DBBF-4C9A-2D48-92D4-52ECCCC1869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EB55-844A-404C-9819-BE40E95BB43E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86F-F484-8947-B305-568C12B39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EB55-844A-404C-9819-BE40E95BB43E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86F-F484-8947-B305-568C12B39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EB55-844A-404C-9819-BE40E95BB43E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86F-F484-8947-B305-568C12B39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EB55-844A-404C-9819-BE40E95BB43E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86F-F484-8947-B305-568C12B39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EB55-844A-404C-9819-BE40E95BB43E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86F-F484-8947-B305-568C12B39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EB55-844A-404C-9819-BE40E95BB43E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86F-F484-8947-B305-568C12B39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EB55-844A-404C-9819-BE40E95BB43E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86F-F484-8947-B305-568C12B39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EB55-844A-404C-9819-BE40E95BB43E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86F-F484-8947-B305-568C12B39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EB55-844A-404C-9819-BE40E95BB43E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86F-F484-8947-B305-568C12B39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EB55-844A-404C-9819-BE40E95BB43E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86F-F484-8947-B305-568C12B39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EB55-844A-404C-9819-BE40E95BB43E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86F-F484-8947-B305-568C12B39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EB55-844A-404C-9819-BE40E95BB43E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0386F-F484-8947-B305-568C12B39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err="1" smtClean="0">
                <a:solidFill>
                  <a:srgbClr val="0000FF"/>
                </a:solidFill>
              </a:rPr>
              <a:t>Lhc</a:t>
            </a:r>
            <a:r>
              <a:rPr lang="en-US" sz="9600" dirty="0" smtClean="0">
                <a:solidFill>
                  <a:srgbClr val="0000FF"/>
                </a:solidFill>
              </a:rPr>
              <a:t> closed 15:00</a:t>
            </a:r>
          </a:p>
          <a:p>
            <a:endParaRPr lang="en-US" sz="9600" dirty="0" smtClean="0">
              <a:solidFill>
                <a:srgbClr val="0000FF"/>
              </a:solidFill>
            </a:endParaRPr>
          </a:p>
          <a:p>
            <a:r>
              <a:rPr lang="en-US" sz="7200" dirty="0" smtClean="0">
                <a:solidFill>
                  <a:srgbClr val="008000"/>
                </a:solidFill>
              </a:rPr>
              <a:t>Open all valves OK</a:t>
            </a:r>
          </a:p>
          <a:p>
            <a:r>
              <a:rPr lang="en-US" sz="7200" dirty="0" smtClean="0">
                <a:solidFill>
                  <a:srgbClr val="008000"/>
                </a:solidFill>
              </a:rPr>
              <a:t>All  non mask interlock channels True</a:t>
            </a:r>
          </a:p>
          <a:p>
            <a:endParaRPr lang="en-US" sz="7200" dirty="0" smtClean="0">
              <a:solidFill>
                <a:srgbClr val="008000"/>
              </a:solidFill>
            </a:endParaRPr>
          </a:p>
          <a:p>
            <a:r>
              <a:rPr lang="en-US" sz="7200" dirty="0" smtClean="0">
                <a:solidFill>
                  <a:srgbClr val="0000FF"/>
                </a:solidFill>
              </a:rPr>
              <a:t>Set LBDS Bets at 450 </a:t>
            </a:r>
            <a:r>
              <a:rPr lang="en-US" sz="7200" dirty="0" err="1" smtClean="0">
                <a:solidFill>
                  <a:srgbClr val="0000FF"/>
                </a:solidFill>
              </a:rPr>
              <a:t>GeV</a:t>
            </a:r>
            <a:endParaRPr lang="en-US" sz="7200" dirty="0" smtClean="0">
              <a:solidFill>
                <a:srgbClr val="0000FF"/>
              </a:solidFill>
            </a:endParaRPr>
          </a:p>
          <a:p>
            <a:r>
              <a:rPr lang="en-US" sz="7200" dirty="0" smtClean="0">
                <a:solidFill>
                  <a:srgbClr val="0000FF"/>
                </a:solidFill>
              </a:rPr>
              <a:t>15:29 Trying to </a:t>
            </a:r>
            <a:r>
              <a:rPr lang="en-US" sz="7200" b="1" dirty="0" smtClean="0">
                <a:solidFill>
                  <a:srgbClr val="0000FF"/>
                </a:solidFill>
              </a:rPr>
              <a:t>arm B2 succeeded</a:t>
            </a:r>
          </a:p>
          <a:p>
            <a:r>
              <a:rPr lang="en-US" sz="7200" dirty="0" smtClean="0">
                <a:solidFill>
                  <a:srgbClr val="FF0000"/>
                </a:solidFill>
              </a:rPr>
              <a:t> B1 not possible to arm.</a:t>
            </a:r>
          </a:p>
          <a:p>
            <a:pPr lvl="1"/>
            <a:r>
              <a:rPr lang="en-US" sz="7200" dirty="0" smtClean="0">
                <a:solidFill>
                  <a:srgbClr val="FF0000"/>
                </a:solidFill>
              </a:rPr>
              <a:t>Ben and Etienne going to point 6</a:t>
            </a:r>
          </a:p>
          <a:p>
            <a:pPr lvl="1"/>
            <a:r>
              <a:rPr lang="en-US" sz="7200" dirty="0" smtClean="0">
                <a:solidFill>
                  <a:srgbClr val="FF0000"/>
                </a:solidFill>
              </a:rPr>
              <a:t>Access finished problem found</a:t>
            </a:r>
          </a:p>
          <a:p>
            <a:endParaRPr lang="en-US" sz="7200" dirty="0" smtClean="0">
              <a:solidFill>
                <a:srgbClr val="0000FF"/>
              </a:solidFill>
            </a:endParaRPr>
          </a:p>
          <a:p>
            <a:r>
              <a:rPr lang="en-US" sz="7200" dirty="0" smtClean="0">
                <a:solidFill>
                  <a:srgbClr val="0000FF"/>
                </a:solidFill>
              </a:rPr>
              <a:t>21:00 </a:t>
            </a:r>
            <a:r>
              <a:rPr lang="en-US" sz="7200" dirty="0" err="1" smtClean="0">
                <a:solidFill>
                  <a:srgbClr val="0000FF"/>
                </a:solidFill>
              </a:rPr>
              <a:t>Bic</a:t>
            </a:r>
            <a:r>
              <a:rPr lang="en-US" sz="7200" dirty="0" smtClean="0">
                <a:solidFill>
                  <a:srgbClr val="0000FF"/>
                </a:solidFill>
              </a:rPr>
              <a:t> loop closed</a:t>
            </a:r>
          </a:p>
          <a:p>
            <a:r>
              <a:rPr lang="en-US" sz="7200" dirty="0" smtClean="0">
                <a:solidFill>
                  <a:srgbClr val="0000FF"/>
                </a:solidFill>
              </a:rPr>
              <a:t>Both beams armed.</a:t>
            </a:r>
          </a:p>
          <a:p>
            <a:endParaRPr lang="en-US" sz="72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837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Weekend meeting at 9:30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443"/>
            <a:ext cx="9144000" cy="5376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505199"/>
            <a:ext cx="381000" cy="3352799"/>
          </a:xfrm>
          <a:prstGeom prst="rect">
            <a:avLst/>
          </a:prstGeom>
          <a:solidFill>
            <a:srgbClr val="0000FF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Progress of the day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r>
              <a:rPr lang="en-US" sz="2118" dirty="0" smtClean="0">
                <a:solidFill>
                  <a:srgbClr val="0000FF"/>
                </a:solidFill>
              </a:rPr>
              <a:t>Beam on TI8/TI2</a:t>
            </a:r>
          </a:p>
          <a:p>
            <a:r>
              <a:rPr lang="en-US" sz="1800" b="1" dirty="0" smtClean="0">
                <a:solidFill>
                  <a:srgbClr val="008000"/>
                </a:solidFill>
              </a:rPr>
              <a:t>TI8 looks all OK (not touched during the TS)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  </a:t>
            </a:r>
            <a:r>
              <a:rPr lang="en-US" sz="1800" b="1" dirty="0" smtClean="0">
                <a:solidFill>
                  <a:srgbClr val="008000"/>
                </a:solidFill>
              </a:rPr>
              <a:t>BPM problems in TI2</a:t>
            </a:r>
          </a:p>
          <a:p>
            <a:r>
              <a:rPr lang="en-US" sz="1800" b="1" dirty="0" smtClean="0">
                <a:solidFill>
                  <a:srgbClr val="008000"/>
                </a:solidFill>
              </a:rPr>
              <a:t>- BPMI.215 and BPMI.291 have H and V planes inverted</a:t>
            </a:r>
          </a:p>
          <a:p>
            <a:r>
              <a:rPr lang="en-US" sz="1800" b="1" dirty="0" smtClean="0">
                <a:solidFill>
                  <a:srgbClr val="008000"/>
                </a:solidFill>
              </a:rPr>
              <a:t>- BPM.231 has a sign error for the H plane.</a:t>
            </a:r>
          </a:p>
          <a:p>
            <a:r>
              <a:rPr lang="en-US" sz="1800" b="1" dirty="0" smtClean="0">
                <a:solidFill>
                  <a:srgbClr val="008000"/>
                </a:solidFill>
              </a:rPr>
              <a:t>- BPMI.284 is very noisy, multiple </a:t>
            </a:r>
            <a:r>
              <a:rPr lang="en-US" sz="1800" b="1" dirty="0" smtClean="0">
                <a:solidFill>
                  <a:srgbClr val="008000"/>
                </a:solidFill>
              </a:rPr>
              <a:t>triggers done</a:t>
            </a:r>
            <a:endParaRPr lang="en-US" sz="1718" dirty="0" smtClean="0">
              <a:solidFill>
                <a:srgbClr val="008000"/>
              </a:solidFill>
            </a:endParaRPr>
          </a:p>
          <a:p>
            <a:r>
              <a:rPr lang="en-US" sz="2118" dirty="0" smtClean="0">
                <a:solidFill>
                  <a:srgbClr val="0000FF"/>
                </a:solidFill>
              </a:rPr>
              <a:t>BIC </a:t>
            </a:r>
          </a:p>
          <a:p>
            <a:pPr lvl="1"/>
            <a:r>
              <a:rPr lang="en-US" sz="1718" b="1" dirty="0" smtClean="0">
                <a:solidFill>
                  <a:srgbClr val="008000"/>
                </a:solidFill>
              </a:rPr>
              <a:t>Loop closed</a:t>
            </a:r>
          </a:p>
          <a:p>
            <a:pPr lvl="1"/>
            <a:endParaRPr lang="en-US" sz="1718" dirty="0" smtClean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Timing/Injection sequence</a:t>
            </a:r>
          </a:p>
          <a:p>
            <a:pPr lvl="2"/>
            <a:r>
              <a:rPr lang="en-US" sz="1800" dirty="0" smtClean="0">
                <a:solidFill>
                  <a:srgbClr val="008000"/>
                </a:solidFill>
              </a:rPr>
              <a:t>LHC request OK</a:t>
            </a:r>
          </a:p>
          <a:p>
            <a:pPr lvl="2"/>
            <a:r>
              <a:rPr lang="en-US" sz="1800" dirty="0" err="1" smtClean="0">
                <a:solidFill>
                  <a:srgbClr val="008000"/>
                </a:solidFill>
              </a:rPr>
              <a:t>Frev</a:t>
            </a:r>
            <a:endParaRPr lang="en-US" sz="1800" dirty="0" smtClean="0">
              <a:solidFill>
                <a:srgbClr val="008000"/>
              </a:solidFill>
            </a:endParaRPr>
          </a:p>
          <a:p>
            <a:pPr lvl="2"/>
            <a:r>
              <a:rPr lang="en-US" sz="1800" dirty="0" err="1" smtClean="0">
                <a:solidFill>
                  <a:srgbClr val="008000"/>
                </a:solidFill>
              </a:rPr>
              <a:t>Prepulse</a:t>
            </a:r>
            <a:r>
              <a:rPr lang="en-US" sz="1800" dirty="0" smtClean="0">
                <a:solidFill>
                  <a:srgbClr val="008000"/>
                </a:solidFill>
              </a:rPr>
              <a:t> 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Progress of the day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RF</a:t>
            </a:r>
          </a:p>
          <a:p>
            <a:pPr lvl="1"/>
            <a:r>
              <a:rPr lang="en-US" sz="1800" dirty="0" smtClean="0">
                <a:solidFill>
                  <a:srgbClr val="008000"/>
                </a:solidFill>
              </a:rPr>
              <a:t>M1B1, M2B1 et M2B2 finished</a:t>
            </a:r>
          </a:p>
          <a:p>
            <a:pPr lvl="1"/>
            <a:r>
              <a:rPr lang="en-US" sz="1800" dirty="0" smtClean="0">
                <a:solidFill>
                  <a:srgbClr val="008000"/>
                </a:solidFill>
              </a:rPr>
              <a:t>M1B2 ok now  (few quenches' in 2010)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Setting up for low level cavity control ongoing</a:t>
            </a: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BT</a:t>
            </a:r>
          </a:p>
          <a:p>
            <a:pPr lvl="1"/>
            <a:r>
              <a:rPr lang="en-US" sz="2000" b="1" dirty="0" smtClean="0">
                <a:solidFill>
                  <a:srgbClr val="008000"/>
                </a:solidFill>
              </a:rPr>
              <a:t>MKI pulsing</a:t>
            </a:r>
          </a:p>
          <a:p>
            <a:pPr lvl="2"/>
            <a:endParaRPr lang="en-US" sz="1400" dirty="0" smtClean="0">
              <a:solidFill>
                <a:srgbClr val="008000"/>
              </a:solidFill>
            </a:endParaRPr>
          </a:p>
          <a:p>
            <a:pPr lvl="1"/>
            <a:r>
              <a:rPr lang="en-US" sz="2000" b="1" dirty="0" smtClean="0">
                <a:solidFill>
                  <a:srgbClr val="008000"/>
                </a:solidFill>
              </a:rPr>
              <a:t>LBDS energy tracking</a:t>
            </a:r>
          </a:p>
          <a:p>
            <a:pPr lvl="2"/>
            <a:r>
              <a:rPr lang="en-US" sz="1400" dirty="0" smtClean="0">
                <a:solidFill>
                  <a:srgbClr val="008000"/>
                </a:solidFill>
              </a:rPr>
              <a:t>Q4L6 Q4R6 RMSD.LR6B1  RMSD.LR6B2 </a:t>
            </a:r>
          </a:p>
          <a:p>
            <a:pPr lvl="2"/>
            <a:r>
              <a:rPr lang="en-GB" sz="1400" dirty="0" smtClean="0">
                <a:solidFill>
                  <a:srgbClr val="008000"/>
                </a:solidFill>
              </a:rPr>
              <a:t>S45,56, 67,78 ramped to 3.5 </a:t>
            </a:r>
            <a:r>
              <a:rPr lang="en-GB" sz="1400" dirty="0" err="1" smtClean="0">
                <a:solidFill>
                  <a:srgbClr val="008000"/>
                </a:solidFill>
              </a:rPr>
              <a:t>TeV</a:t>
            </a:r>
            <a:endParaRPr lang="en-GB" sz="1400" dirty="0" smtClean="0">
              <a:solidFill>
                <a:srgbClr val="008000"/>
              </a:solidFill>
            </a:endParaRPr>
          </a:p>
          <a:p>
            <a:pPr lvl="2"/>
            <a:r>
              <a:rPr lang="en-US" sz="1800" dirty="0" smtClean="0">
                <a:solidFill>
                  <a:srgbClr val="008000"/>
                </a:solidFill>
              </a:rPr>
              <a:t>Tested at 3.5 </a:t>
            </a:r>
            <a:r>
              <a:rPr lang="en-US" sz="1800" dirty="0" err="1" smtClean="0">
                <a:solidFill>
                  <a:srgbClr val="008000"/>
                </a:solidFill>
              </a:rPr>
              <a:t>TeV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endParaRPr lang="en-US" sz="1800" dirty="0" smtClean="0">
              <a:solidFill>
                <a:srgbClr val="008000"/>
              </a:solidFill>
            </a:endParaRPr>
          </a:p>
          <a:p>
            <a:pPr lvl="2"/>
            <a:r>
              <a:rPr lang="en-US" sz="1400" dirty="0" smtClean="0">
                <a:solidFill>
                  <a:srgbClr val="008000"/>
                </a:solidFill>
              </a:rPr>
              <a:t>Tested also at 450 </a:t>
            </a:r>
            <a:r>
              <a:rPr lang="en-US" sz="1400" dirty="0" err="1" smtClean="0">
                <a:solidFill>
                  <a:srgbClr val="008000"/>
                </a:solidFill>
              </a:rPr>
              <a:t>GeV</a:t>
            </a:r>
            <a:endParaRPr lang="en-US" sz="1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1946" dirty="0" smtClean="0">
                <a:solidFill>
                  <a:srgbClr val="0000FF"/>
                </a:solidFill>
              </a:rPr>
              <a:t>LBDS tracking test.</a:t>
            </a:r>
            <a:r>
              <a:rPr lang="en-US" sz="1946" dirty="0" smtClean="0">
                <a:solidFill>
                  <a:schemeClr val="dk1"/>
                </a:solidFill>
              </a:rPr>
              <a:t> </a:t>
            </a:r>
          </a:p>
          <a:p>
            <a:pPr lvl="0"/>
            <a:endParaRPr lang="en-US" sz="1946" dirty="0" smtClean="0">
              <a:solidFill>
                <a:schemeClr val="dk1"/>
              </a:solidFill>
            </a:endParaRPr>
          </a:p>
          <a:p>
            <a:pPr lvl="0"/>
            <a:r>
              <a:rPr lang="en-US" sz="1100" dirty="0" smtClean="0">
                <a:solidFill>
                  <a:schemeClr val="dk1"/>
                </a:solidFill>
              </a:rPr>
              <a:t/>
            </a:r>
            <a:br>
              <a:rPr lang="en-US" sz="1100" dirty="0" smtClean="0">
                <a:solidFill>
                  <a:schemeClr val="dk1"/>
                </a:solidFill>
              </a:rPr>
            </a:br>
            <a:r>
              <a:rPr lang="en-US" sz="1514" dirty="0" smtClean="0">
                <a:solidFill>
                  <a:schemeClr val="dk1"/>
                </a:solidFill>
              </a:rPr>
              <a:t>During this test check the SMP energy sent around (Bruno). It should be coherent with the different failure modes forced below.</a:t>
            </a:r>
            <a:br>
              <a:rPr lang="en-US" sz="1514" dirty="0" smtClean="0">
                <a:solidFill>
                  <a:schemeClr val="dk1"/>
                </a:solidFill>
              </a:rPr>
            </a:br>
            <a:r>
              <a:rPr lang="en-US" sz="1514" dirty="0" smtClean="0">
                <a:solidFill>
                  <a:schemeClr val="dk1"/>
                </a:solidFill>
              </a:rPr>
              <a:t>During the energy ramps we should, at least on some ramps, also ramp TCDQ and collimators and check coherency.</a:t>
            </a:r>
            <a:endParaRPr lang="en-GB" sz="1514" dirty="0" smtClean="0">
              <a:solidFill>
                <a:schemeClr val="dk1"/>
              </a:solidFill>
            </a:endParaRPr>
          </a:p>
          <a:p>
            <a:pPr lvl="1"/>
            <a:r>
              <a:rPr lang="en-US" sz="1514" dirty="0" smtClean="0">
                <a:solidFill>
                  <a:schemeClr val="dk1"/>
                </a:solidFill>
              </a:rPr>
              <a:t>With B1 and B2 armed</a:t>
            </a:r>
            <a:endParaRPr lang="en-GB" sz="1514" dirty="0" smtClean="0">
              <a:solidFill>
                <a:schemeClr val="dk1"/>
              </a:solidFill>
            </a:endParaRPr>
          </a:p>
          <a:p>
            <a:pPr lvl="2"/>
            <a:r>
              <a:rPr lang="en-US" sz="1514" dirty="0" smtClean="0">
                <a:solidFill>
                  <a:schemeClr val="dk1"/>
                </a:solidFill>
              </a:rPr>
              <a:t>450 </a:t>
            </a:r>
            <a:r>
              <a:rPr lang="en-US" sz="1514" dirty="0" err="1" smtClean="0">
                <a:solidFill>
                  <a:schemeClr val="dk1"/>
                </a:solidFill>
              </a:rPr>
              <a:t>GeV</a:t>
            </a:r>
            <a:r>
              <a:rPr lang="en-US" sz="1514" dirty="0" smtClean="0">
                <a:solidFill>
                  <a:schemeClr val="dk1"/>
                </a:solidFill>
              </a:rPr>
              <a:t> trim RB 4 – 5 up (or start ramp on only this circuit): check dump</a:t>
            </a:r>
            <a:endParaRPr lang="en-GB" sz="1514" dirty="0" smtClean="0">
              <a:solidFill>
                <a:schemeClr val="dk1"/>
              </a:solidFill>
            </a:endParaRPr>
          </a:p>
          <a:p>
            <a:pPr lvl="2"/>
            <a:r>
              <a:rPr lang="en-US" sz="1514" dirty="0" smtClean="0">
                <a:solidFill>
                  <a:schemeClr val="dk1"/>
                </a:solidFill>
              </a:rPr>
              <a:t>3.5 </a:t>
            </a:r>
            <a:r>
              <a:rPr lang="en-US" sz="1514" dirty="0" err="1" smtClean="0">
                <a:solidFill>
                  <a:schemeClr val="dk1"/>
                </a:solidFill>
              </a:rPr>
              <a:t>TeV</a:t>
            </a:r>
            <a:r>
              <a:rPr lang="en-US" sz="1514" dirty="0" smtClean="0">
                <a:solidFill>
                  <a:schemeClr val="dk1"/>
                </a:solidFill>
              </a:rPr>
              <a:t> ramp RB 7 – 8 down: check dump</a:t>
            </a:r>
            <a:endParaRPr lang="en-GB" sz="1514" dirty="0" smtClean="0">
              <a:solidFill>
                <a:schemeClr val="dk1"/>
              </a:solidFill>
            </a:endParaRPr>
          </a:p>
          <a:p>
            <a:pPr lvl="2"/>
            <a:r>
              <a:rPr lang="en-US" sz="1514" dirty="0" smtClean="0">
                <a:solidFill>
                  <a:schemeClr val="dk1"/>
                </a:solidFill>
              </a:rPr>
              <a:t>450 </a:t>
            </a:r>
            <a:r>
              <a:rPr lang="en-US" sz="1514" dirty="0" err="1" smtClean="0">
                <a:solidFill>
                  <a:schemeClr val="dk1"/>
                </a:solidFill>
              </a:rPr>
              <a:t>GeV</a:t>
            </a:r>
            <a:r>
              <a:rPr lang="en-US" sz="1514" dirty="0" smtClean="0">
                <a:solidFill>
                  <a:schemeClr val="dk1"/>
                </a:solidFill>
              </a:rPr>
              <a:t> trim RB 6- 7 up: check dump</a:t>
            </a:r>
            <a:endParaRPr lang="en-GB" sz="1514" dirty="0" smtClean="0">
              <a:solidFill>
                <a:schemeClr val="dk1"/>
              </a:solidFill>
            </a:endParaRPr>
          </a:p>
          <a:p>
            <a:pPr lvl="2"/>
            <a:r>
              <a:rPr lang="en-US" sz="1514" dirty="0" smtClean="0">
                <a:solidFill>
                  <a:schemeClr val="dk1"/>
                </a:solidFill>
              </a:rPr>
              <a:t>3.5 </a:t>
            </a:r>
            <a:r>
              <a:rPr lang="en-US" sz="1514" dirty="0" err="1" smtClean="0">
                <a:solidFill>
                  <a:schemeClr val="dk1"/>
                </a:solidFill>
              </a:rPr>
              <a:t>TeV</a:t>
            </a:r>
            <a:r>
              <a:rPr lang="en-US" sz="1514" dirty="0" smtClean="0">
                <a:solidFill>
                  <a:schemeClr val="dk1"/>
                </a:solidFill>
              </a:rPr>
              <a:t> trim RB 5 – 6 down: check dump</a:t>
            </a:r>
            <a:endParaRPr lang="en-GB" sz="1514" dirty="0" smtClean="0">
              <a:solidFill>
                <a:schemeClr val="dk1"/>
              </a:solidFill>
            </a:endParaRPr>
          </a:p>
          <a:p>
            <a:pPr lvl="1"/>
            <a:r>
              <a:rPr lang="en-US" sz="1514" dirty="0" smtClean="0">
                <a:solidFill>
                  <a:schemeClr val="dk1"/>
                </a:solidFill>
              </a:rPr>
              <a:t>B2 armed at 450 </a:t>
            </a:r>
            <a:r>
              <a:rPr lang="en-US" sz="1514" dirty="0" err="1" smtClean="0">
                <a:solidFill>
                  <a:schemeClr val="dk1"/>
                </a:solidFill>
              </a:rPr>
              <a:t>GeV</a:t>
            </a:r>
            <a:endParaRPr lang="en-GB" sz="1514" dirty="0" smtClean="0">
              <a:solidFill>
                <a:schemeClr val="dk1"/>
              </a:solidFill>
            </a:endParaRPr>
          </a:p>
          <a:p>
            <a:pPr lvl="2"/>
            <a:r>
              <a:rPr lang="en-US" sz="1514" dirty="0" smtClean="0">
                <a:solidFill>
                  <a:schemeClr val="dk1"/>
                </a:solidFill>
              </a:rPr>
              <a:t>Trim up Q4.R.B1: nothing should happen.</a:t>
            </a:r>
            <a:endParaRPr lang="en-GB" sz="1514" dirty="0" smtClean="0">
              <a:solidFill>
                <a:schemeClr val="dk1"/>
              </a:solidFill>
            </a:endParaRPr>
          </a:p>
          <a:p>
            <a:pPr lvl="2"/>
            <a:r>
              <a:rPr lang="en-US" sz="1514" dirty="0" smtClean="0">
                <a:solidFill>
                  <a:schemeClr val="dk1"/>
                </a:solidFill>
              </a:rPr>
              <a:t>Trim up Q4.R.B2: provoke beam dump</a:t>
            </a:r>
            <a:endParaRPr lang="en-GB" sz="1514" dirty="0" smtClean="0">
              <a:solidFill>
                <a:schemeClr val="dk1"/>
              </a:solidFill>
            </a:endParaRPr>
          </a:p>
          <a:p>
            <a:pPr lvl="1"/>
            <a:r>
              <a:rPr lang="en-US" sz="1514" dirty="0" smtClean="0">
                <a:solidFill>
                  <a:schemeClr val="dk1"/>
                </a:solidFill>
              </a:rPr>
              <a:t>B1 armed at 3.5 </a:t>
            </a:r>
            <a:r>
              <a:rPr lang="en-US" sz="1514" dirty="0" err="1" smtClean="0">
                <a:solidFill>
                  <a:schemeClr val="dk1"/>
                </a:solidFill>
              </a:rPr>
              <a:t>TeV</a:t>
            </a:r>
            <a:endParaRPr lang="en-GB" sz="1514" dirty="0" smtClean="0">
              <a:solidFill>
                <a:schemeClr val="dk1"/>
              </a:solidFill>
            </a:endParaRPr>
          </a:p>
          <a:p>
            <a:pPr lvl="2"/>
            <a:r>
              <a:rPr lang="en-US" sz="1514" dirty="0" smtClean="0">
                <a:solidFill>
                  <a:schemeClr val="dk1"/>
                </a:solidFill>
              </a:rPr>
              <a:t>Q4.L.B2 Trim down / off: nothing should happen</a:t>
            </a:r>
            <a:endParaRPr lang="en-GB" sz="1514" dirty="0" smtClean="0">
              <a:solidFill>
                <a:schemeClr val="dk1"/>
              </a:solidFill>
            </a:endParaRPr>
          </a:p>
          <a:p>
            <a:pPr lvl="2"/>
            <a:r>
              <a:rPr lang="en-US" sz="1514" dirty="0" smtClean="0">
                <a:solidFill>
                  <a:schemeClr val="dk1"/>
                </a:solidFill>
              </a:rPr>
              <a:t>Q4.L.B1 Trim down / off: Dump</a:t>
            </a:r>
            <a:endParaRPr lang="en-GB" sz="1514" dirty="0" smtClean="0">
              <a:solidFill>
                <a:schemeClr val="dk1"/>
              </a:solidFill>
            </a:endParaRPr>
          </a:p>
          <a:p>
            <a:pPr lvl="0"/>
            <a:r>
              <a:rPr lang="en-US" sz="1514" dirty="0" smtClean="0">
                <a:solidFill>
                  <a:schemeClr val="dk1"/>
                </a:solidFill>
              </a:rPr>
              <a:t>TEST RF frequency (with Andy)</a:t>
            </a:r>
            <a:endParaRPr lang="en-GB" sz="1514" dirty="0" smtClean="0">
              <a:solidFill>
                <a:schemeClr val="dk1"/>
              </a:solidFill>
            </a:endParaRPr>
          </a:p>
          <a:p>
            <a:pPr lvl="1"/>
            <a:r>
              <a:rPr lang="en-US" sz="1514" dirty="0" smtClean="0">
                <a:solidFill>
                  <a:schemeClr val="dk1"/>
                </a:solidFill>
              </a:rPr>
              <a:t>Test LBDS triggers when RF signal is cut.</a:t>
            </a:r>
            <a:endParaRPr lang="en-GB" sz="1514" dirty="0" smtClean="0">
              <a:solidFill>
                <a:schemeClr val="dk1"/>
              </a:solidFill>
            </a:endParaRPr>
          </a:p>
          <a:p>
            <a:pPr lvl="1"/>
            <a:r>
              <a:rPr lang="en-US" sz="1514" dirty="0" smtClean="0">
                <a:solidFill>
                  <a:schemeClr val="dk1"/>
                </a:solidFill>
              </a:rPr>
              <a:t>Test connecting to the correct RF frequency B1 / B2.</a:t>
            </a:r>
            <a:endParaRPr lang="en-GB" sz="1514" dirty="0" smtClean="0">
              <a:solidFill>
                <a:schemeClr val="dk1"/>
              </a:solidFill>
            </a:endParaRPr>
          </a:p>
          <a:p>
            <a:pPr lvl="0"/>
            <a:r>
              <a:rPr lang="en-US" sz="1514" dirty="0" smtClean="0">
                <a:solidFill>
                  <a:schemeClr val="dk1"/>
                </a:solidFill>
              </a:rPr>
              <a:t>XPOC latching with SIS</a:t>
            </a:r>
            <a:endParaRPr lang="en-GB" sz="1514" dirty="0" smtClean="0">
              <a:solidFill>
                <a:schemeClr val="dk1"/>
              </a:solidFill>
            </a:endParaRPr>
          </a:p>
          <a:p>
            <a:pPr lvl="0"/>
            <a:r>
              <a:rPr lang="en-US" sz="1514" dirty="0" smtClean="0">
                <a:solidFill>
                  <a:schemeClr val="dk1"/>
                </a:solidFill>
              </a:rPr>
              <a:t>Inject &amp; dump mode. Start ramp, injection should stop.</a:t>
            </a:r>
            <a:endParaRPr lang="en-GB" sz="1514" dirty="0" smtClean="0">
              <a:solidFill>
                <a:schemeClr val="dk1"/>
              </a:solidFill>
            </a:endParaRPr>
          </a:p>
          <a:p>
            <a:r>
              <a:rPr lang="en-US" sz="1100" dirty="0" smtClean="0">
                <a:solidFill>
                  <a:schemeClr val="dk1"/>
                </a:solidFill>
              </a:rPr>
              <a:t> </a:t>
            </a:r>
            <a:endParaRPr lang="en-GB" sz="1100" dirty="0" smtClean="0">
              <a:solidFill>
                <a:schemeClr val="dk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LBDS BETS at 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223226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 meter optics tested</a:t>
            </a:r>
            <a:endParaRPr lang="en-US" dirty="0"/>
          </a:p>
        </p:txBody>
      </p:sp>
      <p:pic>
        <p:nvPicPr>
          <p:cNvPr id="5" name="Content Placeholder 4" descr="90 meter optic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610" r="-16610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Progress of the day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Autofit/>
          </a:bodyPr>
          <a:lstStyle/>
          <a:p>
            <a:r>
              <a:rPr lang="en-US" sz="2118" dirty="0" smtClean="0">
                <a:solidFill>
                  <a:srgbClr val="0000FF"/>
                </a:solidFill>
              </a:rPr>
              <a:t>OP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New squeeze functions: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Generated new functions for 2011 squeeze. </a:t>
            </a:r>
          </a:p>
          <a:p>
            <a:pPr lvl="1"/>
            <a:r>
              <a:rPr lang="en-US" sz="1200" dirty="0" smtClean="0">
                <a:solidFill>
                  <a:srgbClr val="0000FF"/>
                </a:solidFill>
              </a:rPr>
              <a:t>Standard (700s) and short (475s) version available.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Prepared nominal configuration at 3.5 </a:t>
            </a:r>
            <a:r>
              <a:rPr lang="en-US" sz="1600" dirty="0" err="1" smtClean="0">
                <a:solidFill>
                  <a:srgbClr val="0000FF"/>
                </a:solidFill>
              </a:rPr>
              <a:t>TeV</a:t>
            </a:r>
            <a:r>
              <a:rPr lang="en-US" sz="1600" dirty="0" smtClean="0">
                <a:solidFill>
                  <a:srgbClr val="0000FF"/>
                </a:solidFill>
              </a:rPr>
              <a:t> for crossing and separation. </a:t>
            </a:r>
          </a:p>
          <a:p>
            <a:pPr lvl="1"/>
            <a:r>
              <a:rPr lang="en-US" sz="1200" dirty="0" smtClean="0">
                <a:solidFill>
                  <a:srgbClr val="0000FF"/>
                </a:solidFill>
              </a:rPr>
              <a:t> found an issue with acceleration of RCBX (real or LSA?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 Tested real functions on all magnets involved in IP1.</a:t>
            </a:r>
          </a:p>
          <a:p>
            <a:pPr lvl="1"/>
            <a:r>
              <a:rPr lang="en-US" sz="1200" dirty="0" smtClean="0">
                <a:solidFill>
                  <a:srgbClr val="0000FF"/>
                </a:solidFill>
              </a:rPr>
              <a:t>No issues with the functions.</a:t>
            </a:r>
          </a:p>
          <a:p>
            <a:r>
              <a:rPr lang="en-US" sz="1600" dirty="0" err="1" smtClean="0">
                <a:solidFill>
                  <a:srgbClr val="0000FF"/>
                </a:solidFill>
              </a:rPr>
              <a:t>Betastar</a:t>
            </a:r>
            <a:r>
              <a:rPr lang="en-US" sz="1600" dirty="0" smtClean="0">
                <a:solidFill>
                  <a:srgbClr val="0000FF"/>
                </a:solidFill>
              </a:rPr>
              <a:t> distribution on the SMP:</a:t>
            </a:r>
          </a:p>
          <a:p>
            <a:pPr lvl="1"/>
            <a:r>
              <a:rPr lang="en-US" sz="1200" dirty="0" smtClean="0">
                <a:solidFill>
                  <a:srgbClr val="0000FF"/>
                </a:solidFill>
              </a:rPr>
              <a:t>For the first time, tested the full chain of generation and distribution of </a:t>
            </a:r>
            <a:r>
              <a:rPr lang="en-US" sz="1200" dirty="0" err="1" smtClean="0">
                <a:solidFill>
                  <a:srgbClr val="0000FF"/>
                </a:solidFill>
              </a:rPr>
              <a:t>betastar</a:t>
            </a:r>
            <a:r>
              <a:rPr lang="en-US" sz="1200" dirty="0" smtClean="0">
                <a:solidFill>
                  <a:srgbClr val="0000FF"/>
                </a:solidFill>
              </a:rPr>
              <a:t> factor based on magnet current measurements;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- Timing distribution seems ok (checked IP1 only); </a:t>
            </a:r>
          </a:p>
          <a:p>
            <a:pPr lvl="1"/>
            <a:r>
              <a:rPr lang="en-US" sz="1200" dirty="0" smtClean="0">
                <a:solidFill>
                  <a:srgbClr val="0000FF"/>
                </a:solidFill>
              </a:rPr>
              <a:t>consistent with previous </a:t>
            </a:r>
            <a:r>
              <a:rPr lang="en-US" sz="1200" dirty="0" err="1" smtClean="0">
                <a:solidFill>
                  <a:srgbClr val="0000FF"/>
                </a:solidFill>
              </a:rPr>
              <a:t>betastar</a:t>
            </a:r>
            <a:r>
              <a:rPr lang="en-US" sz="1200" dirty="0" smtClean="0">
                <a:solidFill>
                  <a:srgbClr val="0000FF"/>
                </a:solidFill>
              </a:rPr>
              <a:t> viewer tool;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- Minor issue found with the calibration curves (they stop at 2m).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Collimator </a:t>
            </a:r>
            <a:r>
              <a:rPr lang="en-US" sz="1600" dirty="0" err="1" smtClean="0">
                <a:solidFill>
                  <a:srgbClr val="0000FF"/>
                </a:solidFill>
              </a:rPr>
              <a:t>betastar</a:t>
            </a:r>
            <a:r>
              <a:rPr lang="en-US" sz="1600" dirty="0" smtClean="0">
                <a:solidFill>
                  <a:srgbClr val="0000FF"/>
                </a:solidFill>
              </a:rPr>
              <a:t> limit: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	 Could test for the first time the new implementation of collimator gap limits as a function of the beta* in different </a:t>
            </a:r>
            <a:r>
              <a:rPr lang="en-US" sz="1600" dirty="0" err="1" smtClean="0">
                <a:solidFill>
                  <a:srgbClr val="0000FF"/>
                </a:solidFill>
              </a:rPr>
              <a:t>IPs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- Identified and solved 2 issues with the implementation (IP selection mechanisms, interpolation of limit vectors)</a:t>
            </a:r>
          </a:p>
          <a:p>
            <a:endParaRPr lang="en-US" sz="18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New LSA functionality</a:t>
            </a:r>
          </a:p>
          <a:p>
            <a:pPr lvl="1"/>
            <a:r>
              <a:rPr lang="en-US" dirty="0" smtClean="0"/>
              <a:t>Tested the  incorporation process with the new parameters:</a:t>
            </a:r>
          </a:p>
          <a:p>
            <a:pPr lvl="1"/>
            <a:r>
              <a:rPr lang="en-US" dirty="0" smtClean="0"/>
              <a:t>START-OF_BEAMPROCESS</a:t>
            </a:r>
          </a:p>
          <a:p>
            <a:pPr lvl="1"/>
            <a:r>
              <a:rPr lang="en-US" dirty="0" smtClean="0"/>
              <a:t>END_OF_BEAMPROCESS</a:t>
            </a:r>
          </a:p>
          <a:p>
            <a:pPr lvl="1"/>
            <a:r>
              <a:rPr lang="en-US" dirty="0" smtClean="0"/>
              <a:t>PREVIOUS and NEXT optics for the incorporation rules. Works fine for matched optics and for intermediate stopping points.</a:t>
            </a:r>
          </a:p>
          <a:p>
            <a:pPr lvl="1"/>
            <a:r>
              <a:rPr lang="en-US" dirty="0" smtClean="0"/>
              <a:t> Greg has the green light to release the new functionality </a:t>
            </a:r>
          </a:p>
          <a:p>
            <a:pPr lvl="1"/>
            <a:r>
              <a:rPr lang="en-US" dirty="0" err="1" smtClean="0"/>
              <a:t>Laurette</a:t>
            </a:r>
            <a:r>
              <a:rPr lang="en-US" dirty="0" smtClean="0"/>
              <a:t> modified the sequencer tasks related to the SMP </a:t>
            </a:r>
            <a:r>
              <a:rPr lang="en-US" dirty="0" err="1" smtClean="0"/>
              <a:t>changes(FORCE</a:t>
            </a:r>
            <a:r>
              <a:rPr lang="en-US" dirty="0" smtClean="0"/>
              <a:t>/UNFORCE SFB and RELAXED THRESHOLD)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RF AND ADT 	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-----------------------------------------------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RF Control GUI: OK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ADT Control GUI: OK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 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RF Settings and trims : OK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ADT settings : still to be confirmed for the ADT gain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ADT trim : OK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 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SEQUENCER TASKS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RF ON-OFF command and  checks: tested with Module M1B1 :  OK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	-&gt; Now taking into account that we have disabled cavities :  does not fail anymore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 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Settings check for RF : failed because tolerance too tight, OK at next release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Settings check for ADT: OK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INCORPORATION of RF frequency : OK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LOAD INJECTION SETTINGS pour RF et ADT: OK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LOAD RAMP SETTINGS pour RF et ADT: OK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BLM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Autofit/>
          </a:bodyPr>
          <a:lstStyle/>
          <a:p>
            <a:r>
              <a:rPr lang="en-US" sz="1200" b="1" dirty="0" smtClean="0"/>
              <a:t>Completed checks:</a:t>
            </a:r>
            <a:endParaRPr lang="en-US" sz="1200" dirty="0" smtClean="0"/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Sent triggers for the</a:t>
            </a:r>
          </a:p>
          <a:p>
            <a:r>
              <a:rPr lang="en-US" sz="1200" dirty="0" smtClean="0"/>
              <a:t>-          Post-Mortem,</a:t>
            </a:r>
          </a:p>
          <a:p>
            <a:r>
              <a:rPr lang="en-US" sz="1200" dirty="0" smtClean="0"/>
              <a:t>-          XPOC (both beams checked),</a:t>
            </a:r>
          </a:p>
          <a:p>
            <a:r>
              <a:rPr lang="en-US" sz="1200" dirty="0" smtClean="0"/>
              <a:t>-          Capture data: IQC and Study buffers (new feature)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Verified the following continuous features:</a:t>
            </a:r>
          </a:p>
          <a:p>
            <a:r>
              <a:rPr lang="en-US" sz="1200" dirty="0" smtClean="0"/>
              <a:t>-          Serials for all electronics are correct</a:t>
            </a:r>
          </a:p>
          <a:p>
            <a:r>
              <a:rPr lang="en-US" sz="1200" dirty="0" smtClean="0"/>
              <a:t>-          Integrated dose calculation and storage (new feature)</a:t>
            </a:r>
          </a:p>
          <a:p>
            <a:r>
              <a:rPr lang="en-US" sz="1200" dirty="0" smtClean="0"/>
              <a:t>-          Monitor filter values propagation (new feature)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Verified the Sanity Checks complete successfully.</a:t>
            </a:r>
          </a:p>
          <a:p>
            <a:r>
              <a:rPr lang="en-US" sz="1200" dirty="0" smtClean="0"/>
              <a:t>-          MCS online check (new parameters have been included)</a:t>
            </a:r>
          </a:p>
          <a:p>
            <a:r>
              <a:rPr lang="en-US" sz="1200" dirty="0" smtClean="0"/>
              <a:t>-          Internal check of the beam permit lines</a:t>
            </a:r>
          </a:p>
          <a:p>
            <a:r>
              <a:rPr lang="en-US" sz="1200" dirty="0" smtClean="0"/>
              <a:t>-          Connectivity check thresholds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Verified the Generation and Drive of the system parameters (has been modified to include new features).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b="1" dirty="0" smtClean="0"/>
              <a:t>Not completed checks (ongoing):</a:t>
            </a:r>
            <a:endParaRPr lang="en-US" sz="1200" dirty="0" smtClean="0"/>
          </a:p>
          <a:p>
            <a:r>
              <a:rPr lang="en-US" sz="1200" b="1" dirty="0" smtClean="0"/>
              <a:t> </a:t>
            </a:r>
            <a:endParaRPr lang="en-US" sz="1200" dirty="0" smtClean="0"/>
          </a:p>
          <a:p>
            <a:r>
              <a:rPr lang="en-US" sz="1200" dirty="0" smtClean="0"/>
              <a:t>-         </a:t>
            </a:r>
            <a:r>
              <a:rPr lang="en-US" sz="1200" dirty="0" smtClean="0">
                <a:solidFill>
                  <a:srgbClr val="FF0000"/>
                </a:solidFill>
              </a:rPr>
              <a:t> Lost packet statistics between the concentrator and FESA class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          Communication/Optical links performance between the tunnel and surface installation.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          Noise analysis of the acquisition system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          Perform 6 hours of HV modulation test to gather more values for better determination of the connectivity check thresholds (tonight after your confirmation).</a:t>
            </a:r>
          </a:p>
          <a:p>
            <a:r>
              <a:rPr lang="en-US" sz="1200" dirty="0" smtClean="0"/>
              <a:t>  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7200" dirty="0" smtClean="0">
                <a:solidFill>
                  <a:srgbClr val="0000FF"/>
                </a:solidFill>
              </a:rPr>
              <a:t>Injection BIC still faulty on LBDS</a:t>
            </a:r>
          </a:p>
          <a:p>
            <a:r>
              <a:rPr lang="en-US" sz="7200" dirty="0" smtClean="0">
                <a:solidFill>
                  <a:srgbClr val="0000FF"/>
                </a:solidFill>
              </a:rPr>
              <a:t>Preparing access in point 6.</a:t>
            </a:r>
          </a:p>
          <a:p>
            <a:r>
              <a:rPr lang="en-US" sz="7200" dirty="0" smtClean="0">
                <a:solidFill>
                  <a:srgbClr val="0000FF"/>
                </a:solidFill>
              </a:rPr>
              <a:t>21:20 Ramping to 3.5 </a:t>
            </a:r>
            <a:r>
              <a:rPr lang="en-US" sz="7200" dirty="0" err="1" smtClean="0">
                <a:solidFill>
                  <a:srgbClr val="0000FF"/>
                </a:solidFill>
              </a:rPr>
              <a:t>TeV</a:t>
            </a:r>
            <a:endParaRPr lang="en-US" sz="7200" dirty="0" smtClean="0">
              <a:solidFill>
                <a:srgbClr val="0000FF"/>
              </a:solidFill>
            </a:endParaRPr>
          </a:p>
          <a:p>
            <a:endParaRPr lang="en-US" sz="7200" dirty="0" smtClean="0">
              <a:solidFill>
                <a:srgbClr val="0000FF"/>
              </a:solidFill>
            </a:endParaRPr>
          </a:p>
          <a:p>
            <a:r>
              <a:rPr lang="en-US" sz="7200" dirty="0" smtClean="0"/>
              <a:t>21:34 Programmed dump at flat top ok</a:t>
            </a:r>
          </a:p>
          <a:p>
            <a:r>
              <a:rPr lang="en-US" sz="7200" dirty="0" smtClean="0">
                <a:solidFill>
                  <a:srgbClr val="0000FF"/>
                </a:solidFill>
              </a:rPr>
              <a:t>00:30 access finished </a:t>
            </a:r>
          </a:p>
          <a:p>
            <a:r>
              <a:rPr lang="en-US" sz="7200" dirty="0" smtClean="0">
                <a:solidFill>
                  <a:srgbClr val="0000FF"/>
                </a:solidFill>
              </a:rPr>
              <a:t>Loop closed </a:t>
            </a:r>
          </a:p>
          <a:p>
            <a:r>
              <a:rPr lang="en-US" sz="7200" dirty="0" smtClean="0">
                <a:solidFill>
                  <a:srgbClr val="0000FF"/>
                </a:solidFill>
              </a:rPr>
              <a:t>Injection BIC now receive the true signal from LBDS</a:t>
            </a:r>
          </a:p>
          <a:p>
            <a:r>
              <a:rPr lang="en-US" sz="7200" dirty="0" smtClean="0">
                <a:solidFill>
                  <a:srgbClr val="0000FF"/>
                </a:solidFill>
              </a:rPr>
              <a:t>Both Kicker ON </a:t>
            </a:r>
          </a:p>
          <a:p>
            <a:r>
              <a:rPr lang="en-US" sz="7200" dirty="0" smtClean="0">
                <a:solidFill>
                  <a:srgbClr val="0000FF"/>
                </a:solidFill>
              </a:rPr>
              <a:t>Etienne &amp; op happy…</a:t>
            </a:r>
          </a:p>
          <a:p>
            <a:r>
              <a:rPr lang="en-US" sz="7200" dirty="0" smtClean="0">
                <a:solidFill>
                  <a:srgbClr val="0000FF"/>
                </a:solidFill>
              </a:rPr>
              <a:t>Trying to </a:t>
            </a:r>
            <a:r>
              <a:rPr lang="en-US" sz="7200" dirty="0" err="1" smtClean="0">
                <a:solidFill>
                  <a:srgbClr val="0000FF"/>
                </a:solidFill>
              </a:rPr>
              <a:t>Puls</a:t>
            </a:r>
            <a:r>
              <a:rPr lang="en-US" sz="7200" dirty="0" smtClean="0">
                <a:solidFill>
                  <a:srgbClr val="0000FF"/>
                </a:solidFill>
              </a:rPr>
              <a:t> Both kicker</a:t>
            </a:r>
          </a:p>
          <a:p>
            <a:r>
              <a:rPr lang="en-US" sz="7200" dirty="0" smtClean="0">
                <a:solidFill>
                  <a:srgbClr val="0000FF"/>
                </a:solidFill>
              </a:rPr>
              <a:t>Kicker B1 faulty!!</a:t>
            </a:r>
          </a:p>
          <a:p>
            <a:r>
              <a:rPr lang="en-US" sz="7200" dirty="0" smtClean="0">
                <a:solidFill>
                  <a:srgbClr val="0000FF"/>
                </a:solidFill>
              </a:rPr>
              <a:t>PFN generator faulty &gt;&gt; to standby ok</a:t>
            </a:r>
          </a:p>
          <a:p>
            <a:r>
              <a:rPr lang="en-US" sz="7200" dirty="0" smtClean="0">
                <a:solidFill>
                  <a:srgbClr val="0000FF"/>
                </a:solidFill>
              </a:rPr>
              <a:t>Injection Handshake </a:t>
            </a:r>
          </a:p>
          <a:p>
            <a:r>
              <a:rPr lang="en-US" sz="7200" dirty="0" smtClean="0">
                <a:solidFill>
                  <a:srgbClr val="0000FF"/>
                </a:solidFill>
              </a:rPr>
              <a:t>Difficulty to close the loop Bets faulty</a:t>
            </a:r>
          </a:p>
          <a:p>
            <a:r>
              <a:rPr lang="en-US" sz="7200" dirty="0" smtClean="0">
                <a:solidFill>
                  <a:srgbClr val="0000FF"/>
                </a:solidFill>
              </a:rPr>
              <a:t>Reset from JAN </a:t>
            </a:r>
          </a:p>
          <a:p>
            <a:r>
              <a:rPr lang="en-US" sz="7200" dirty="0" smtClean="0">
                <a:solidFill>
                  <a:srgbClr val="0000FF"/>
                </a:solidFill>
              </a:rPr>
              <a:t>01:15 ***Then ream and Kicker pulsing !!!!!</a:t>
            </a:r>
          </a:p>
          <a:p>
            <a:pPr>
              <a:buNone/>
            </a:pPr>
            <a:endParaRPr lang="en-US" sz="7200" dirty="0" smtClean="0">
              <a:solidFill>
                <a:srgbClr val="FF0000"/>
              </a:solidFill>
            </a:endParaRPr>
          </a:p>
          <a:p>
            <a:r>
              <a:rPr lang="en-US" sz="7200" dirty="0" smtClean="0">
                <a:solidFill>
                  <a:srgbClr val="FF0000"/>
                </a:solidFill>
              </a:rPr>
              <a:t>Sequencer checking</a:t>
            </a:r>
          </a:p>
          <a:p>
            <a:r>
              <a:rPr lang="en-US" sz="7200" dirty="0" smtClean="0">
                <a:solidFill>
                  <a:srgbClr val="FF0000"/>
                </a:solidFill>
              </a:rPr>
              <a:t>Q9  commissioning</a:t>
            </a:r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1143000"/>
          </a:xfrm>
        </p:spPr>
        <p:txBody>
          <a:bodyPr/>
          <a:lstStyle/>
          <a:p>
            <a:r>
              <a:rPr lang="en-US" dirty="0" smtClean="0"/>
              <a:t>Open issues &amp;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>
            <a:normAutofit fontScale="32500" lnSpcReduction="20000"/>
          </a:bodyPr>
          <a:lstStyle/>
          <a:p>
            <a:pPr lvl="1">
              <a:buNone/>
            </a:pPr>
            <a:endParaRPr lang="en-US" sz="5538" dirty="0" smtClean="0">
              <a:solidFill>
                <a:srgbClr val="FF0000"/>
              </a:solidFill>
            </a:endParaRPr>
          </a:p>
          <a:p>
            <a:r>
              <a:rPr lang="en-US" sz="5000" dirty="0" smtClean="0">
                <a:solidFill>
                  <a:srgbClr val="FF0000"/>
                </a:solidFill>
              </a:rPr>
              <a:t>RF LDBS frequency link check ongoing</a:t>
            </a:r>
          </a:p>
          <a:p>
            <a:r>
              <a:rPr lang="en-US" sz="5000" dirty="0" smtClean="0">
                <a:solidFill>
                  <a:srgbClr val="FF0000"/>
                </a:solidFill>
              </a:rPr>
              <a:t>RF power &amp; frequency interlock ongoing</a:t>
            </a:r>
          </a:p>
          <a:p>
            <a:endParaRPr lang="en-US" sz="5000" dirty="0" smtClean="0">
              <a:solidFill>
                <a:srgbClr val="FF0000"/>
              </a:solidFill>
            </a:endParaRPr>
          </a:p>
          <a:p>
            <a:r>
              <a:rPr lang="en-US" sz="5000" dirty="0" smtClean="0">
                <a:solidFill>
                  <a:srgbClr val="FF0000"/>
                </a:solidFill>
              </a:rPr>
              <a:t>Injection Kicker </a:t>
            </a:r>
            <a:r>
              <a:rPr lang="en-US" sz="5000" dirty="0" err="1" smtClean="0">
                <a:solidFill>
                  <a:srgbClr val="FF0000"/>
                </a:solidFill>
              </a:rPr>
              <a:t>synchronisation</a:t>
            </a:r>
            <a:endParaRPr lang="en-US" sz="5000" dirty="0" smtClean="0">
              <a:solidFill>
                <a:srgbClr val="FF0000"/>
              </a:solidFill>
            </a:endParaRPr>
          </a:p>
          <a:p>
            <a:r>
              <a:rPr lang="en-US" sz="5000" dirty="0" smtClean="0">
                <a:solidFill>
                  <a:srgbClr val="FF0000"/>
                </a:solidFill>
              </a:rPr>
              <a:t>LDBS timing </a:t>
            </a:r>
            <a:r>
              <a:rPr lang="en-US" sz="5000" dirty="0" err="1" smtClean="0">
                <a:solidFill>
                  <a:srgbClr val="FF0000"/>
                </a:solidFill>
              </a:rPr>
              <a:t>synchronisation</a:t>
            </a:r>
            <a:endParaRPr lang="en-US" sz="5000" dirty="0" smtClean="0">
              <a:solidFill>
                <a:srgbClr val="FF0000"/>
              </a:solidFill>
            </a:endParaRPr>
          </a:p>
          <a:p>
            <a:pPr lvl="1"/>
            <a:r>
              <a:rPr lang="en-US" sz="5000" dirty="0" smtClean="0">
                <a:solidFill>
                  <a:srgbClr val="FF0000"/>
                </a:solidFill>
              </a:rPr>
              <a:t>MCS check </a:t>
            </a:r>
          </a:p>
          <a:p>
            <a:pPr>
              <a:buNone/>
            </a:pPr>
            <a:endParaRPr lang="en-US" sz="5000" dirty="0" smtClean="0">
              <a:solidFill>
                <a:srgbClr val="FF0000"/>
              </a:solidFill>
            </a:endParaRPr>
          </a:p>
          <a:p>
            <a:r>
              <a:rPr lang="en-US" sz="5000" dirty="0" smtClean="0">
                <a:solidFill>
                  <a:srgbClr val="FF0000"/>
                </a:solidFill>
              </a:rPr>
              <a:t>LBDS – Access to be completed</a:t>
            </a:r>
          </a:p>
          <a:p>
            <a:endParaRPr lang="en-US" sz="5000" dirty="0" smtClean="0">
              <a:solidFill>
                <a:srgbClr val="FF0000"/>
              </a:solidFill>
            </a:endParaRPr>
          </a:p>
          <a:p>
            <a:r>
              <a:rPr lang="en-US" sz="5000" dirty="0" smtClean="0">
                <a:solidFill>
                  <a:srgbClr val="0000FF"/>
                </a:solidFill>
              </a:rPr>
              <a:t>BLM threshold monitor factor change ongoing </a:t>
            </a:r>
          </a:p>
          <a:p>
            <a:r>
              <a:rPr lang="en-US" sz="5000" dirty="0" smtClean="0">
                <a:solidFill>
                  <a:srgbClr val="0000FF"/>
                </a:solidFill>
              </a:rPr>
              <a:t>BCT – SMP ongoing</a:t>
            </a:r>
          </a:p>
          <a:p>
            <a:endParaRPr lang="en-US" sz="5000" dirty="0" smtClean="0">
              <a:solidFill>
                <a:srgbClr val="FF0000"/>
              </a:solidFill>
            </a:endParaRPr>
          </a:p>
          <a:p>
            <a:r>
              <a:rPr lang="en-US" sz="6154" b="1" dirty="0" smtClean="0">
                <a:solidFill>
                  <a:srgbClr val="008000"/>
                </a:solidFill>
              </a:rPr>
              <a:t>H/C Completed</a:t>
            </a:r>
          </a:p>
          <a:p>
            <a:r>
              <a:rPr lang="en-US" sz="5000" dirty="0" smtClean="0">
                <a:solidFill>
                  <a:srgbClr val="FF0000"/>
                </a:solidFill>
              </a:rPr>
              <a:t>All sectors heat run &gt; 5</a:t>
            </a:r>
          </a:p>
          <a:p>
            <a:r>
              <a:rPr lang="en-US" sz="5000" dirty="0" smtClean="0">
                <a:solidFill>
                  <a:srgbClr val="FF0000"/>
                </a:solidFill>
              </a:rPr>
              <a:t>RQT13.L7B1 high resistance failure</a:t>
            </a:r>
          </a:p>
          <a:p>
            <a:pPr lvl="1"/>
            <a:r>
              <a:rPr lang="en-US" sz="5000" dirty="0" smtClean="0">
                <a:solidFill>
                  <a:srgbClr val="FF0000"/>
                </a:solidFill>
              </a:rPr>
              <a:t> current will be probably limited to 50 Amps.</a:t>
            </a:r>
          </a:p>
          <a:p>
            <a:endParaRPr lang="en-US" sz="50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open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86175"/>
            <a:ext cx="5943600" cy="56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Bic</a:t>
            </a:r>
            <a:r>
              <a:rPr lang="en-US" dirty="0" smtClean="0"/>
              <a:t> loop closed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133600"/>
            <a:ext cx="87630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MKI’s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17638"/>
            <a:ext cx="3581400" cy="4825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1417638"/>
            <a:ext cx="4787900" cy="4682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95" dirty="0" smtClean="0"/>
              <a:t>21:34 Programmed dump at flat top. </a:t>
            </a:r>
          </a:p>
          <a:p>
            <a:r>
              <a:rPr lang="en-US" sz="2000" dirty="0" smtClean="0"/>
              <a:t>All seems fine, but the </a:t>
            </a:r>
            <a:r>
              <a:rPr lang="en-US" sz="2000" dirty="0" smtClean="0">
                <a:solidFill>
                  <a:srgbClr val="FF0000"/>
                </a:solidFill>
              </a:rPr>
              <a:t>XPOC TSU </a:t>
            </a:r>
            <a:r>
              <a:rPr lang="en-US" sz="2000" dirty="0" smtClean="0"/>
              <a:t>timestamp is ~1.5 sec later with respect to the dump time from the timing and from the BIS. </a:t>
            </a:r>
          </a:p>
          <a:p>
            <a:pPr lvl="1"/>
            <a:r>
              <a:rPr lang="en-US" sz="1600" dirty="0" smtClean="0"/>
              <a:t>LBDS colleagues investigating. </a:t>
            </a:r>
          </a:p>
          <a:p>
            <a:r>
              <a:rPr lang="en-US" sz="2000" dirty="0" smtClean="0"/>
              <a:t>BIS IPOC in PM OK.</a:t>
            </a:r>
          </a:p>
          <a:p>
            <a:r>
              <a:rPr lang="en-US" sz="2000" dirty="0" smtClean="0"/>
              <a:t>PM : BLM data OK, BIC OK, PIC OK, </a:t>
            </a:r>
            <a:r>
              <a:rPr lang="en-US" sz="2000" dirty="0" err="1" smtClean="0"/>
              <a:t>BPMs</a:t>
            </a:r>
            <a:r>
              <a:rPr lang="en-US" sz="2000" dirty="0" smtClean="0"/>
              <a:t> ~OK </a:t>
            </a:r>
          </a:p>
          <a:p>
            <a:pPr lvl="1"/>
            <a:r>
              <a:rPr lang="en-US" sz="1600" dirty="0" smtClean="0"/>
              <a:t>(Missing data from </a:t>
            </a:r>
            <a:r>
              <a:rPr lang="en-US" sz="1600" dirty="0" smtClean="0">
                <a:solidFill>
                  <a:srgbClr val="FF0000"/>
                </a:solidFill>
              </a:rPr>
              <a:t>LHC.BPM.SR8.B1RA</a:t>
            </a:r>
            <a:r>
              <a:rPr lang="en-US" sz="1600" dirty="0" smtClean="0"/>
              <a:t>), FGC OK, Timing OK. </a:t>
            </a:r>
          </a:p>
          <a:p>
            <a:pPr lvl="1"/>
            <a:r>
              <a:rPr lang="en-US" sz="1600" dirty="0" smtClean="0"/>
              <a:t>SMP flags on confirmation page seem incorrect - </a:t>
            </a:r>
            <a:r>
              <a:rPr lang="en-US" sz="1600" dirty="0" err="1" smtClean="0"/>
              <a:t>tbc</a:t>
            </a:r>
            <a:r>
              <a:rPr lang="en-US" sz="1600" dirty="0" smtClean="0"/>
              <a:t>. </a:t>
            </a:r>
          </a:p>
          <a:p>
            <a:r>
              <a:rPr lang="en-US" sz="2000" dirty="0" smtClean="0"/>
              <a:t>PM data to SIS does not seem to work. </a:t>
            </a:r>
            <a:endParaRPr lang="en-US" sz="20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TCDQ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Parking and Injection sequence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3505200"/>
            <a:ext cx="4454012" cy="3057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4533900" cy="3057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on TI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00200"/>
            <a:ext cx="9152061" cy="472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45596</TotalTime>
  <Words>1449</Words>
  <Application>Microsoft Macintosh PowerPoint</Application>
  <PresentationFormat>On-screen Show (4:3)</PresentationFormat>
  <Paragraphs>203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Last night</vt:lpstr>
      <vt:lpstr>Last night</vt:lpstr>
      <vt:lpstr>Open issues &amp; Access</vt:lpstr>
      <vt:lpstr>All open</vt:lpstr>
      <vt:lpstr>Bic loop closed</vt:lpstr>
      <vt:lpstr>MKI’s</vt:lpstr>
      <vt:lpstr>Last night</vt:lpstr>
      <vt:lpstr>TCDQ</vt:lpstr>
      <vt:lpstr>Beam on TI 8</vt:lpstr>
      <vt:lpstr>Planning</vt:lpstr>
      <vt:lpstr>Progress of the day</vt:lpstr>
      <vt:lpstr>Progress of the day</vt:lpstr>
      <vt:lpstr>LBDS</vt:lpstr>
      <vt:lpstr>LBDS BETS at 3.5 TeV</vt:lpstr>
      <vt:lpstr>90 meter optics tested</vt:lpstr>
      <vt:lpstr>Progress of the day</vt:lpstr>
      <vt:lpstr>LSA</vt:lpstr>
      <vt:lpstr>RF</vt:lpstr>
      <vt:lpstr>BLM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rossano giachino</dc:creator>
  <cp:lastModifiedBy>rossano giachino</cp:lastModifiedBy>
  <cp:revision>247</cp:revision>
  <cp:lastPrinted>2011-02-17T21:35:22Z</cp:lastPrinted>
  <dcterms:created xsi:type="dcterms:W3CDTF">2011-02-18T17:11:54Z</dcterms:created>
  <dcterms:modified xsi:type="dcterms:W3CDTF">2011-02-18T17:22:34Z</dcterms:modified>
</cp:coreProperties>
</file>