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387" r:id="rId2"/>
    <p:sldId id="402" r:id="rId3"/>
    <p:sldId id="403" r:id="rId4"/>
    <p:sldId id="401" r:id="rId5"/>
    <p:sldId id="394" r:id="rId6"/>
    <p:sldId id="389" r:id="rId7"/>
    <p:sldId id="391" r:id="rId8"/>
    <p:sldId id="392" r:id="rId9"/>
    <p:sldId id="397" r:id="rId10"/>
    <p:sldId id="376" r:id="rId11"/>
    <p:sldId id="383" r:id="rId12"/>
    <p:sldId id="375" r:id="rId13"/>
    <p:sldId id="381" r:id="rId14"/>
    <p:sldId id="399" r:id="rId15"/>
    <p:sldId id="377" r:id="rId16"/>
    <p:sldId id="386" r:id="rId17"/>
    <p:sldId id="40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22822" autoAdjust="0"/>
    <p:restoredTop sz="94660"/>
  </p:normalViewPr>
  <p:slideViewPr>
    <p:cSldViewPr snapToObjects="1">
      <p:cViewPr>
        <p:scale>
          <a:sx n="100" d="100"/>
          <a:sy n="100" d="100"/>
        </p:scale>
        <p:origin x="-51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1A11-91BC-664E-81CC-A665FFF98073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5DBBF-4C9A-2D48-92D4-52ECCCC18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Lhc</a:t>
            </a:r>
            <a:r>
              <a:rPr lang="en-US" sz="2000" dirty="0" smtClean="0">
                <a:solidFill>
                  <a:srgbClr val="0000FF"/>
                </a:solidFill>
              </a:rPr>
              <a:t> closed 15:00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Beam on Ti 8 /Ti2</a:t>
            </a:r>
          </a:p>
          <a:p>
            <a:r>
              <a:rPr lang="en-US" sz="2000" dirty="0" err="1" smtClean="0">
                <a:solidFill>
                  <a:srgbClr val="0000FF"/>
                </a:solidFill>
              </a:rPr>
              <a:t>Prepulse</a:t>
            </a:r>
            <a:r>
              <a:rPr lang="en-US" sz="2000" dirty="0" smtClean="0">
                <a:solidFill>
                  <a:srgbClr val="0000FF"/>
                </a:solidFill>
              </a:rPr>
              <a:t> check </a:t>
            </a:r>
            <a:r>
              <a:rPr lang="en-US" sz="2000" dirty="0" err="1" smtClean="0">
                <a:solidFill>
                  <a:srgbClr val="0000FF"/>
                </a:solidFill>
              </a:rPr>
              <a:t>synchronisation</a:t>
            </a:r>
            <a:r>
              <a:rPr lang="en-US" sz="2000" dirty="0" smtClean="0">
                <a:solidFill>
                  <a:srgbClr val="0000FF"/>
                </a:solidFill>
              </a:rPr>
              <a:t> ok with </a:t>
            </a:r>
            <a:r>
              <a:rPr lang="en-US" sz="2000" dirty="0" err="1" smtClean="0">
                <a:solidFill>
                  <a:srgbClr val="0000FF"/>
                </a:solidFill>
              </a:rPr>
              <a:t>LHCb</a:t>
            </a:r>
            <a:r>
              <a:rPr lang="en-US" sz="2000" dirty="0" smtClean="0">
                <a:solidFill>
                  <a:srgbClr val="0000FF"/>
                </a:solidFill>
              </a:rPr>
              <a:t> /RF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17:00 Open Point 4  </a:t>
            </a:r>
            <a:r>
              <a:rPr lang="en-US" sz="2000" dirty="0" err="1" smtClean="0">
                <a:solidFill>
                  <a:srgbClr val="0000FF"/>
                </a:solidFill>
              </a:rPr>
              <a:t>PC’s</a:t>
            </a:r>
            <a:r>
              <a:rPr lang="en-US" sz="2000" dirty="0" smtClean="0">
                <a:solidFill>
                  <a:srgbClr val="0000FF"/>
                </a:solidFill>
              </a:rPr>
              <a:t> and RF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19:00 LBDS energy tracking tests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RB12 heater discharging need access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21:30 LBDS finished at high energy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21:35 RB 45 34 tripped.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21:40 LBDS test at 450 waiting the RB 45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New squeeze function tested in IP 1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23:00 Q9 in 2 and 4 faulty, RB12 </a:t>
            </a:r>
            <a:r>
              <a:rPr lang="en-US" sz="2000" dirty="0" err="1" smtClean="0">
                <a:solidFill>
                  <a:srgbClr val="0000FF"/>
                </a:solidFill>
              </a:rPr>
              <a:t>qps</a:t>
            </a:r>
            <a:r>
              <a:rPr lang="en-US" sz="2000" dirty="0" smtClean="0">
                <a:solidFill>
                  <a:srgbClr val="0000FF"/>
                </a:solidFill>
              </a:rPr>
              <a:t> not ok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23:00 we decide to postpone the BIC loop and the MKI test.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Heat run 81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2118" dirty="0" smtClean="0">
                <a:solidFill>
                  <a:srgbClr val="0000FF"/>
                </a:solidFill>
              </a:rPr>
              <a:t>Beam on TI8/TI2</a:t>
            </a:r>
          </a:p>
          <a:p>
            <a:r>
              <a:rPr lang="en-US" sz="1800" b="1" dirty="0" smtClean="0">
                <a:solidFill>
                  <a:srgbClr val="008000"/>
                </a:solidFill>
              </a:rPr>
              <a:t>TI8 looks all OK (not touched during the TS)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BPM problems in TI2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- BPMI.215 and BPMI.291 have H and V planes inverted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- BPM.231 has a sign error for the H plane.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- BPMI.284 is very noisy, multiple triggers</a:t>
            </a:r>
          </a:p>
          <a:p>
            <a:pPr lvl="1"/>
            <a:endParaRPr lang="en-US" sz="1718" dirty="0" smtClean="0">
              <a:solidFill>
                <a:srgbClr val="0000FF"/>
              </a:solidFill>
            </a:endParaRPr>
          </a:p>
          <a:p>
            <a:r>
              <a:rPr lang="en-US" sz="2118" dirty="0" smtClean="0">
                <a:solidFill>
                  <a:srgbClr val="0000FF"/>
                </a:solidFill>
              </a:rPr>
              <a:t>BIC 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BSRT ready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connection problem solved.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Timing</a:t>
            </a:r>
          </a:p>
          <a:p>
            <a:pPr lvl="1"/>
            <a:r>
              <a:rPr lang="en-US" sz="1400" dirty="0" smtClean="0">
                <a:solidFill>
                  <a:srgbClr val="008000"/>
                </a:solidFill>
              </a:rPr>
              <a:t>Did real injection requests under LHC mastership with injection sequencer double threaded.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US" sz="1200" dirty="0" err="1" smtClean="0">
                <a:solidFill>
                  <a:srgbClr val="008000"/>
                </a:solidFill>
              </a:rPr>
              <a:t>BPMs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triggered fine with pre-pulse - concentrators fine with it (picked up by IQC, YASP)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</a:p>
          <a:p>
            <a:pPr lvl="2"/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BT pre-pulses arriving synchronously at </a:t>
            </a:r>
            <a:r>
              <a:rPr lang="en-US" sz="1200" dirty="0" err="1" smtClean="0">
                <a:solidFill>
                  <a:srgbClr val="008000"/>
                </a:solidFill>
              </a:rPr>
              <a:t>MKIs</a:t>
            </a:r>
            <a:r>
              <a:rPr lang="en-US" sz="1200" dirty="0" smtClean="0">
                <a:solidFill>
                  <a:srgbClr val="008000"/>
                </a:solidFill>
              </a:rPr>
              <a:t> (checked on OASIS)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</a:p>
          <a:p>
            <a:pPr lvl="2"/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IQC reacting fine. </a:t>
            </a:r>
            <a:endParaRPr lang="en-US" sz="1200" dirty="0" smtClean="0">
              <a:solidFill>
                <a:srgbClr val="008000"/>
              </a:solidFill>
            </a:endParaRPr>
          </a:p>
          <a:p>
            <a:pPr lvl="1"/>
            <a:r>
              <a:rPr lang="en-US" sz="1400" dirty="0" smtClean="0">
                <a:solidFill>
                  <a:srgbClr val="008000"/>
                </a:solidFill>
              </a:rPr>
              <a:t> Potential </a:t>
            </a:r>
            <a:r>
              <a:rPr lang="en-US" sz="1400" dirty="0" smtClean="0">
                <a:solidFill>
                  <a:srgbClr val="008000"/>
                </a:solidFill>
              </a:rPr>
              <a:t>issues with the </a:t>
            </a:r>
            <a:r>
              <a:rPr lang="en-US" sz="1400" dirty="0" err="1" smtClean="0">
                <a:solidFill>
                  <a:srgbClr val="008000"/>
                </a:solidFill>
              </a:rPr>
              <a:t>BCTs</a:t>
            </a:r>
            <a:r>
              <a:rPr lang="en-US" sz="1400" dirty="0" smtClean="0">
                <a:solidFill>
                  <a:srgbClr val="008000"/>
                </a:solidFill>
              </a:rPr>
              <a:t> in </a:t>
            </a:r>
            <a:r>
              <a:rPr lang="en-US" sz="1400" dirty="0" smtClean="0">
                <a:solidFill>
                  <a:srgbClr val="008000"/>
                </a:solidFill>
              </a:rPr>
              <a:t>IQC</a:t>
            </a:r>
          </a:p>
          <a:p>
            <a:pPr lvl="2"/>
            <a:r>
              <a:rPr lang="en-US" sz="1200" dirty="0" smtClean="0">
                <a:solidFill>
                  <a:srgbClr val="008000"/>
                </a:solidFill>
              </a:rPr>
              <a:t>Checked with BI solved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8000"/>
                </a:solidFill>
              </a:rPr>
              <a:t>real </a:t>
            </a:r>
            <a:r>
              <a:rPr lang="en-US" sz="1400" dirty="0" smtClean="0">
                <a:solidFill>
                  <a:srgbClr val="008000"/>
                </a:solidFill>
              </a:rPr>
              <a:t>dedicated </a:t>
            </a:r>
            <a:r>
              <a:rPr lang="en-US" sz="1400" dirty="0" smtClean="0">
                <a:solidFill>
                  <a:srgbClr val="008000"/>
                </a:solidFill>
              </a:rPr>
              <a:t>filling tested ok</a:t>
            </a:r>
          </a:p>
          <a:p>
            <a:pPr lvl="1"/>
            <a:r>
              <a:rPr lang="en-US" sz="1600" dirty="0" err="1" smtClean="0">
                <a:solidFill>
                  <a:srgbClr val="008000"/>
                </a:solidFill>
              </a:rPr>
              <a:t>Frev</a:t>
            </a:r>
            <a:r>
              <a:rPr lang="en-US" sz="1600" dirty="0" smtClean="0">
                <a:solidFill>
                  <a:srgbClr val="008000"/>
                </a:solidFill>
              </a:rPr>
              <a:t> distributed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Machine check out tests started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endParaRPr lang="en-US" sz="1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BT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MKQ MKA AC-DIPOLE tested OK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MKI pulsing</a:t>
            </a:r>
          </a:p>
          <a:p>
            <a:pPr lvl="2"/>
            <a:r>
              <a:rPr lang="en-US" sz="1400" dirty="0" err="1" smtClean="0">
                <a:solidFill>
                  <a:srgbClr val="008000"/>
                </a:solidFill>
              </a:rPr>
              <a:t>Frev</a:t>
            </a:r>
            <a:r>
              <a:rPr lang="en-US" sz="1400" dirty="0" smtClean="0">
                <a:solidFill>
                  <a:srgbClr val="008000"/>
                </a:solidFill>
              </a:rPr>
              <a:t> present</a:t>
            </a:r>
          </a:p>
          <a:p>
            <a:pPr lvl="2"/>
            <a:r>
              <a:rPr lang="en-US" sz="1400" dirty="0" err="1" smtClean="0">
                <a:solidFill>
                  <a:srgbClr val="008000"/>
                </a:solidFill>
              </a:rPr>
              <a:t>Prepulse</a:t>
            </a:r>
            <a:r>
              <a:rPr lang="en-US" sz="1400" dirty="0" smtClean="0">
                <a:solidFill>
                  <a:srgbClr val="008000"/>
                </a:solidFill>
              </a:rPr>
              <a:t> trigger observed on OASIS </a:t>
            </a:r>
          </a:p>
          <a:p>
            <a:pPr lvl="2"/>
            <a:r>
              <a:rPr lang="en-GB" sz="1400" b="1" dirty="0" smtClean="0">
                <a:solidFill>
                  <a:srgbClr val="FF0000"/>
                </a:solidFill>
              </a:rPr>
              <a:t>Impossible to close   </a:t>
            </a:r>
            <a:r>
              <a:rPr lang="en-GB" sz="1400" b="1" dirty="0" smtClean="0">
                <a:solidFill>
                  <a:srgbClr val="FF0000"/>
                </a:solidFill>
              </a:rPr>
              <a:t>BIS </a:t>
            </a:r>
            <a:r>
              <a:rPr lang="en-GB" sz="1400" b="1" dirty="0" smtClean="0">
                <a:solidFill>
                  <a:srgbClr val="FF0000"/>
                </a:solidFill>
              </a:rPr>
              <a:t>loop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LBDS energy tracking</a:t>
            </a:r>
          </a:p>
          <a:p>
            <a:pPr lvl="2"/>
            <a:r>
              <a:rPr lang="en-US" sz="1400" dirty="0" smtClean="0">
                <a:solidFill>
                  <a:srgbClr val="008000"/>
                </a:solidFill>
              </a:rPr>
              <a:t>Q4L6 Q4R6 RMSD.LR6B1  RMSD.LR6B2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GB" sz="1400" dirty="0" smtClean="0">
                <a:solidFill>
                  <a:srgbClr val="008000"/>
                </a:solidFill>
              </a:rPr>
              <a:t>S45,56, 67,78 ramped to 3.5 </a:t>
            </a:r>
            <a:r>
              <a:rPr lang="en-GB" sz="1400" dirty="0" err="1" smtClean="0">
                <a:solidFill>
                  <a:srgbClr val="008000"/>
                </a:solidFill>
              </a:rPr>
              <a:t>TeV</a:t>
            </a:r>
            <a:endParaRPr lang="en-GB" sz="1400" dirty="0" smtClean="0">
              <a:solidFill>
                <a:srgbClr val="008000"/>
              </a:solidFill>
            </a:endParaRPr>
          </a:p>
          <a:p>
            <a:pPr lvl="2"/>
            <a:r>
              <a:rPr lang="en-US" sz="1400" dirty="0" smtClean="0">
                <a:solidFill>
                  <a:srgbClr val="008000"/>
                </a:solidFill>
              </a:rPr>
              <a:t>Tested at 3.5 </a:t>
            </a:r>
            <a:r>
              <a:rPr lang="en-US" sz="1400" dirty="0" err="1" smtClean="0">
                <a:solidFill>
                  <a:srgbClr val="008000"/>
                </a:solidFill>
              </a:rPr>
              <a:t>TeV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</a:p>
          <a:p>
            <a:pPr lvl="2"/>
            <a:endParaRPr lang="en-US" sz="1400" dirty="0" smtClean="0">
              <a:solidFill>
                <a:srgbClr val="008000"/>
              </a:solidFill>
            </a:endParaRPr>
          </a:p>
          <a:p>
            <a:pPr lvl="2"/>
            <a:r>
              <a:rPr lang="en-US" sz="1400" b="1" dirty="0" smtClean="0">
                <a:solidFill>
                  <a:srgbClr val="FF0000"/>
                </a:solidFill>
              </a:rPr>
              <a:t>To be completed at 450 </a:t>
            </a:r>
            <a:r>
              <a:rPr lang="en-US" sz="1400" b="1" dirty="0" err="1" smtClean="0">
                <a:solidFill>
                  <a:srgbClr val="FF0000"/>
                </a:solidFill>
              </a:rPr>
              <a:t>GeV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2"/>
            <a:endParaRPr lang="en-US" sz="1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18" dirty="0" smtClean="0">
                <a:solidFill>
                  <a:srgbClr val="0000FF"/>
                </a:solidFill>
              </a:rPr>
              <a:t>Vacuum interlock test</a:t>
            </a:r>
          </a:p>
          <a:p>
            <a:pPr lvl="1"/>
            <a:r>
              <a:rPr lang="en-US" sz="2047" dirty="0" smtClean="0">
                <a:solidFill>
                  <a:srgbClr val="008000"/>
                </a:solidFill>
              </a:rPr>
              <a:t>Ring and Exp’s ready</a:t>
            </a:r>
          </a:p>
          <a:p>
            <a:pPr lvl="1"/>
            <a:r>
              <a:rPr lang="en-US" sz="2047" dirty="0" smtClean="0">
                <a:solidFill>
                  <a:srgbClr val="008000"/>
                </a:solidFill>
              </a:rPr>
              <a:t>Valves opening  </a:t>
            </a:r>
            <a:r>
              <a:rPr lang="en-US" sz="2047" dirty="0" smtClean="0">
                <a:solidFill>
                  <a:srgbClr val="008000"/>
                </a:solidFill>
              </a:rPr>
              <a:t>today</a:t>
            </a:r>
            <a:endParaRPr lang="en-US" sz="2518" dirty="0" smtClean="0">
              <a:solidFill>
                <a:srgbClr val="0000FF"/>
              </a:solidFill>
            </a:endParaRP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Interlock tests Done </a:t>
            </a:r>
          </a:p>
          <a:p>
            <a:r>
              <a:rPr lang="en-US" sz="2118" dirty="0" smtClean="0">
                <a:solidFill>
                  <a:srgbClr val="0000FF"/>
                </a:solidFill>
              </a:rPr>
              <a:t>PC</a:t>
            </a:r>
            <a:endParaRPr lang="en-US" sz="2118" dirty="0" smtClean="0">
              <a:solidFill>
                <a:srgbClr val="008000"/>
              </a:solidFill>
            </a:endParaRPr>
          </a:p>
          <a:p>
            <a:pPr lvl="1"/>
            <a:r>
              <a:rPr lang="en-US" sz="1647" dirty="0" smtClean="0">
                <a:solidFill>
                  <a:srgbClr val="FF0000"/>
                </a:solidFill>
              </a:rPr>
              <a:t> 56 67 78 heat run</a:t>
            </a:r>
          </a:p>
          <a:p>
            <a:pPr lvl="1"/>
            <a:r>
              <a:rPr lang="en-US" sz="1647" dirty="0" smtClean="0">
                <a:solidFill>
                  <a:srgbClr val="FF0000"/>
                </a:solidFill>
              </a:rPr>
              <a:t>Few issues to be checked by MPP</a:t>
            </a:r>
            <a:endParaRPr lang="en-US" sz="1647" dirty="0" smtClean="0">
              <a:solidFill>
                <a:srgbClr val="008000"/>
              </a:solidFill>
            </a:endParaRPr>
          </a:p>
          <a:p>
            <a:endParaRPr lang="en-US" sz="1647" dirty="0" smtClean="0"/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ew </a:t>
            </a:r>
            <a:r>
              <a:rPr lang="en-US" dirty="0" smtClean="0"/>
              <a:t>LSA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Tested </a:t>
            </a:r>
            <a:r>
              <a:rPr lang="en-US" dirty="0" smtClean="0"/>
              <a:t>the  incorporation </a:t>
            </a:r>
            <a:r>
              <a:rPr lang="en-US" dirty="0" smtClean="0"/>
              <a:t>process with </a:t>
            </a:r>
            <a:r>
              <a:rPr lang="en-US" dirty="0" smtClean="0"/>
              <a:t>the new </a:t>
            </a:r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START</a:t>
            </a:r>
            <a:r>
              <a:rPr lang="en-US" dirty="0" smtClean="0"/>
              <a:t>-</a:t>
            </a:r>
            <a:r>
              <a:rPr lang="en-US" dirty="0" smtClean="0"/>
              <a:t>OF_BEAMPROCESS</a:t>
            </a:r>
          </a:p>
          <a:p>
            <a:pPr lvl="1"/>
            <a:r>
              <a:rPr lang="en-US" dirty="0" smtClean="0"/>
              <a:t>END_OF_BEAMPROCESS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 smtClean="0"/>
              <a:t>and NEXT optics for the incorporation rules. Works fine </a:t>
            </a:r>
            <a:r>
              <a:rPr lang="en-US" dirty="0" smtClean="0"/>
              <a:t>for matched </a:t>
            </a:r>
            <a:r>
              <a:rPr lang="en-US" dirty="0" smtClean="0"/>
              <a:t>optics and for intermediate stopping points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Greg has the green light to release the new </a:t>
            </a:r>
            <a:r>
              <a:rPr lang="en-US" dirty="0" smtClean="0"/>
              <a:t>functionality </a:t>
            </a:r>
          </a:p>
          <a:p>
            <a:pPr lvl="1"/>
            <a:r>
              <a:rPr lang="en-US" dirty="0" err="1" smtClean="0"/>
              <a:t>Laurette</a:t>
            </a:r>
            <a:r>
              <a:rPr lang="en-US" dirty="0" smtClean="0"/>
              <a:t> </a:t>
            </a:r>
            <a:r>
              <a:rPr lang="en-US" dirty="0" smtClean="0"/>
              <a:t>modified the sequencer tasks related to the SMP </a:t>
            </a:r>
            <a:r>
              <a:rPr lang="en-US" dirty="0" err="1" smtClean="0"/>
              <a:t>changes(FORCE</a:t>
            </a:r>
            <a:r>
              <a:rPr lang="en-US" dirty="0" smtClean="0"/>
              <a:t>/UNFORCE SFB and RELAXED THRESHOLD)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Completed checks:</a:t>
            </a:r>
            <a:endParaRPr lang="en-US" sz="1200" dirty="0" smtClean="0"/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Sent triggers for the</a:t>
            </a:r>
          </a:p>
          <a:p>
            <a:r>
              <a:rPr lang="en-US" sz="1200" dirty="0" smtClean="0"/>
              <a:t>-          Post-Mortem,</a:t>
            </a:r>
          </a:p>
          <a:p>
            <a:r>
              <a:rPr lang="en-US" sz="1200" dirty="0" smtClean="0"/>
              <a:t>-          XPOC (both beams checked),</a:t>
            </a:r>
          </a:p>
          <a:p>
            <a:r>
              <a:rPr lang="en-US" sz="1200" dirty="0" smtClean="0"/>
              <a:t>-          Capture data: IQC and Study buffers (new feature)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Verified the following continuous features:</a:t>
            </a:r>
          </a:p>
          <a:p>
            <a:r>
              <a:rPr lang="en-US" sz="1200" dirty="0" smtClean="0"/>
              <a:t>-          Serials for all electronics are correct</a:t>
            </a:r>
          </a:p>
          <a:p>
            <a:r>
              <a:rPr lang="en-US" sz="1200" dirty="0" smtClean="0"/>
              <a:t>-          Integrated dose calculation and storage (new feature)</a:t>
            </a:r>
          </a:p>
          <a:p>
            <a:r>
              <a:rPr lang="en-US" sz="1200" dirty="0" smtClean="0"/>
              <a:t>-          Monitor filter values propagation (new feature)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Verified the Sanity Checks complete successfully.</a:t>
            </a:r>
          </a:p>
          <a:p>
            <a:r>
              <a:rPr lang="en-US" sz="1200" dirty="0" smtClean="0"/>
              <a:t>-          MCS online check (new parameters have been included)</a:t>
            </a:r>
          </a:p>
          <a:p>
            <a:r>
              <a:rPr lang="en-US" sz="1200" dirty="0" smtClean="0"/>
              <a:t>-          Internal check of the beam permit lines</a:t>
            </a:r>
          </a:p>
          <a:p>
            <a:r>
              <a:rPr lang="en-US" sz="1200" dirty="0" smtClean="0"/>
              <a:t>-          Connectivity check thresholds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Verified the Generation and Drive of the system parameters (has been modified to include new features).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b="1" dirty="0" smtClean="0"/>
              <a:t>Not completed checks (ongoing):</a:t>
            </a:r>
            <a:endParaRPr lang="en-US" sz="1200" dirty="0" smtClean="0"/>
          </a:p>
          <a:p>
            <a:r>
              <a:rPr lang="en-US" sz="1200" b="1" dirty="0" smtClean="0"/>
              <a:t> </a:t>
            </a:r>
            <a:endParaRPr lang="en-US" sz="1200" dirty="0" smtClean="0"/>
          </a:p>
          <a:p>
            <a:r>
              <a:rPr lang="en-US" sz="1200" dirty="0" smtClean="0"/>
              <a:t>-         </a:t>
            </a:r>
            <a:r>
              <a:rPr lang="en-US" sz="1200" dirty="0" smtClean="0">
                <a:solidFill>
                  <a:srgbClr val="FF0000"/>
                </a:solidFill>
              </a:rPr>
              <a:t> Lost packet statistics between the concentrator and FESA class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-          Communication/Optical links performance between the tunnel and surface installation.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-          Noise analysis of the acquisition system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-          Perform 6 hours of HV modulation test to gather more values for better determination of the connectivity check thresholds (tonight after your confirmation).</a:t>
            </a:r>
          </a:p>
          <a:p>
            <a:r>
              <a:rPr lang="en-US" sz="1200" dirty="0" smtClean="0"/>
              <a:t>  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Open issues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endParaRPr lang="en-US" sz="5538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Handshake done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Few issues </a:t>
            </a:r>
            <a:r>
              <a:rPr lang="en-US" sz="2400" dirty="0" smtClean="0">
                <a:solidFill>
                  <a:srgbClr val="FF0000"/>
                </a:solidFill>
              </a:rPr>
              <a:t>found continue on  </a:t>
            </a:r>
            <a:r>
              <a:rPr lang="en-US" sz="2400" dirty="0" smtClean="0">
                <a:solidFill>
                  <a:srgbClr val="FF0000"/>
                </a:solidFill>
              </a:rPr>
              <a:t>Friday morning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CO</a:t>
            </a:r>
          </a:p>
          <a:p>
            <a:pPr lvl="1"/>
            <a:r>
              <a:rPr lang="en-US" sz="2000" dirty="0" smtClean="0"/>
              <a:t>BE/CO and IT/CS are asking for a network intervention tomorrow Thursday in the shadow of the PS POPS intervention</a:t>
            </a:r>
            <a:r>
              <a:rPr lang="en-US" sz="2000" dirty="0" smtClean="0"/>
              <a:t>.</a:t>
            </a:r>
          </a:p>
          <a:p>
            <a:pPr lvl="2"/>
            <a:r>
              <a:rPr lang="en-US" sz="1400" dirty="0" smtClean="0"/>
              <a:t>2 minute network cut should be performed at 9:30am. </a:t>
            </a:r>
            <a:endParaRPr lang="en-US" sz="16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BT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LBDS  Bets to be completed at 450GeV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0000FF"/>
                </a:solidFill>
              </a:rPr>
              <a:t>PC’s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After first real heat run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Several pc’s tripped see sector status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Open issues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Vacuum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Validation  of TOTEM </a:t>
            </a:r>
            <a:r>
              <a:rPr lang="en-US" sz="2000" dirty="0" smtClean="0">
                <a:solidFill>
                  <a:srgbClr val="FF0000"/>
                </a:solidFill>
              </a:rPr>
              <a:t>and ALFA interlock logic need detailed tests and as they use the collimator control system, need to be coordinated with Stefano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RF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Prepulse</a:t>
            </a:r>
            <a:r>
              <a:rPr lang="en-US" sz="2000" dirty="0" smtClean="0">
                <a:solidFill>
                  <a:srgbClr val="FF0000"/>
                </a:solidFill>
              </a:rPr>
              <a:t> tests Alice and </a:t>
            </a:r>
            <a:r>
              <a:rPr lang="en-US" sz="2000" dirty="0" err="1" smtClean="0">
                <a:solidFill>
                  <a:srgbClr val="FF0000"/>
                </a:solidFill>
              </a:rPr>
              <a:t>LHCb</a:t>
            </a:r>
            <a:r>
              <a:rPr lang="en-US" sz="2000" dirty="0" smtClean="0">
                <a:solidFill>
                  <a:srgbClr val="FF0000"/>
                </a:solidFill>
              </a:rPr>
              <a:t> ?</a:t>
            </a:r>
          </a:p>
          <a:p>
            <a:pPr>
              <a:buNone/>
            </a:pPr>
            <a:endParaRPr lang="en-US" sz="5538" dirty="0" smtClean="0"/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28800"/>
            <a:ext cx="9087803" cy="277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on TI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00200"/>
            <a:ext cx="9152061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LBDS BETS at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223226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1946" dirty="0" smtClean="0">
                <a:solidFill>
                  <a:srgbClr val="0000FF"/>
                </a:solidFill>
              </a:rPr>
              <a:t>LBDS tracking test.</a:t>
            </a:r>
            <a:r>
              <a:rPr lang="en-US" sz="1946" dirty="0" smtClean="0">
                <a:solidFill>
                  <a:schemeClr val="dk1"/>
                </a:solidFill>
              </a:rPr>
              <a:t> </a:t>
            </a:r>
          </a:p>
          <a:p>
            <a:pPr lvl="0"/>
            <a:endParaRPr lang="en-US" sz="1946" dirty="0" smtClean="0">
              <a:solidFill>
                <a:schemeClr val="dk1"/>
              </a:solidFill>
            </a:endParaRPr>
          </a:p>
          <a:p>
            <a:pPr lvl="0"/>
            <a:r>
              <a:rPr lang="en-US" sz="1100" dirty="0" smtClean="0">
                <a:solidFill>
                  <a:schemeClr val="dk1"/>
                </a:solidFill>
              </a:rPr>
              <a:t/>
            </a:r>
            <a:br>
              <a:rPr lang="en-US" sz="1100" dirty="0" smtClean="0">
                <a:solidFill>
                  <a:schemeClr val="dk1"/>
                </a:solidFill>
              </a:rPr>
            </a:br>
            <a:r>
              <a:rPr lang="en-US" sz="1514" dirty="0" smtClean="0">
                <a:solidFill>
                  <a:schemeClr val="dk1"/>
                </a:solidFill>
              </a:rPr>
              <a:t>During this test check the SMP energy sent around (Bruno). It should be coherent with the different failure modes forced below.</a:t>
            </a:r>
            <a:br>
              <a:rPr lang="en-US" sz="1514" dirty="0" smtClean="0">
                <a:solidFill>
                  <a:schemeClr val="dk1"/>
                </a:solidFill>
              </a:rPr>
            </a:br>
            <a:r>
              <a:rPr lang="en-US" sz="1514" dirty="0" smtClean="0">
                <a:solidFill>
                  <a:schemeClr val="dk1"/>
                </a:solidFill>
              </a:rPr>
              <a:t>During the energy ramps we should, at least on some ramps, also ramp TCDQ and collimators and check coherency.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1"/>
            <a:r>
              <a:rPr lang="en-US" sz="1514" dirty="0" smtClean="0">
                <a:solidFill>
                  <a:schemeClr val="dk1"/>
                </a:solidFill>
              </a:rPr>
              <a:t>With B1 and B2 armed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450 </a:t>
            </a:r>
            <a:r>
              <a:rPr lang="en-US" sz="1514" dirty="0" err="1" smtClean="0">
                <a:solidFill>
                  <a:schemeClr val="dk1"/>
                </a:solidFill>
              </a:rPr>
              <a:t>GeV</a:t>
            </a:r>
            <a:r>
              <a:rPr lang="en-US" sz="1514" dirty="0" smtClean="0">
                <a:solidFill>
                  <a:schemeClr val="dk1"/>
                </a:solidFill>
              </a:rPr>
              <a:t> trim RB 4 – 5 up (or start ramp on only this circuit): check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3.5 </a:t>
            </a:r>
            <a:r>
              <a:rPr lang="en-US" sz="1514" dirty="0" err="1" smtClean="0">
                <a:solidFill>
                  <a:schemeClr val="dk1"/>
                </a:solidFill>
              </a:rPr>
              <a:t>TeV</a:t>
            </a:r>
            <a:r>
              <a:rPr lang="en-US" sz="1514" dirty="0" smtClean="0">
                <a:solidFill>
                  <a:schemeClr val="dk1"/>
                </a:solidFill>
              </a:rPr>
              <a:t> ramp RB 7 – 8 down: check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450 </a:t>
            </a:r>
            <a:r>
              <a:rPr lang="en-US" sz="1514" dirty="0" err="1" smtClean="0">
                <a:solidFill>
                  <a:schemeClr val="dk1"/>
                </a:solidFill>
              </a:rPr>
              <a:t>GeV</a:t>
            </a:r>
            <a:r>
              <a:rPr lang="en-US" sz="1514" dirty="0" smtClean="0">
                <a:solidFill>
                  <a:schemeClr val="dk1"/>
                </a:solidFill>
              </a:rPr>
              <a:t> trim RB 6- 7 up: check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3.5 </a:t>
            </a:r>
            <a:r>
              <a:rPr lang="en-US" sz="1514" dirty="0" err="1" smtClean="0">
                <a:solidFill>
                  <a:schemeClr val="dk1"/>
                </a:solidFill>
              </a:rPr>
              <a:t>TeV</a:t>
            </a:r>
            <a:r>
              <a:rPr lang="en-US" sz="1514" dirty="0" smtClean="0">
                <a:solidFill>
                  <a:schemeClr val="dk1"/>
                </a:solidFill>
              </a:rPr>
              <a:t> trim RB 5 – 6 down: check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1"/>
            <a:r>
              <a:rPr lang="en-US" sz="1514" dirty="0" smtClean="0">
                <a:solidFill>
                  <a:schemeClr val="dk1"/>
                </a:solidFill>
              </a:rPr>
              <a:t>B2 armed at 450 </a:t>
            </a:r>
            <a:r>
              <a:rPr lang="en-US" sz="1514" dirty="0" err="1" smtClean="0">
                <a:solidFill>
                  <a:schemeClr val="dk1"/>
                </a:solidFill>
              </a:rPr>
              <a:t>GeV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Trim up Q4.R.B1: nothing should happen.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Trim up Q4.R.B2: provoke beam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1"/>
            <a:r>
              <a:rPr lang="en-US" sz="1514" dirty="0" smtClean="0">
                <a:solidFill>
                  <a:schemeClr val="dk1"/>
                </a:solidFill>
              </a:rPr>
              <a:t>B1 armed at 3.5 </a:t>
            </a:r>
            <a:r>
              <a:rPr lang="en-US" sz="1514" dirty="0" err="1" smtClean="0">
                <a:solidFill>
                  <a:schemeClr val="dk1"/>
                </a:solidFill>
              </a:rPr>
              <a:t>TeV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Q4.L.B2 Trim down / off: nothing should happen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2"/>
            <a:r>
              <a:rPr lang="en-US" sz="1514" dirty="0" smtClean="0">
                <a:solidFill>
                  <a:schemeClr val="dk1"/>
                </a:solidFill>
              </a:rPr>
              <a:t>Q4.L.B1 Trim down / off: Dump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0"/>
            <a:r>
              <a:rPr lang="en-US" sz="1514" dirty="0" smtClean="0">
                <a:solidFill>
                  <a:schemeClr val="dk1"/>
                </a:solidFill>
              </a:rPr>
              <a:t>TEST RF frequency (with Andy)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1"/>
            <a:r>
              <a:rPr lang="en-US" sz="1514" dirty="0" smtClean="0">
                <a:solidFill>
                  <a:schemeClr val="dk1"/>
                </a:solidFill>
              </a:rPr>
              <a:t>Test LBDS triggers when RF signal is cut.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1"/>
            <a:r>
              <a:rPr lang="en-US" sz="1514" dirty="0" smtClean="0">
                <a:solidFill>
                  <a:schemeClr val="dk1"/>
                </a:solidFill>
              </a:rPr>
              <a:t>Test connecting to the correct RF frequency B1 / B2.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0"/>
            <a:r>
              <a:rPr lang="en-US" sz="1514" dirty="0" smtClean="0">
                <a:solidFill>
                  <a:schemeClr val="dk1"/>
                </a:solidFill>
              </a:rPr>
              <a:t>XPOC latching with SIS</a:t>
            </a:r>
            <a:endParaRPr lang="en-GB" sz="1514" dirty="0" smtClean="0">
              <a:solidFill>
                <a:schemeClr val="dk1"/>
              </a:solidFill>
            </a:endParaRPr>
          </a:p>
          <a:p>
            <a:pPr lvl="0"/>
            <a:r>
              <a:rPr lang="en-US" sz="1514" dirty="0" smtClean="0">
                <a:solidFill>
                  <a:schemeClr val="dk1"/>
                </a:solidFill>
              </a:rPr>
              <a:t>Inject &amp; dump mode. Start ramp, injection should stop.</a:t>
            </a:r>
            <a:endParaRPr lang="en-GB" sz="1514" dirty="0" smtClean="0">
              <a:solidFill>
                <a:schemeClr val="dk1"/>
              </a:solidFill>
            </a:endParaRPr>
          </a:p>
          <a:p>
            <a:r>
              <a:rPr lang="en-US" sz="1100" dirty="0" smtClean="0">
                <a:solidFill>
                  <a:schemeClr val="dk1"/>
                </a:solidFill>
              </a:rPr>
              <a:t> </a:t>
            </a:r>
            <a:endParaRPr lang="en-GB" sz="1100" dirty="0" smtClean="0">
              <a:solidFill>
                <a:schemeClr val="dk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meter optics tested</a:t>
            </a:r>
            <a:endParaRPr lang="en-US" dirty="0"/>
          </a:p>
        </p:txBody>
      </p:sp>
      <p:pic>
        <p:nvPicPr>
          <p:cNvPr id="5" name="Content Placeholder 4" descr="90 meter optic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610" r="-16610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 56/67/78 heat run</a:t>
            </a:r>
          </a:p>
          <a:p>
            <a:r>
              <a:rPr lang="en-US" dirty="0" smtClean="0"/>
              <a:t>PGC loaded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2851215"/>
            <a:ext cx="9131300" cy="4082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" y="1828800"/>
            <a:ext cx="9135811" cy="3416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00200"/>
            <a:ext cx="9205301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709"/>
            <a:ext cx="8839200" cy="68302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43209</TotalTime>
  <Words>1074</Words>
  <Application>Microsoft Macintosh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Last night</vt:lpstr>
      <vt:lpstr>Beam on TI 8</vt:lpstr>
      <vt:lpstr>LBDS BETS at 3.5 TeV</vt:lpstr>
      <vt:lpstr>LBDS</vt:lpstr>
      <vt:lpstr>90 meter optics tested</vt:lpstr>
      <vt:lpstr>78</vt:lpstr>
      <vt:lpstr>67</vt:lpstr>
      <vt:lpstr>56</vt:lpstr>
      <vt:lpstr>Slide 9</vt:lpstr>
      <vt:lpstr>Progress of the day</vt:lpstr>
      <vt:lpstr>Progress of the day</vt:lpstr>
      <vt:lpstr>Progress of the day</vt:lpstr>
      <vt:lpstr>LSA</vt:lpstr>
      <vt:lpstr>BLM</vt:lpstr>
      <vt:lpstr>Open issues &amp; Access</vt:lpstr>
      <vt:lpstr>Open issues &amp; Access</vt:lpstr>
      <vt:lpstr>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rossano giachino</dc:creator>
  <cp:lastModifiedBy>rossano giachino</cp:lastModifiedBy>
  <cp:revision>227</cp:revision>
  <cp:lastPrinted>2011-02-15T16:41:09Z</cp:lastPrinted>
  <dcterms:created xsi:type="dcterms:W3CDTF">2011-02-14T15:12:44Z</dcterms:created>
  <dcterms:modified xsi:type="dcterms:W3CDTF">2011-02-16T23:19:47Z</dcterms:modified>
</cp:coreProperties>
</file>