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4"/>
  </p:notesMasterIdLst>
  <p:sldIdLst>
    <p:sldId id="387" r:id="rId2"/>
    <p:sldId id="390" r:id="rId3"/>
    <p:sldId id="389" r:id="rId4"/>
    <p:sldId id="391" r:id="rId5"/>
    <p:sldId id="392" r:id="rId6"/>
    <p:sldId id="376" r:id="rId7"/>
    <p:sldId id="383" r:id="rId8"/>
    <p:sldId id="375" r:id="rId9"/>
    <p:sldId id="377" r:id="rId10"/>
    <p:sldId id="386" r:id="rId11"/>
    <p:sldId id="393" r:id="rId12"/>
    <p:sldId id="38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showOutlineIcons="0" vertBarState="maximized">
    <p:restoredLeft sz="22822" autoAdjust="0"/>
    <p:restoredTop sz="94660"/>
  </p:normalViewPr>
  <p:slideViewPr>
    <p:cSldViewPr snapToObjects="1">
      <p:cViewPr>
        <p:scale>
          <a:sx n="100" d="100"/>
          <a:sy n="100" d="100"/>
        </p:scale>
        <p:origin x="-512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01A11-91BC-664E-81CC-A665FFF98073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5DBBF-4C9A-2D48-92D4-52ECCCC18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DEB55-844A-404C-9819-BE40E95BB43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Lhc</a:t>
            </a:r>
            <a:r>
              <a:rPr lang="en-US" dirty="0" smtClean="0">
                <a:solidFill>
                  <a:srgbClr val="0000FF"/>
                </a:solidFill>
              </a:rPr>
              <a:t> closed 19:15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RB 78 tripped at 5800 Amps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Then ready again at 23:00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LBDS energy tracking tests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Heat run 56/67/78</a:t>
            </a: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Open issues &amp;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 fontScale="32500" lnSpcReduction="20000"/>
          </a:bodyPr>
          <a:lstStyle/>
          <a:p>
            <a:r>
              <a:rPr lang="en-US" sz="6400" dirty="0" smtClean="0">
                <a:solidFill>
                  <a:srgbClr val="0000FF"/>
                </a:solidFill>
              </a:rPr>
              <a:t>Vacuum </a:t>
            </a:r>
          </a:p>
          <a:p>
            <a:pPr lvl="1"/>
            <a:r>
              <a:rPr lang="en-US" sz="6000" dirty="0" smtClean="0">
                <a:solidFill>
                  <a:srgbClr val="FF0000"/>
                </a:solidFill>
              </a:rPr>
              <a:t>Still an issue in LSS2/8</a:t>
            </a:r>
          </a:p>
          <a:p>
            <a:pPr lvl="1"/>
            <a:r>
              <a:rPr lang="en-US" sz="6000" dirty="0" smtClean="0">
                <a:solidFill>
                  <a:srgbClr val="FF0000"/>
                </a:solidFill>
              </a:rPr>
              <a:t>To be completed tomorrow</a:t>
            </a:r>
          </a:p>
          <a:p>
            <a:pPr lvl="1"/>
            <a:r>
              <a:rPr lang="en-US" sz="5600" dirty="0" smtClean="0">
                <a:solidFill>
                  <a:srgbClr val="FF0000"/>
                </a:solidFill>
              </a:rPr>
              <a:t> Validation  of TOTEM </a:t>
            </a:r>
            <a:r>
              <a:rPr lang="en-US" sz="5600" dirty="0" smtClean="0">
                <a:solidFill>
                  <a:srgbClr val="FF0000"/>
                </a:solidFill>
              </a:rPr>
              <a:t>and ALFA interlock logic need detailed tests and as they use the collimator control system, need to be coordinated with Stefano</a:t>
            </a:r>
            <a:r>
              <a:rPr lang="en-US" sz="5600" dirty="0" smtClean="0"/>
              <a:t>.</a:t>
            </a:r>
          </a:p>
          <a:p>
            <a:pPr lvl="1"/>
            <a:endParaRPr lang="en-US" sz="6000" dirty="0" smtClean="0">
              <a:solidFill>
                <a:srgbClr val="FF0000"/>
              </a:solidFill>
            </a:endParaRPr>
          </a:p>
          <a:p>
            <a:r>
              <a:rPr lang="en-US" sz="6400" dirty="0" smtClean="0">
                <a:solidFill>
                  <a:srgbClr val="0000FF"/>
                </a:solidFill>
              </a:rPr>
              <a:t>RF</a:t>
            </a:r>
          </a:p>
          <a:p>
            <a:pPr lvl="1"/>
            <a:r>
              <a:rPr lang="en-US" sz="5538" dirty="0" err="1" smtClean="0">
                <a:solidFill>
                  <a:srgbClr val="FF0000"/>
                </a:solidFill>
              </a:rPr>
              <a:t>Prepulse</a:t>
            </a:r>
            <a:r>
              <a:rPr lang="en-US" sz="5538" dirty="0" smtClean="0">
                <a:solidFill>
                  <a:srgbClr val="FF0000"/>
                </a:solidFill>
              </a:rPr>
              <a:t> tests Alice and </a:t>
            </a:r>
            <a:r>
              <a:rPr lang="en-US" sz="5538" dirty="0" err="1" smtClean="0">
                <a:solidFill>
                  <a:srgbClr val="FF0000"/>
                </a:solidFill>
              </a:rPr>
              <a:t>LHCb</a:t>
            </a:r>
            <a:r>
              <a:rPr lang="en-US" sz="5538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sz="5538" dirty="0" smtClean="0">
                <a:solidFill>
                  <a:srgbClr val="FF0000"/>
                </a:solidFill>
              </a:rPr>
              <a:t>To be tested during Beam test Ti2 Ti8</a:t>
            </a:r>
          </a:p>
          <a:p>
            <a:pPr lvl="1"/>
            <a:endParaRPr lang="en-US" sz="5538" dirty="0" smtClean="0">
              <a:solidFill>
                <a:srgbClr val="0000FF"/>
              </a:solidFill>
            </a:endParaRPr>
          </a:p>
          <a:p>
            <a:r>
              <a:rPr lang="en-US" sz="6400" dirty="0" smtClean="0">
                <a:solidFill>
                  <a:srgbClr val="0000FF"/>
                </a:solidFill>
              </a:rPr>
              <a:t>BIS</a:t>
            </a:r>
            <a:endParaRPr lang="en-US" sz="6400" dirty="0" smtClean="0">
              <a:solidFill>
                <a:srgbClr val="0000FF"/>
              </a:solidFill>
            </a:endParaRPr>
          </a:p>
          <a:p>
            <a:pPr lvl="1"/>
            <a:r>
              <a:rPr lang="en-US" sz="5538" dirty="0" smtClean="0">
                <a:solidFill>
                  <a:srgbClr val="0000FF"/>
                </a:solidFill>
              </a:rPr>
              <a:t>BIC</a:t>
            </a:r>
            <a:endParaRPr lang="en-US" sz="5538" dirty="0" smtClean="0"/>
          </a:p>
          <a:p>
            <a:pPr lvl="1"/>
            <a:r>
              <a:rPr lang="en-US" sz="5538" dirty="0" smtClean="0">
                <a:solidFill>
                  <a:srgbClr val="FF0000"/>
                </a:solidFill>
              </a:rPr>
              <a:t>BTV-BSRT signal</a:t>
            </a:r>
          </a:p>
          <a:p>
            <a:pPr lvl="2"/>
            <a:r>
              <a:rPr lang="en-US" sz="5538" dirty="0" smtClean="0">
                <a:solidFill>
                  <a:srgbClr val="FF0000"/>
                </a:solidFill>
              </a:rPr>
              <a:t> </a:t>
            </a:r>
            <a:r>
              <a:rPr lang="en-US" sz="5538" dirty="0" smtClean="0">
                <a:solidFill>
                  <a:srgbClr val="FF0000"/>
                </a:solidFill>
              </a:rPr>
              <a:t>interlock fault UA47R4 B1 (mask</a:t>
            </a:r>
            <a:r>
              <a:rPr lang="en-US" sz="5538" dirty="0" smtClean="0">
                <a:solidFill>
                  <a:srgbClr val="FF0000"/>
                </a:solidFill>
              </a:rPr>
              <a:t>)</a:t>
            </a:r>
          </a:p>
          <a:p>
            <a:pPr lvl="2"/>
            <a:r>
              <a:rPr lang="en-US" sz="5538" dirty="0" smtClean="0">
                <a:solidFill>
                  <a:srgbClr val="FF0000"/>
                </a:solidFill>
              </a:rPr>
              <a:t> </a:t>
            </a:r>
            <a:r>
              <a:rPr lang="en-US" sz="5538" dirty="0" smtClean="0">
                <a:solidFill>
                  <a:srgbClr val="FF0000"/>
                </a:solidFill>
              </a:rPr>
              <a:t>access</a:t>
            </a:r>
            <a:endParaRPr lang="en-US" sz="5538" dirty="0" smtClean="0">
              <a:solidFill>
                <a:srgbClr val="FF0000"/>
              </a:solidFill>
            </a:endParaRPr>
          </a:p>
          <a:p>
            <a:pPr lvl="1"/>
            <a:endParaRPr lang="en-US" sz="5538" dirty="0" smtClean="0">
              <a:solidFill>
                <a:srgbClr val="FF0000"/>
              </a:solidFill>
            </a:endParaRPr>
          </a:p>
          <a:p>
            <a:pPr lvl="1"/>
            <a:endParaRPr lang="en-US" sz="5538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39" y="1676400"/>
            <a:ext cx="9075761" cy="3200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2057400"/>
            <a:ext cx="381000" cy="2743200"/>
          </a:xfrm>
          <a:prstGeom prst="rect">
            <a:avLst/>
          </a:prstGeom>
          <a:solidFill>
            <a:srgbClr val="0000FF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</a:t>
            </a:r>
            <a:r>
              <a:rPr lang="en-US" dirty="0" smtClean="0"/>
              <a:t>ew </a:t>
            </a:r>
            <a:r>
              <a:rPr lang="en-US" dirty="0" smtClean="0"/>
              <a:t>LSA </a:t>
            </a:r>
            <a:r>
              <a:rPr lang="en-US" dirty="0" smtClean="0"/>
              <a:t>functionality</a:t>
            </a:r>
          </a:p>
          <a:p>
            <a:pPr lvl="1"/>
            <a:r>
              <a:rPr lang="en-US" dirty="0" smtClean="0"/>
              <a:t>Tested </a:t>
            </a:r>
            <a:r>
              <a:rPr lang="en-US" dirty="0" smtClean="0"/>
              <a:t>the  incorporation </a:t>
            </a:r>
            <a:r>
              <a:rPr lang="en-US" dirty="0" smtClean="0"/>
              <a:t>process with </a:t>
            </a:r>
            <a:r>
              <a:rPr lang="en-US" dirty="0" smtClean="0"/>
              <a:t>the new </a:t>
            </a:r>
            <a:r>
              <a:rPr lang="en-US" dirty="0" smtClean="0"/>
              <a:t>parameters:</a:t>
            </a:r>
          </a:p>
          <a:p>
            <a:pPr lvl="1"/>
            <a:r>
              <a:rPr lang="en-US" dirty="0" smtClean="0"/>
              <a:t>START</a:t>
            </a:r>
            <a:r>
              <a:rPr lang="en-US" dirty="0" smtClean="0"/>
              <a:t>-</a:t>
            </a:r>
            <a:r>
              <a:rPr lang="en-US" dirty="0" smtClean="0"/>
              <a:t>OF_BEAMPROCESS</a:t>
            </a:r>
          </a:p>
          <a:p>
            <a:pPr lvl="1"/>
            <a:r>
              <a:rPr lang="en-US" dirty="0" smtClean="0"/>
              <a:t>END_OF_BEAMPROCESS</a:t>
            </a:r>
          </a:p>
          <a:p>
            <a:pPr lvl="1"/>
            <a:r>
              <a:rPr lang="en-US" dirty="0" smtClean="0"/>
              <a:t>PREVIOUS </a:t>
            </a:r>
            <a:r>
              <a:rPr lang="en-US" dirty="0" smtClean="0"/>
              <a:t>and NEXT optics for the incorporation rules. Works fine </a:t>
            </a:r>
            <a:r>
              <a:rPr lang="en-US" dirty="0" smtClean="0"/>
              <a:t>for matched </a:t>
            </a:r>
            <a:r>
              <a:rPr lang="en-US" dirty="0" smtClean="0"/>
              <a:t>optics and for intermediate stopping points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Greg has the green light to release the new </a:t>
            </a:r>
            <a:r>
              <a:rPr lang="en-US" dirty="0" smtClean="0"/>
              <a:t>functionality </a:t>
            </a:r>
          </a:p>
          <a:p>
            <a:pPr lvl="1"/>
            <a:r>
              <a:rPr lang="en-US" dirty="0" err="1" smtClean="0"/>
              <a:t>Laurette</a:t>
            </a:r>
            <a:r>
              <a:rPr lang="en-US" dirty="0" smtClean="0"/>
              <a:t> </a:t>
            </a:r>
            <a:r>
              <a:rPr lang="en-US" dirty="0" smtClean="0"/>
              <a:t>modified the sequencer tasks related to the SMP </a:t>
            </a:r>
            <a:r>
              <a:rPr lang="en-US" dirty="0" err="1" smtClean="0"/>
              <a:t>changes(FORCE</a:t>
            </a:r>
            <a:r>
              <a:rPr lang="en-US" dirty="0" smtClean="0"/>
              <a:t>/UNFORCE SFB and RELAXED THRESHOLD)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Lbds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9144000" cy="414348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600200"/>
            <a:ext cx="9131300" cy="40829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endParaRPr lang="en-US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9" y="1828800"/>
            <a:ext cx="9135811" cy="341693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600200"/>
            <a:ext cx="9205301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Progress of the day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Autofit/>
          </a:bodyPr>
          <a:lstStyle/>
          <a:p>
            <a:r>
              <a:rPr lang="en-US" sz="2118" dirty="0" smtClean="0">
                <a:solidFill>
                  <a:srgbClr val="0000FF"/>
                </a:solidFill>
              </a:rPr>
              <a:t>BIC </a:t>
            </a:r>
            <a:r>
              <a:rPr lang="en-US" sz="2118" dirty="0" smtClean="0">
                <a:solidFill>
                  <a:srgbClr val="FF0000"/>
                </a:solidFill>
              </a:rPr>
              <a:t>BLM</a:t>
            </a:r>
          </a:p>
          <a:p>
            <a:pPr lvl="1"/>
            <a:r>
              <a:rPr lang="en-US" sz="1647" dirty="0" smtClean="0">
                <a:solidFill>
                  <a:srgbClr val="008000"/>
                </a:solidFill>
              </a:rPr>
              <a:t> Ready..</a:t>
            </a:r>
            <a:endParaRPr lang="en-US" sz="1800" dirty="0" smtClean="0">
              <a:solidFill>
                <a:srgbClr val="008000"/>
              </a:solidFill>
            </a:endParaRPr>
          </a:p>
          <a:p>
            <a:r>
              <a:rPr lang="en-US" sz="1800" dirty="0" smtClean="0">
                <a:solidFill>
                  <a:srgbClr val="0000FF"/>
                </a:solidFill>
              </a:rPr>
              <a:t>Timing</a:t>
            </a:r>
          </a:p>
          <a:p>
            <a:pPr lvl="1"/>
            <a:r>
              <a:rPr lang="en-US" sz="1400" dirty="0" smtClean="0">
                <a:solidFill>
                  <a:srgbClr val="008000"/>
                </a:solidFill>
              </a:rPr>
              <a:t>Did real injection requests under LHC mastership with injection sequencer double threaded.</a:t>
            </a:r>
            <a:r>
              <a:rPr lang="en-US" sz="1400" dirty="0" smtClean="0">
                <a:solidFill>
                  <a:srgbClr val="008000"/>
                </a:solidFill>
              </a:rPr>
              <a:t> </a:t>
            </a:r>
          </a:p>
          <a:p>
            <a:pPr lvl="2"/>
            <a:r>
              <a:rPr lang="en-US" sz="1200" dirty="0" err="1" smtClean="0">
                <a:solidFill>
                  <a:srgbClr val="008000"/>
                </a:solidFill>
              </a:rPr>
              <a:t>BPMs</a:t>
            </a:r>
            <a:r>
              <a:rPr lang="en-US" sz="1200" dirty="0" smtClean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triggered fine with pre-pulse - concentrators fine with it (picked up by IQC, YASP)</a:t>
            </a:r>
            <a:r>
              <a:rPr lang="en-US" sz="1200" dirty="0" smtClean="0">
                <a:solidFill>
                  <a:srgbClr val="008000"/>
                </a:solidFill>
              </a:rPr>
              <a:t>.</a:t>
            </a:r>
          </a:p>
          <a:p>
            <a:pPr lvl="2"/>
            <a:r>
              <a:rPr lang="en-US" sz="1200" dirty="0" smtClean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BT pre-pulses arriving synchronously at </a:t>
            </a:r>
            <a:r>
              <a:rPr lang="en-US" sz="1200" dirty="0" err="1" smtClean="0">
                <a:solidFill>
                  <a:srgbClr val="008000"/>
                </a:solidFill>
              </a:rPr>
              <a:t>MKIs</a:t>
            </a:r>
            <a:r>
              <a:rPr lang="en-US" sz="1200" dirty="0" smtClean="0">
                <a:solidFill>
                  <a:srgbClr val="008000"/>
                </a:solidFill>
              </a:rPr>
              <a:t> (checked on OASIS)</a:t>
            </a:r>
            <a:r>
              <a:rPr lang="en-US" sz="1200" dirty="0" smtClean="0">
                <a:solidFill>
                  <a:srgbClr val="008000"/>
                </a:solidFill>
              </a:rPr>
              <a:t>.</a:t>
            </a:r>
          </a:p>
          <a:p>
            <a:pPr lvl="2"/>
            <a:r>
              <a:rPr lang="en-US" sz="1200" dirty="0" smtClean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IQC reacting fine. </a:t>
            </a:r>
            <a:endParaRPr lang="en-US" sz="1200" dirty="0" smtClean="0">
              <a:solidFill>
                <a:srgbClr val="008000"/>
              </a:solidFill>
            </a:endParaRP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 Potential </a:t>
            </a:r>
            <a:r>
              <a:rPr lang="en-US" sz="1400" dirty="0" smtClean="0">
                <a:solidFill>
                  <a:srgbClr val="FF0000"/>
                </a:solidFill>
              </a:rPr>
              <a:t>issues with the </a:t>
            </a:r>
            <a:r>
              <a:rPr lang="en-US" sz="1400" dirty="0" err="1" smtClean="0">
                <a:solidFill>
                  <a:srgbClr val="FF0000"/>
                </a:solidFill>
              </a:rPr>
              <a:t>BCTs</a:t>
            </a:r>
            <a:r>
              <a:rPr lang="en-US" sz="1400" dirty="0" smtClean="0">
                <a:solidFill>
                  <a:srgbClr val="FF0000"/>
                </a:solidFill>
              </a:rPr>
              <a:t> in </a:t>
            </a:r>
            <a:r>
              <a:rPr lang="en-US" sz="1400" dirty="0" smtClean="0">
                <a:solidFill>
                  <a:srgbClr val="FF0000"/>
                </a:solidFill>
              </a:rPr>
              <a:t>IQC</a:t>
            </a:r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publishing </a:t>
            </a:r>
            <a:r>
              <a:rPr lang="en-US" sz="1200" dirty="0" smtClean="0">
                <a:solidFill>
                  <a:srgbClr val="FF0000"/>
                </a:solidFill>
              </a:rPr>
              <a:t>values &gt; 0 without beam extracted (need to check with BI). Will add some more consistency checks in the IQC</a:t>
            </a:r>
            <a:r>
              <a:rPr lang="en-US" sz="1200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sz="1400" dirty="0" smtClean="0">
                <a:solidFill>
                  <a:srgbClr val="008000"/>
                </a:solidFill>
              </a:rPr>
              <a:t>real </a:t>
            </a:r>
            <a:r>
              <a:rPr lang="en-US" sz="1400" dirty="0" smtClean="0">
                <a:solidFill>
                  <a:srgbClr val="008000"/>
                </a:solidFill>
              </a:rPr>
              <a:t>dedicated </a:t>
            </a:r>
            <a:r>
              <a:rPr lang="en-US" sz="1400" dirty="0" smtClean="0">
                <a:solidFill>
                  <a:srgbClr val="008000"/>
                </a:solidFill>
              </a:rPr>
              <a:t>filling tested ok</a:t>
            </a:r>
          </a:p>
          <a:p>
            <a:pPr lvl="1"/>
            <a:r>
              <a:rPr lang="en-US" sz="1600" dirty="0" err="1" smtClean="0">
                <a:solidFill>
                  <a:srgbClr val="008000"/>
                </a:solidFill>
              </a:rPr>
              <a:t>Frev</a:t>
            </a:r>
            <a:r>
              <a:rPr lang="en-US" sz="1600" dirty="0" smtClean="0">
                <a:solidFill>
                  <a:srgbClr val="008000"/>
                </a:solidFill>
              </a:rPr>
              <a:t> distributed</a:t>
            </a:r>
          </a:p>
          <a:p>
            <a:pPr lvl="1"/>
            <a:r>
              <a:rPr lang="en-US" sz="1600" dirty="0" smtClean="0">
                <a:solidFill>
                  <a:srgbClr val="008000"/>
                </a:solidFill>
              </a:rPr>
              <a:t>Machine check out tests started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2"/>
            <a:endParaRPr lang="en-US" sz="12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Progress of the day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BT</a:t>
            </a:r>
          </a:p>
          <a:p>
            <a:pPr lvl="1"/>
            <a:r>
              <a:rPr lang="en-US" sz="1600" dirty="0" smtClean="0">
                <a:solidFill>
                  <a:srgbClr val="008000"/>
                </a:solidFill>
              </a:rPr>
              <a:t>MKQ MKA AC-DIPOLE tested OK</a:t>
            </a:r>
          </a:p>
          <a:p>
            <a:pPr lvl="1"/>
            <a:r>
              <a:rPr lang="en-US" sz="1600" dirty="0" smtClean="0">
                <a:solidFill>
                  <a:srgbClr val="008000"/>
                </a:solidFill>
              </a:rPr>
              <a:t>MKI pulsing</a:t>
            </a:r>
          </a:p>
          <a:p>
            <a:pPr lvl="2"/>
            <a:r>
              <a:rPr lang="en-US" sz="1400" dirty="0" err="1" smtClean="0">
                <a:solidFill>
                  <a:srgbClr val="008000"/>
                </a:solidFill>
              </a:rPr>
              <a:t>Frev</a:t>
            </a:r>
            <a:r>
              <a:rPr lang="en-US" sz="1400" dirty="0" smtClean="0">
                <a:solidFill>
                  <a:srgbClr val="008000"/>
                </a:solidFill>
              </a:rPr>
              <a:t> present</a:t>
            </a:r>
          </a:p>
          <a:p>
            <a:pPr lvl="2"/>
            <a:r>
              <a:rPr lang="en-US" sz="1400" dirty="0" err="1" smtClean="0">
                <a:solidFill>
                  <a:srgbClr val="008000"/>
                </a:solidFill>
              </a:rPr>
              <a:t>Prepulse</a:t>
            </a:r>
            <a:r>
              <a:rPr lang="en-US" sz="1400" dirty="0" smtClean="0">
                <a:solidFill>
                  <a:srgbClr val="008000"/>
                </a:solidFill>
              </a:rPr>
              <a:t> trigger observed on OASIS </a:t>
            </a:r>
          </a:p>
          <a:p>
            <a:pPr lvl="2"/>
            <a:r>
              <a:rPr lang="en-GB" sz="1400" dirty="0" smtClean="0">
                <a:solidFill>
                  <a:srgbClr val="FF0000"/>
                </a:solidFill>
              </a:rPr>
              <a:t>Impossible to close   </a:t>
            </a:r>
            <a:r>
              <a:rPr lang="en-GB" sz="1400" dirty="0" smtClean="0">
                <a:solidFill>
                  <a:srgbClr val="FF0000"/>
                </a:solidFill>
              </a:rPr>
              <a:t>BIS </a:t>
            </a:r>
            <a:r>
              <a:rPr lang="en-GB" sz="1400" dirty="0" smtClean="0">
                <a:solidFill>
                  <a:srgbClr val="FF0000"/>
                </a:solidFill>
              </a:rPr>
              <a:t>loop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</a:rPr>
              <a:t>LBDS energy tracking</a:t>
            </a:r>
          </a:p>
          <a:p>
            <a:pPr lvl="2"/>
            <a:r>
              <a:rPr lang="en-US" sz="1400" dirty="0" smtClean="0">
                <a:solidFill>
                  <a:srgbClr val="008000"/>
                </a:solidFill>
              </a:rPr>
              <a:t>Q4L6 Q4R6 RMSD.LR6B1  RMSD.LR6B2</a:t>
            </a:r>
            <a:r>
              <a:rPr lang="en-US" sz="1400" dirty="0" smtClean="0">
                <a:solidFill>
                  <a:srgbClr val="008000"/>
                </a:solidFill>
              </a:rPr>
              <a:t> </a:t>
            </a:r>
          </a:p>
          <a:p>
            <a:pPr lvl="2"/>
            <a:r>
              <a:rPr lang="en-GB" sz="1400" dirty="0" smtClean="0">
                <a:solidFill>
                  <a:srgbClr val="008000"/>
                </a:solidFill>
              </a:rPr>
              <a:t>S45,56, 67,78 ramped to 3.5 </a:t>
            </a:r>
            <a:r>
              <a:rPr lang="en-GB" sz="1400" dirty="0" err="1" smtClean="0">
                <a:solidFill>
                  <a:srgbClr val="008000"/>
                </a:solidFill>
              </a:rPr>
              <a:t>TeV</a:t>
            </a:r>
            <a:endParaRPr lang="en-GB" sz="1400" dirty="0" smtClean="0">
              <a:solidFill>
                <a:srgbClr val="008000"/>
              </a:solidFill>
            </a:endParaRPr>
          </a:p>
          <a:p>
            <a:pPr lvl="2"/>
            <a:r>
              <a:rPr lang="en-US" sz="1400" dirty="0" smtClean="0">
                <a:solidFill>
                  <a:srgbClr val="FF0000"/>
                </a:solidFill>
              </a:rPr>
              <a:t>Tested SMD table problem</a:t>
            </a:r>
          </a:p>
          <a:p>
            <a:pPr lvl="2"/>
            <a:endParaRPr lang="en-US" sz="12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Progress of the day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118" dirty="0" smtClean="0">
                <a:solidFill>
                  <a:srgbClr val="0000FF"/>
                </a:solidFill>
              </a:rPr>
              <a:t>Vacuum interlock test</a:t>
            </a:r>
          </a:p>
          <a:p>
            <a:pPr lvl="1"/>
            <a:r>
              <a:rPr lang="en-US" sz="2047" dirty="0" smtClean="0">
                <a:solidFill>
                  <a:srgbClr val="008000"/>
                </a:solidFill>
              </a:rPr>
              <a:t>Ring and Exp’s ready</a:t>
            </a:r>
          </a:p>
          <a:p>
            <a:pPr lvl="1"/>
            <a:r>
              <a:rPr lang="en-US" sz="2047" dirty="0" smtClean="0">
                <a:solidFill>
                  <a:srgbClr val="008000"/>
                </a:solidFill>
              </a:rPr>
              <a:t>Valves opening  </a:t>
            </a:r>
            <a:r>
              <a:rPr lang="en-US" sz="2047" dirty="0" smtClean="0">
                <a:solidFill>
                  <a:srgbClr val="008000"/>
                </a:solidFill>
              </a:rPr>
              <a:t>today</a:t>
            </a:r>
            <a:endParaRPr lang="en-US" sz="2518" dirty="0" smtClean="0">
              <a:solidFill>
                <a:srgbClr val="0000FF"/>
              </a:solidFill>
            </a:endParaRPr>
          </a:p>
          <a:p>
            <a:pPr lvl="1"/>
            <a:r>
              <a:rPr lang="en-US" sz="1647" dirty="0" smtClean="0">
                <a:solidFill>
                  <a:srgbClr val="008000"/>
                </a:solidFill>
              </a:rPr>
              <a:t>Interlock tests Done 1 3 4 5 6 7</a:t>
            </a:r>
          </a:p>
          <a:p>
            <a:pPr lvl="1"/>
            <a:r>
              <a:rPr lang="en-US" sz="1800" dirty="0" smtClean="0"/>
              <a:t>The vacuum valve functionality and interlock logic into the BIS have been tested  for  Pts 2 and 8. </a:t>
            </a:r>
            <a:r>
              <a:rPr lang="en-US" sz="1800" dirty="0" smtClean="0">
                <a:solidFill>
                  <a:srgbClr val="FF0000"/>
                </a:solidFill>
              </a:rPr>
              <a:t>All is OK except for the validation of the interlock logic in and around the </a:t>
            </a:r>
            <a:r>
              <a:rPr lang="en-US" sz="1800" dirty="0" err="1" smtClean="0">
                <a:solidFill>
                  <a:srgbClr val="FF0000"/>
                </a:solidFill>
              </a:rPr>
              <a:t>MKIs</a:t>
            </a:r>
            <a:endParaRPr lang="en-US" sz="1647" dirty="0" smtClean="0">
              <a:solidFill>
                <a:srgbClr val="FF0000"/>
              </a:solidFill>
            </a:endParaRPr>
          </a:p>
          <a:p>
            <a:r>
              <a:rPr lang="en-US" sz="2118" dirty="0" smtClean="0">
                <a:solidFill>
                  <a:srgbClr val="0000FF"/>
                </a:solidFill>
              </a:rPr>
              <a:t>PC</a:t>
            </a:r>
            <a:endParaRPr lang="en-US" sz="2118" dirty="0" smtClean="0">
              <a:solidFill>
                <a:srgbClr val="008000"/>
              </a:solidFill>
            </a:endParaRPr>
          </a:p>
          <a:p>
            <a:pPr lvl="1"/>
            <a:r>
              <a:rPr lang="en-US" sz="1647" dirty="0" smtClean="0">
                <a:solidFill>
                  <a:srgbClr val="FF0000"/>
                </a:solidFill>
              </a:rPr>
              <a:t> 56 67 78 heat run</a:t>
            </a:r>
          </a:p>
          <a:p>
            <a:pPr lvl="1"/>
            <a:r>
              <a:rPr lang="en-US" sz="1647" dirty="0" smtClean="0">
                <a:solidFill>
                  <a:srgbClr val="008000"/>
                </a:solidFill>
              </a:rPr>
              <a:t>MSI 2/8 heat run</a:t>
            </a:r>
          </a:p>
          <a:p>
            <a:pPr lvl="1"/>
            <a:r>
              <a:rPr lang="en-US" sz="1647" dirty="0" err="1" smtClean="0">
                <a:solidFill>
                  <a:srgbClr val="008000"/>
                </a:solidFill>
              </a:rPr>
              <a:t>Tl’s</a:t>
            </a:r>
            <a:r>
              <a:rPr lang="en-US" sz="1647" dirty="0" smtClean="0">
                <a:solidFill>
                  <a:srgbClr val="008000"/>
                </a:solidFill>
              </a:rPr>
              <a:t> interlocked element heat run done</a:t>
            </a:r>
          </a:p>
          <a:p>
            <a:pPr lvl="1"/>
            <a:r>
              <a:rPr lang="en-US" sz="1647" dirty="0" smtClean="0">
                <a:solidFill>
                  <a:srgbClr val="008000"/>
                </a:solidFill>
              </a:rPr>
              <a:t>Warm Magnet ON</a:t>
            </a:r>
          </a:p>
          <a:p>
            <a:r>
              <a:rPr lang="en-US" sz="2118" dirty="0" smtClean="0">
                <a:solidFill>
                  <a:srgbClr val="0000FF"/>
                </a:solidFill>
              </a:rPr>
              <a:t>SMP</a:t>
            </a:r>
          </a:p>
          <a:p>
            <a:pPr lvl="1"/>
            <a:r>
              <a:rPr lang="en-US" sz="1647" dirty="0" smtClean="0">
                <a:solidFill>
                  <a:srgbClr val="008000"/>
                </a:solidFill>
              </a:rPr>
              <a:t>Done ok.</a:t>
            </a:r>
          </a:p>
          <a:p>
            <a:endParaRPr lang="en-US" sz="1647" dirty="0" smtClean="0">
              <a:solidFill>
                <a:srgbClr val="008000"/>
              </a:solidFill>
            </a:endParaRPr>
          </a:p>
          <a:p>
            <a:endParaRPr lang="en-US" sz="1647" dirty="0" smtClean="0"/>
          </a:p>
          <a:p>
            <a:pPr lvl="1"/>
            <a:endParaRPr lang="en-US" sz="1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Open issues &amp;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endParaRPr lang="en-US" sz="5538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Handshake done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Few issues </a:t>
            </a:r>
            <a:r>
              <a:rPr lang="en-US" sz="2400" dirty="0" smtClean="0">
                <a:solidFill>
                  <a:srgbClr val="FF0000"/>
                </a:solidFill>
              </a:rPr>
              <a:t>found continue on  </a:t>
            </a:r>
            <a:r>
              <a:rPr lang="en-US" sz="2400" dirty="0" smtClean="0">
                <a:solidFill>
                  <a:srgbClr val="FF0000"/>
                </a:solidFill>
              </a:rPr>
              <a:t>Friday morning</a:t>
            </a:r>
            <a:endParaRPr lang="en-US" sz="2400" dirty="0" smtClean="0">
              <a:solidFill>
                <a:srgbClr val="0000FF"/>
              </a:solidFill>
            </a:endParaRP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BT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LBDS MSD Bets table faulty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Access needed point 6</a:t>
            </a:r>
          </a:p>
          <a:p>
            <a:r>
              <a:rPr lang="en-US" sz="2400" dirty="0" err="1" smtClean="0">
                <a:solidFill>
                  <a:srgbClr val="0000FF"/>
                </a:solidFill>
              </a:rPr>
              <a:t>PC’s</a:t>
            </a:r>
            <a:endParaRPr lang="en-US" sz="2400" dirty="0" smtClean="0">
              <a:solidFill>
                <a:srgbClr val="0000FF"/>
              </a:solidFill>
            </a:endParaRP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After first real heat run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Several pc’s tripped see sector status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endParaRPr lang="en-US" sz="5538" dirty="0" smtClean="0">
              <a:solidFill>
                <a:srgbClr val="FF0000"/>
              </a:solidFill>
            </a:endParaRPr>
          </a:p>
          <a:p>
            <a:pPr lvl="1"/>
            <a:endParaRPr lang="en-US" sz="5538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42332</TotalTime>
  <Words>458</Words>
  <Application>Microsoft Macintosh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Last night</vt:lpstr>
      <vt:lpstr>Lbds</vt:lpstr>
      <vt:lpstr>78</vt:lpstr>
      <vt:lpstr>67</vt:lpstr>
      <vt:lpstr>56</vt:lpstr>
      <vt:lpstr>Progress of the day</vt:lpstr>
      <vt:lpstr>Progress of the day</vt:lpstr>
      <vt:lpstr>Progress of the day</vt:lpstr>
      <vt:lpstr>Open issues &amp; Access</vt:lpstr>
      <vt:lpstr>Open issues &amp; Access</vt:lpstr>
      <vt:lpstr>Planning</vt:lpstr>
      <vt:lpstr>LSA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rossano giachino</dc:creator>
  <cp:lastModifiedBy>rossano giachino</cp:lastModifiedBy>
  <cp:revision>217</cp:revision>
  <cp:lastPrinted>2011-02-15T16:41:09Z</cp:lastPrinted>
  <dcterms:created xsi:type="dcterms:W3CDTF">2011-02-14T15:12:44Z</dcterms:created>
  <dcterms:modified xsi:type="dcterms:W3CDTF">2011-02-16T08:43:10Z</dcterms:modified>
</cp:coreProperties>
</file>