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334" r:id="rId2"/>
    <p:sldId id="404" r:id="rId3"/>
    <p:sldId id="402" r:id="rId4"/>
    <p:sldId id="403" r:id="rId5"/>
    <p:sldId id="405" r:id="rId6"/>
    <p:sldId id="401" r:id="rId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3300"/>
    <a:srgbClr val="FFFF00"/>
    <a:srgbClr val="99FF66"/>
    <a:srgbClr val="CC0000"/>
    <a:srgbClr val="FFFFFF"/>
    <a:srgbClr val="FFFF66"/>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65" autoAdjust="0"/>
    <p:restoredTop sz="94660" autoAdjust="0"/>
  </p:normalViewPr>
  <p:slideViewPr>
    <p:cSldViewPr snapToGrid="0">
      <p:cViewPr varScale="1">
        <p:scale>
          <a:sx n="84" d="100"/>
          <a:sy n="84" d="100"/>
        </p:scale>
        <p:origin x="-926" y="-72"/>
      </p:cViewPr>
      <p:guideLst>
        <p:guide orient="horz" pos="395"/>
        <p:guide pos="2852"/>
      </p:guideLst>
    </p:cSldViewPr>
  </p:slideViewPr>
  <p:outlineViewPr>
    <p:cViewPr>
      <p:scale>
        <a:sx n="25" d="100"/>
        <a:sy n="25" d="100"/>
      </p:scale>
      <p:origin x="0" y="1805"/>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A56BCF-8426-411A-84DE-71F76CF0F07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21DB5A7-B4EF-4D66-9F18-86628220E587}" type="slidenum">
              <a:rPr lang="en-GB" sz="1200"/>
              <a:pPr algn="r"/>
              <a:t>1</a:t>
            </a:fld>
            <a:endParaRPr lang="en-GB" sz="12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0"/>
            <a:ext cx="2178050" cy="6450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9863" y="0"/>
            <a:ext cx="6383337" cy="6450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46113" y="0"/>
            <a:ext cx="7851775" cy="6175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69863" y="796925"/>
            <a:ext cx="8713787" cy="5653088"/>
          </a:xfrm>
        </p:spPr>
        <p:txBody>
          <a:bodyPr/>
          <a:lstStyle/>
          <a:p>
            <a:pPr lvl="0"/>
            <a:endParaRPr lang="en-US" noProof="0"/>
          </a:p>
        </p:txBody>
      </p:sp>
      <p:sp>
        <p:nvSpPr>
          <p:cNvPr id="4"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9863" y="796925"/>
            <a:ext cx="4279900" cy="565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2163" y="796925"/>
            <a:ext cx="4281487" cy="565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GB"/>
              <a:t>   </a:t>
            </a: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69863" y="796925"/>
            <a:ext cx="8713787" cy="5653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204" name="Rectangle 4"/>
          <p:cNvSpPr>
            <a:spLocks noGrp="1" noChangeArrowheads="1"/>
          </p:cNvSpPr>
          <p:nvPr>
            <p:ph type="ftr" sz="quarter" idx="3"/>
          </p:nvPr>
        </p:nvSpPr>
        <p:spPr bwMode="auto">
          <a:xfrm>
            <a:off x="0" y="6597650"/>
            <a:ext cx="4284663"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r>
              <a:rPr lang="en-GB"/>
              <a:t>   </a:t>
            </a:r>
          </a:p>
        </p:txBody>
      </p:sp>
      <p:sp>
        <p:nvSpPr>
          <p:cNvPr id="1028" name="Rectangle 2"/>
          <p:cNvSpPr>
            <a:spLocks noGrp="1" noChangeArrowheads="1"/>
          </p:cNvSpPr>
          <p:nvPr>
            <p:ph type="title"/>
          </p:nvPr>
        </p:nvSpPr>
        <p:spPr bwMode="auto">
          <a:xfrm>
            <a:off x="646113" y="0"/>
            <a:ext cx="7851775" cy="617538"/>
          </a:xfrm>
          <a:prstGeom prst="rect">
            <a:avLst/>
          </a:prstGeom>
          <a:solidFill>
            <a:srgbClr val="333399">
              <a:alpha val="70195"/>
            </a:srgbClr>
          </a:solidFill>
          <a:ln w="9525">
            <a:solidFill>
              <a:schemeClr val="accent2"/>
            </a:solid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29" name="Picture 8"/>
          <p:cNvPicPr>
            <a:picLocks noChangeAspect="1" noChangeArrowheads="1"/>
          </p:cNvPicPr>
          <p:nvPr userDrawn="1"/>
        </p:nvPicPr>
        <p:blipFill>
          <a:blip r:embed="rId14"/>
          <a:srcRect/>
          <a:stretch>
            <a:fillRect/>
          </a:stretch>
        </p:blipFill>
        <p:spPr bwMode="auto">
          <a:xfrm>
            <a:off x="0" y="0"/>
            <a:ext cx="642938" cy="620713"/>
          </a:xfrm>
          <a:prstGeom prst="rect">
            <a:avLst/>
          </a:prstGeom>
          <a:noFill/>
          <a:ln w="9525">
            <a:noFill/>
            <a:miter lim="800000"/>
            <a:headEnd/>
            <a:tailEnd/>
          </a:ln>
        </p:spPr>
      </p:pic>
      <p:pic>
        <p:nvPicPr>
          <p:cNvPr id="1030" name="Picture 9"/>
          <p:cNvPicPr>
            <a:picLocks noChangeAspect="1" noChangeArrowheads="1"/>
          </p:cNvPicPr>
          <p:nvPr userDrawn="1"/>
        </p:nvPicPr>
        <p:blipFill>
          <a:blip r:embed="rId15"/>
          <a:srcRect/>
          <a:stretch>
            <a:fillRect/>
          </a:stretch>
        </p:blipFill>
        <p:spPr bwMode="auto">
          <a:xfrm>
            <a:off x="8496300" y="3175"/>
            <a:ext cx="647700" cy="609600"/>
          </a:xfrm>
          <a:prstGeom prst="rect">
            <a:avLst/>
          </a:prstGeom>
          <a:noFill/>
          <a:ln w="9525">
            <a:solidFill>
              <a:schemeClr val="accent2"/>
            </a:solid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ransition>
    <p:dissolve/>
  </p:transition>
  <p:hf hdr="0" dt="0"/>
  <p:txStyles>
    <p:title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charset="0"/>
        </a:defRPr>
      </a:lvl2pPr>
      <a:lvl3pPr algn="ctr" rtl="0" eaLnBrk="0" fontAlgn="base" hangingPunct="0">
        <a:spcBef>
          <a:spcPct val="0"/>
        </a:spcBef>
        <a:spcAft>
          <a:spcPct val="0"/>
        </a:spcAft>
        <a:defRPr sz="2400">
          <a:solidFill>
            <a:schemeClr val="bg1"/>
          </a:solidFill>
          <a:latin typeface="Arial" charset="0"/>
        </a:defRPr>
      </a:lvl3pPr>
      <a:lvl4pPr algn="ctr" rtl="0" eaLnBrk="0" fontAlgn="base" hangingPunct="0">
        <a:spcBef>
          <a:spcPct val="0"/>
        </a:spcBef>
        <a:spcAft>
          <a:spcPct val="0"/>
        </a:spcAft>
        <a:defRPr sz="2400">
          <a:solidFill>
            <a:schemeClr val="bg1"/>
          </a:solidFill>
          <a:latin typeface="Arial" charset="0"/>
        </a:defRPr>
      </a:lvl4pPr>
      <a:lvl5pPr algn="ctr" rtl="0" eaLnBrk="0" fontAlgn="base" hangingPunct="0">
        <a:spcBef>
          <a:spcPct val="0"/>
        </a:spcBef>
        <a:spcAft>
          <a:spcPct val="0"/>
        </a:spcAft>
        <a:defRPr sz="2400">
          <a:solidFill>
            <a:schemeClr val="bg1"/>
          </a:solidFill>
          <a:latin typeface="Arial" charset="0"/>
        </a:defRPr>
      </a:lvl5pPr>
      <a:lvl6pPr marL="457200" algn="ctr" rtl="0" fontAlgn="base">
        <a:spcBef>
          <a:spcPct val="0"/>
        </a:spcBef>
        <a:spcAft>
          <a:spcPct val="0"/>
        </a:spcAft>
        <a:defRPr sz="2400">
          <a:solidFill>
            <a:schemeClr val="bg1"/>
          </a:solidFill>
          <a:latin typeface="Arial" charset="0"/>
        </a:defRPr>
      </a:lvl6pPr>
      <a:lvl7pPr marL="914400" algn="ctr" rtl="0" fontAlgn="base">
        <a:spcBef>
          <a:spcPct val="0"/>
        </a:spcBef>
        <a:spcAft>
          <a:spcPct val="0"/>
        </a:spcAft>
        <a:defRPr sz="2400">
          <a:solidFill>
            <a:schemeClr val="bg1"/>
          </a:solidFill>
          <a:latin typeface="Arial" charset="0"/>
        </a:defRPr>
      </a:lvl7pPr>
      <a:lvl8pPr marL="1371600" algn="ctr" rtl="0" fontAlgn="base">
        <a:spcBef>
          <a:spcPct val="0"/>
        </a:spcBef>
        <a:spcAft>
          <a:spcPct val="0"/>
        </a:spcAft>
        <a:defRPr sz="2400">
          <a:solidFill>
            <a:schemeClr val="bg1"/>
          </a:solidFill>
          <a:latin typeface="Arial" charset="0"/>
        </a:defRPr>
      </a:lvl8pPr>
      <a:lvl9pPr marL="1828800" algn="ctr" rtl="0" fontAlgn="base">
        <a:spcBef>
          <a:spcPct val="0"/>
        </a:spcBef>
        <a:spcAft>
          <a:spcPct val="0"/>
        </a:spcAft>
        <a:defRPr sz="2400">
          <a:solidFill>
            <a:schemeClr val="bg1"/>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ftr" sz="quarter" idx="10"/>
          </p:nvPr>
        </p:nvSpPr>
        <p:spPr>
          <a:noFill/>
        </p:spPr>
        <p:txBody>
          <a:bodyPr/>
          <a:lstStyle/>
          <a:p>
            <a:r>
              <a:rPr lang="en-GB" smtClean="0"/>
              <a:t>   </a:t>
            </a:r>
          </a:p>
        </p:txBody>
      </p:sp>
      <p:sp>
        <p:nvSpPr>
          <p:cNvPr id="15362" name="Rectangle 2"/>
          <p:cNvSpPr>
            <a:spLocks noGrp="1" noChangeArrowheads="1"/>
          </p:cNvSpPr>
          <p:nvPr>
            <p:ph type="title" idx="4294967295"/>
          </p:nvPr>
        </p:nvSpPr>
        <p:spPr/>
        <p:txBody>
          <a:bodyPr/>
          <a:lstStyle/>
          <a:p>
            <a:pPr eaLnBrk="1" hangingPunct="1"/>
            <a:r>
              <a:rPr lang="en-GB" smtClean="0"/>
              <a:t>Summary meeting 16/02/2011, 8:30 </a:t>
            </a:r>
          </a:p>
        </p:txBody>
      </p:sp>
      <p:sp>
        <p:nvSpPr>
          <p:cNvPr id="5" name="Rectangle 3"/>
          <p:cNvSpPr txBox="1">
            <a:spLocks noChangeArrowheads="1"/>
          </p:cNvSpPr>
          <p:nvPr/>
        </p:nvSpPr>
        <p:spPr bwMode="auto">
          <a:xfrm>
            <a:off x="177800" y="673100"/>
            <a:ext cx="8764588" cy="4756150"/>
          </a:xfrm>
          <a:prstGeom prst="rect">
            <a:avLst/>
          </a:prstGeom>
          <a:noFill/>
          <a:ln w="9525">
            <a:noFill/>
            <a:miter lim="800000"/>
            <a:headEnd/>
            <a:tailEnd/>
          </a:ln>
        </p:spPr>
        <p:txBody>
          <a:bodyPr/>
          <a:lstStyle/>
          <a:p>
            <a:pPr marL="457200" indent="-457200" algn="ctr">
              <a:spcBef>
                <a:spcPct val="20000"/>
              </a:spcBef>
              <a:defRPr/>
            </a:pPr>
            <a:r>
              <a:rPr lang="en-US" sz="1400" u="sng" dirty="0"/>
              <a:t>General information</a:t>
            </a:r>
          </a:p>
          <a:p>
            <a:pPr marL="457200" indent="-457200">
              <a:spcBef>
                <a:spcPct val="20000"/>
              </a:spcBef>
              <a:buFontTx/>
              <a:buChar char="•"/>
              <a:defRPr/>
            </a:pPr>
            <a:r>
              <a:rPr lang="en-US" sz="2000" b="1" kern="0" dirty="0" err="1"/>
              <a:t>Snubbers</a:t>
            </a:r>
            <a:r>
              <a:rPr lang="en-US" sz="2000" b="1" kern="0" dirty="0"/>
              <a:t> connected everywhere</a:t>
            </a:r>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endParaRPr lang="en-US" sz="2000" b="1" kern="0" dirty="0"/>
          </a:p>
          <a:p>
            <a:pPr marL="457200" indent="-457200">
              <a:spcBef>
                <a:spcPct val="20000"/>
              </a:spcBef>
              <a:buFontTx/>
              <a:buChar char="•"/>
              <a:defRPr/>
            </a:pPr>
            <a:r>
              <a:rPr lang="en-US" sz="2000" b="1" kern="0" dirty="0"/>
              <a:t>Heat run with sector 56, 67 and 78 (RB excluded) carried out during the night</a:t>
            </a:r>
          </a:p>
        </p:txBody>
      </p:sp>
      <p:graphicFrame>
        <p:nvGraphicFramePr>
          <p:cNvPr id="15417" name="Group 57"/>
          <p:cNvGraphicFramePr>
            <a:graphicFrameLocks noGrp="1"/>
          </p:cNvGraphicFramePr>
          <p:nvPr/>
        </p:nvGraphicFramePr>
        <p:xfrm>
          <a:off x="739775" y="1392238"/>
          <a:ext cx="7789863" cy="4529137"/>
        </p:xfrm>
        <a:graphic>
          <a:graphicData uri="http://schemas.openxmlformats.org/drawingml/2006/table">
            <a:tbl>
              <a:tblPr/>
              <a:tblGrid>
                <a:gridCol w="1485900"/>
                <a:gridCol w="1876425"/>
                <a:gridCol w="3108325"/>
                <a:gridCol w="1319213"/>
              </a:tblGrid>
              <a:tr h="536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Circuit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RB comm. with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Snubbers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Commissioning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GPM activated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6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RB.A12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Yes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Not completed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(RQ9.L2)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36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RB.A23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Up to 2 kA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Not completed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(problem on RB EE)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36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RB.A34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Up to 2 kA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Not completed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(problem on RB PC)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36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RB.A45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Yes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Not completed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(damaged board on RQD/F)</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50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RB.A56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Yes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Completed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Yes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50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RB.A67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Yes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Completed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Yes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36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RB.A78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Up to 2 kA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6600"/>
                          </a:solidFill>
                          <a:effectLst/>
                          <a:latin typeface="Arial" charset="0"/>
                        </a:rPr>
                        <a:t>To be completed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6600"/>
                          </a:solidFill>
                          <a:effectLst/>
                          <a:latin typeface="Arial" charset="0"/>
                        </a:rPr>
                        <a:t>(problem on RB PC)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Yes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50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RB.A81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Yes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Completed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ln/>
        </p:spPr>
        <p:txBody>
          <a:bodyPr/>
          <a:lstStyle/>
          <a:p>
            <a:r>
              <a:rPr lang="en-GB" smtClean="0"/>
              <a:t>Tests on RB in several sectors yesterday</a:t>
            </a:r>
          </a:p>
        </p:txBody>
      </p:sp>
      <p:pic>
        <p:nvPicPr>
          <p:cNvPr id="23556" name="Picture 4" descr="rb"/>
          <p:cNvPicPr>
            <a:picLocks noChangeAspect="1" noChangeArrowheads="1"/>
          </p:cNvPicPr>
          <p:nvPr/>
        </p:nvPicPr>
        <p:blipFill>
          <a:blip r:embed="rId3"/>
          <a:srcRect/>
          <a:stretch>
            <a:fillRect/>
          </a:stretch>
        </p:blipFill>
        <p:spPr bwMode="auto">
          <a:xfrm>
            <a:off x="0" y="1228725"/>
            <a:ext cx="9144000" cy="4400550"/>
          </a:xfrm>
          <a:prstGeom prst="rect">
            <a:avLst/>
          </a:prstGeom>
          <a:noFill/>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Missing circuits/tests</a:t>
            </a:r>
          </a:p>
        </p:txBody>
      </p:sp>
      <p:sp>
        <p:nvSpPr>
          <p:cNvPr id="17410" name="Content Placeholder 2"/>
          <p:cNvSpPr>
            <a:spLocks noGrp="1"/>
          </p:cNvSpPr>
          <p:nvPr>
            <p:ph idx="1"/>
          </p:nvPr>
        </p:nvSpPr>
        <p:spPr>
          <a:xfrm>
            <a:off x="104775" y="3738563"/>
            <a:ext cx="8837613" cy="1901825"/>
          </a:xfrm>
        </p:spPr>
        <p:txBody>
          <a:bodyPr/>
          <a:lstStyle/>
          <a:p>
            <a:r>
              <a:rPr lang="en-US" sz="1800" smtClean="0"/>
              <a:t>For the commissioning of the RBs:</a:t>
            </a:r>
          </a:p>
          <a:p>
            <a:pPr lvl="1"/>
            <a:r>
              <a:rPr lang="en-US" sz="1800" smtClean="0"/>
              <a:t>RB.A23 – powering failure+extraction from 6 kA / extraction from 6 kA</a:t>
            </a:r>
          </a:p>
          <a:p>
            <a:pPr lvl="1"/>
            <a:r>
              <a:rPr lang="en-US" sz="1800" smtClean="0"/>
              <a:t>RB.A34 – powering failure+extraction from 6 kA / extraction from 6 kA</a:t>
            </a:r>
          </a:p>
          <a:p>
            <a:pPr lvl="1"/>
            <a:r>
              <a:rPr lang="en-US" sz="1800" smtClean="0"/>
              <a:t>RB.A78 – extraction from 6 kA</a:t>
            </a:r>
          </a:p>
        </p:txBody>
      </p:sp>
      <p:sp>
        <p:nvSpPr>
          <p:cNvPr id="17411" name="Footer Placeholder 3"/>
          <p:cNvSpPr>
            <a:spLocks noGrp="1"/>
          </p:cNvSpPr>
          <p:nvPr>
            <p:ph type="ftr" sz="quarter" idx="10"/>
          </p:nvPr>
        </p:nvSpPr>
        <p:spPr>
          <a:noFill/>
        </p:spPr>
        <p:txBody>
          <a:bodyPr/>
          <a:lstStyle/>
          <a:p>
            <a:r>
              <a:rPr lang="en-GB" smtClean="0"/>
              <a:t>   </a:t>
            </a:r>
          </a:p>
        </p:txBody>
      </p:sp>
      <p:graphicFrame>
        <p:nvGraphicFramePr>
          <p:cNvPr id="5" name="Table 4"/>
          <p:cNvGraphicFramePr>
            <a:graphicFrameLocks noGrp="1"/>
          </p:cNvGraphicFramePr>
          <p:nvPr/>
        </p:nvGraphicFramePr>
        <p:xfrm>
          <a:off x="339725" y="774700"/>
          <a:ext cx="8448675" cy="2987675"/>
        </p:xfrm>
        <a:graphic>
          <a:graphicData uri="http://schemas.openxmlformats.org/drawingml/2006/table">
            <a:tbl>
              <a:tblPr/>
              <a:tblGrid>
                <a:gridCol w="496945"/>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gridCol w="265038"/>
              </a:tblGrid>
              <a:tr h="298812">
                <a:tc>
                  <a:txBody>
                    <a:bodyPr/>
                    <a:lstStyle/>
                    <a:p>
                      <a:pPr algn="ctr" fontAlgn="b"/>
                      <a:r>
                        <a:rPr lang="en-US" sz="800" b="1" i="0" u="none" strike="noStrike" dirty="0">
                          <a:solidFill>
                            <a:srgbClr val="000000"/>
                          </a:solidFill>
                          <a:latin typeface="Calibri"/>
                        </a:rPr>
                        <a:t>RCBXH3.L5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500" b="0" i="0" u="none" strike="noStrike">
                          <a:solidFill>
                            <a:srgbClr val="000000"/>
                          </a:solidFill>
                          <a:latin typeface="Calibri"/>
                        </a:rPr>
                        <a:t>4 / 9 (44%)</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01"/>
                    </a:solidFill>
                  </a:tcPr>
                </a:tc>
                <a:tc>
                  <a:txBody>
                    <a:bodyPr/>
                    <a:lstStyle/>
                    <a:p>
                      <a:pPr algn="ctr" fontAlgn="b"/>
                      <a:r>
                        <a:rPr lang="en-US" sz="500" b="0" i="0" u="none" strike="noStrike">
                          <a:solidFill>
                            <a:srgbClr val="000000"/>
                          </a:solidFill>
                          <a:latin typeface="Calibri"/>
                        </a:rPr>
                        <a:t>N</a:t>
                      </a:r>
                      <a:r>
                        <a:rPr lang="en-US" sz="400" b="0" i="0" u="none" strike="noStrike">
                          <a:solidFill>
                            <a:srgbClr val="000000"/>
                          </a:solidFill>
                          <a:latin typeface="Calibri"/>
                        </a:rPr>
                        <a:t>/WPM</a:t>
                      </a:r>
                      <a:endParaRPr lang="en-US" sz="500" b="0" i="0" u="none" strike="noStrike">
                        <a:solidFill>
                          <a:srgbClr val="000000"/>
                        </a:solidFill>
                        <a:latin typeface="Calibri"/>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4</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_</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QPS-OK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PC PERMIT</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01"/>
                    </a:solidFill>
                  </a:tcPr>
                </a:tc>
                <a:tc>
                  <a:txBody>
                    <a:bodyPr/>
                    <a:lstStyle/>
                    <a:p>
                      <a:pPr algn="ctr" fontAlgn="b"/>
                      <a:r>
                        <a:rPr lang="en-US" sz="400" b="0" i="0" u="none" strike="noStrike">
                          <a:solidFill>
                            <a:srgbClr val="000000"/>
                          </a:solidFill>
                          <a:latin typeface="Calibri"/>
                        </a:rPr>
                        <a:t>PIC2 FAST ABORT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PCS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PNO.d3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PNO.a3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en-US" sz="400" b="0" i="0" u="none" strike="noStrike">
                        <a:solidFill>
                          <a:srgbClr val="000000"/>
                        </a:solidFill>
                        <a:latin typeface="Calibri"/>
                      </a:endParaRPr>
                    </a:p>
                  </a:txBody>
                  <a:tcPr marL="2988" marR="2988" marT="298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r>
              <a:tr h="298812">
                <a:tc>
                  <a:txBody>
                    <a:bodyPr/>
                    <a:lstStyle/>
                    <a:p>
                      <a:pPr algn="ctr" fontAlgn="b"/>
                      <a:r>
                        <a:rPr lang="en-US" sz="800" b="1" i="0" u="none" strike="noStrike">
                          <a:solidFill>
                            <a:srgbClr val="000000"/>
                          </a:solidFill>
                          <a:latin typeface="Calibri"/>
                        </a:rPr>
                        <a:t>RCBXV3.L5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500" b="0" i="0" u="none" strike="noStrike">
                          <a:solidFill>
                            <a:srgbClr val="000000"/>
                          </a:solidFill>
                          <a:latin typeface="Calibri"/>
                        </a:rPr>
                        <a:t>1 / 5 (20%)</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N</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_</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QPS-OK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PIC2 FAST ABORT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PCS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PNO.d3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PNO.a3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en-US" sz="400" b="0" i="0" u="none" strike="noStrike">
                        <a:solidFill>
                          <a:srgbClr val="000000"/>
                        </a:solidFill>
                        <a:latin typeface="Calibri"/>
                      </a:endParaRPr>
                    </a:p>
                  </a:txBody>
                  <a:tcPr marL="2988" marR="2988" marT="298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r>
              <a:tr h="298812">
                <a:tc>
                  <a:txBody>
                    <a:bodyPr/>
                    <a:lstStyle/>
                    <a:p>
                      <a:pPr algn="ctr" fontAlgn="b"/>
                      <a:r>
                        <a:rPr lang="en-US" sz="800" b="1" i="0" u="none" strike="noStrike">
                          <a:solidFill>
                            <a:srgbClr val="000000"/>
                          </a:solidFill>
                          <a:latin typeface="Calibri"/>
                        </a:rPr>
                        <a:t>RCO.A45B1</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PNO.d3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500" b="0" i="0" u="none" strike="noStrike">
                          <a:solidFill>
                            <a:srgbClr val="000000"/>
                          </a:solidFill>
                          <a:latin typeface="Calibri"/>
                        </a:rPr>
                        <a:t>4 / 5 (80%)</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PNO.a3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N</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4</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_</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QPS-OK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FAST ABORT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PCS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PNO.d3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PNO.a3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l" fontAlgn="b"/>
                      <a:endParaRPr lang="en-US" sz="400" b="0" i="0" u="none" strike="noStrike">
                        <a:solidFill>
                          <a:srgbClr val="000000"/>
                        </a:solidFill>
                        <a:latin typeface="Calibri"/>
                      </a:endParaRPr>
                    </a:p>
                  </a:txBody>
                  <a:tcPr marL="2988" marR="2988" marT="298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dirty="0">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r>
              <a:tr h="298812">
                <a:tc>
                  <a:txBody>
                    <a:bodyPr/>
                    <a:lstStyle/>
                    <a:p>
                      <a:pPr algn="ctr" fontAlgn="b"/>
                      <a:r>
                        <a:rPr lang="en-US" sz="800" b="1" i="0" u="none" strike="noStrike">
                          <a:solidFill>
                            <a:srgbClr val="000000"/>
                          </a:solidFill>
                          <a:latin typeface="Calibri"/>
                        </a:rPr>
                        <a:t>RQSX3.L5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500" b="0" i="0" u="none" strike="noStrike">
                          <a:solidFill>
                            <a:srgbClr val="000000"/>
                          </a:solidFill>
                          <a:latin typeface="Calibri"/>
                        </a:rPr>
                        <a:t>1 / 5 (20%)</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N</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dirty="0">
                          <a:solidFill>
                            <a:srgbClr val="000000"/>
                          </a:solidFill>
                          <a:latin typeface="Calibri"/>
                        </a:rPr>
                        <a:t>4</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_</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QPS-OK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dirty="0">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PIC2 FAST ABORT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PCS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PNO.d3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PNO.a3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en-US" sz="400" b="0" i="0" u="none" strike="noStrike">
                        <a:solidFill>
                          <a:srgbClr val="000000"/>
                        </a:solidFill>
                        <a:latin typeface="Calibri"/>
                      </a:endParaRPr>
                    </a:p>
                  </a:txBody>
                  <a:tcPr marL="2988" marR="2988" marT="298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r>
              <a:tr h="298812">
                <a:tc>
                  <a:txBody>
                    <a:bodyPr/>
                    <a:lstStyle/>
                    <a:p>
                      <a:pPr algn="ctr" fontAlgn="b"/>
                      <a:r>
                        <a:rPr lang="en-US" sz="800" b="1" i="0" u="none" strike="noStrike">
                          <a:solidFill>
                            <a:srgbClr val="000000"/>
                          </a:solidFill>
                          <a:latin typeface="Calibri"/>
                        </a:rPr>
                        <a:t>RQ9.L2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500" b="0" i="0" u="none" strike="noStrike">
                          <a:solidFill>
                            <a:srgbClr val="000000"/>
                          </a:solidFill>
                          <a:latin typeface="Calibri"/>
                        </a:rPr>
                        <a:t>0 / 5 (0%)</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N</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1</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_</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PCC.4</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QPS-OK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PIC2 FAST ABORT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PLI1.c3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PLI2.f3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PLI2.e3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1" i="0" u="none" strike="noStrike">
                          <a:solidFill>
                            <a:srgbClr val="FF0000"/>
                          </a:solidFill>
                          <a:latin typeface="Calibri"/>
                        </a:rPr>
                        <a:t>PNO.a7</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1" i="0" u="none" strike="noStrike">
                          <a:solidFill>
                            <a:srgbClr val="FF0000"/>
                          </a:solidFill>
                          <a:latin typeface="Calibri"/>
                        </a:rPr>
                        <a:t>PNO.c3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PNO.c4</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GLOBAL PROTEC. MECH</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l" fontAlgn="b"/>
                      <a:endParaRPr lang="en-US" sz="400" b="0" i="0" u="none" strike="noStrike">
                        <a:solidFill>
                          <a:srgbClr val="000000"/>
                        </a:solidFill>
                        <a:latin typeface="Calibri"/>
                      </a:endParaRPr>
                    </a:p>
                  </a:txBody>
                  <a:tcPr marL="2988" marR="2988" marT="298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a:noFill/>
                    </a:lnB>
                  </a:tcPr>
                </a:tc>
              </a:tr>
              <a:tr h="298812">
                <a:tc>
                  <a:txBody>
                    <a:bodyPr/>
                    <a:lstStyle/>
                    <a:p>
                      <a:pPr algn="ctr" fontAlgn="b"/>
                      <a:r>
                        <a:rPr lang="en-US" sz="800" b="1" i="0" u="none" strike="noStrike">
                          <a:solidFill>
                            <a:srgbClr val="000000"/>
                          </a:solidFill>
                          <a:latin typeface="Calibri"/>
                        </a:rPr>
                        <a:t>RQ9.R4</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500" b="0" i="0" u="none" strike="noStrike">
                          <a:solidFill>
                            <a:srgbClr val="000000"/>
                          </a:solidFill>
                          <a:latin typeface="Calibri"/>
                        </a:rPr>
                        <a:t>0 / 5 (0%)</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01"/>
                    </a:solidFill>
                  </a:tcPr>
                </a:tc>
                <a:tc>
                  <a:txBody>
                    <a:bodyPr/>
                    <a:lstStyle/>
                    <a:p>
                      <a:pPr algn="ctr" fontAlgn="b"/>
                      <a:r>
                        <a:rPr lang="en-US" sz="500" b="0" i="0" u="none" strike="noStrike">
                          <a:solidFill>
                            <a:srgbClr val="000000"/>
                          </a:solidFill>
                          <a:latin typeface="Calibri"/>
                        </a:rPr>
                        <a:t>N</a:t>
                      </a:r>
                      <a:r>
                        <a:rPr lang="en-US" sz="400" b="0" i="0" u="none" strike="noStrike">
                          <a:solidFill>
                            <a:srgbClr val="000000"/>
                          </a:solidFill>
                          <a:latin typeface="Calibri"/>
                        </a:rPr>
                        <a:t>/WPM</a:t>
                      </a:r>
                      <a:endParaRPr lang="en-US" sz="500" b="0" i="0" u="none" strike="noStrike">
                        <a:solidFill>
                          <a:srgbClr val="000000"/>
                        </a:solidFill>
                        <a:latin typeface="Calibri"/>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_</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PCC.4</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QPS-OK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dirty="0">
                          <a:solidFill>
                            <a:srgbClr val="000000"/>
                          </a:solidFill>
                          <a:latin typeface="Calibri"/>
                        </a:rPr>
                        <a:t>PIC2 PC PERMIT</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01"/>
                    </a:solidFill>
                  </a:tcPr>
                </a:tc>
                <a:tc>
                  <a:txBody>
                    <a:bodyPr/>
                    <a:lstStyle/>
                    <a:p>
                      <a:pPr algn="ctr" fontAlgn="b"/>
                      <a:r>
                        <a:rPr lang="en-US" sz="400" b="0" i="0" u="none" strike="noStrike">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FAST ABORT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PLI1.c3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PLI2.f3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PLI2.e3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1" i="0" u="none" strike="noStrike">
                          <a:solidFill>
                            <a:srgbClr val="FF0000"/>
                          </a:solidFill>
                          <a:latin typeface="Calibri"/>
                        </a:rPr>
                        <a:t>PNO.a7</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1" i="0" u="none" strike="noStrike">
                          <a:solidFill>
                            <a:srgbClr val="FF0000"/>
                          </a:solidFill>
                          <a:latin typeface="Calibri"/>
                        </a:rPr>
                        <a:t>PNO.c3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PNO.c4</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GLOBAL PROTEC. MECH</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l" fontAlgn="b"/>
                      <a:endParaRPr lang="en-US" sz="400" b="0" i="0" u="none" strike="noStrike">
                        <a:solidFill>
                          <a:srgbClr val="000000"/>
                        </a:solidFill>
                        <a:latin typeface="Calibri"/>
                      </a:endParaRPr>
                    </a:p>
                  </a:txBody>
                  <a:tcPr marL="2988" marR="2988" marT="298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2988" marR="2988" marT="2988" marB="0" anchor="b">
                    <a:lnL>
                      <a:noFill/>
                    </a:lnL>
                    <a:lnR>
                      <a:noFill/>
                    </a:lnR>
                    <a:lnT>
                      <a:noFill/>
                    </a:lnT>
                    <a:lnB w="6350" cap="flat" cmpd="sng" algn="ctr">
                      <a:solidFill>
                        <a:srgbClr val="000000"/>
                      </a:solidFill>
                      <a:prstDash val="solid"/>
                      <a:round/>
                      <a:headEnd type="none" w="med" len="med"/>
                      <a:tailEnd type="none" w="med" len="med"/>
                    </a:lnB>
                  </a:tcPr>
                </a:tc>
              </a:tr>
              <a:tr h="298812">
                <a:tc>
                  <a:txBody>
                    <a:bodyPr/>
                    <a:lstStyle/>
                    <a:p>
                      <a:pPr algn="ctr" fontAlgn="b"/>
                      <a:r>
                        <a:rPr lang="en-US" sz="800" b="1" i="0" u="none" strike="noStrike">
                          <a:solidFill>
                            <a:srgbClr val="000000"/>
                          </a:solidFill>
                          <a:latin typeface="Calibri"/>
                        </a:rPr>
                        <a:t>RB.A23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051"/>
                    </a:solidFill>
                  </a:tcPr>
                </a:tc>
                <a:tc>
                  <a:txBody>
                    <a:bodyPr/>
                    <a:lstStyle/>
                    <a:p>
                      <a:pPr algn="ctr" fontAlgn="b"/>
                      <a:r>
                        <a:rPr lang="en-US" sz="400" b="1" i="0" u="none" strike="noStrike">
                          <a:solidFill>
                            <a:srgbClr val="FF0000"/>
                          </a:solidFill>
                          <a:latin typeface="Calibri"/>
                        </a:rPr>
                        <a:t>PLI2.e2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500" b="0" i="0" u="none" strike="noStrike">
                          <a:solidFill>
                            <a:srgbClr val="000000"/>
                          </a:solidFill>
                          <a:latin typeface="Calibri"/>
                        </a:rPr>
                        <a:t>8 / 10 (80%)</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1" i="0" u="none" strike="noStrike">
                          <a:solidFill>
                            <a:srgbClr val="FF0000"/>
                          </a:solidFill>
                          <a:latin typeface="Calibri"/>
                        </a:rPr>
                        <a:t>PLI2.b2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500" b="0" i="0" u="none" strike="noStrike">
                          <a:solidFill>
                            <a:srgbClr val="000000"/>
                          </a:solidFill>
                          <a:latin typeface="Calibri"/>
                        </a:rPr>
                        <a:t>Y</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_</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1" i="0" u="none" strike="noStrike">
                          <a:solidFill>
                            <a:srgbClr val="FF0000"/>
                          </a:solidFill>
                          <a:latin typeface="Calibri"/>
                        </a:rPr>
                        <a:t>PIC2 CRYO-OK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PQC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PCC.2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PIC2 QPS-OK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PIC2 PC PERMIT</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PIC2 FAST ABORT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PIC2 DISCHARGE REQ VIA PC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PIC2 DISCHARGE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PLI1.a2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PLI1.b2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PLI1.d2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PLI2.s1</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PLI2.b2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PLI2.e2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PLIM.b2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PLIS.s2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PLI3.a5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PLI3.d2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1" i="0" u="none" strike="noStrike">
                          <a:solidFill>
                            <a:srgbClr val="FF0000"/>
                          </a:solidFill>
                          <a:latin typeface="Calibri"/>
                        </a:rPr>
                        <a:t>PNO.a6</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PNO.b2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1" i="0" u="none" strike="noStrike">
                          <a:solidFill>
                            <a:srgbClr val="FF0000"/>
                          </a:solidFill>
                          <a:latin typeface="Calibri"/>
                        </a:rPr>
                        <a:t>PIC2 GLOBAL PROTEC. MECH</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r>
              <a:tr h="298812">
                <a:tc>
                  <a:txBody>
                    <a:bodyPr/>
                    <a:lstStyle/>
                    <a:p>
                      <a:pPr algn="ctr" fontAlgn="b"/>
                      <a:r>
                        <a:rPr lang="en-US" sz="800" b="1" i="0" u="none" strike="noStrike">
                          <a:solidFill>
                            <a:srgbClr val="000000"/>
                          </a:solidFill>
                          <a:latin typeface="Calibri"/>
                        </a:rPr>
                        <a:t>RB.A34</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1" i="0" u="none" strike="noStrike">
                          <a:solidFill>
                            <a:srgbClr val="FF0000"/>
                          </a:solidFill>
                          <a:latin typeface="Calibri"/>
                        </a:rPr>
                        <a:t>PLI2.e2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500" b="0" i="0" u="none" strike="noStrike">
                          <a:solidFill>
                            <a:srgbClr val="000000"/>
                          </a:solidFill>
                          <a:latin typeface="Calibri"/>
                        </a:rPr>
                        <a:t>8 / 10 (80%)</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1" i="0" u="none" strike="noStrike">
                          <a:solidFill>
                            <a:srgbClr val="FF0000"/>
                          </a:solidFill>
                          <a:latin typeface="Calibri"/>
                        </a:rPr>
                        <a:t>PLI3.d2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01"/>
                    </a:solidFill>
                  </a:tcPr>
                </a:tc>
                <a:tc>
                  <a:txBody>
                    <a:bodyPr/>
                    <a:lstStyle/>
                    <a:p>
                      <a:pPr algn="ctr" fontAlgn="b"/>
                      <a:r>
                        <a:rPr lang="en-US" sz="500" b="0" i="0" u="none" strike="noStrike">
                          <a:solidFill>
                            <a:srgbClr val="000000"/>
                          </a:solidFill>
                          <a:latin typeface="Calibri"/>
                        </a:rPr>
                        <a:t>N</a:t>
                      </a:r>
                      <a:r>
                        <a:rPr lang="en-US" sz="400" b="0" i="0" u="none" strike="noStrike">
                          <a:solidFill>
                            <a:srgbClr val="000000"/>
                          </a:solidFill>
                          <a:latin typeface="Calibri"/>
                        </a:rPr>
                        <a:t>/WPM</a:t>
                      </a:r>
                      <a:endParaRPr lang="en-US" sz="500" b="0" i="0" u="none" strike="noStrike">
                        <a:solidFill>
                          <a:srgbClr val="000000"/>
                        </a:solidFill>
                        <a:latin typeface="Calibri"/>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_</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1" i="0" u="none" strike="noStrike">
                          <a:solidFill>
                            <a:srgbClr val="FF0000"/>
                          </a:solidFill>
                          <a:latin typeface="Calibri"/>
                        </a:rPr>
                        <a:t>PIC2 CRYO-OK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dirty="0">
                          <a:solidFill>
                            <a:srgbClr val="FF0000"/>
                          </a:solidFill>
                          <a:latin typeface="Calibri"/>
                        </a:rPr>
                        <a:t>PQC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PCC.2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PIC2 QPS-OK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PIC2 PC PERMIT</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PIC2 FAST ABORT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PIC2 DISCHARGE REQ VIA PC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PIC2 DISCHARGE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PLI1.a2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PLI1.b2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PLI1.d2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PLI2.s1</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PLI2.b2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PLI2.e2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1" i="0" u="none" strike="noStrike">
                          <a:solidFill>
                            <a:srgbClr val="FF0000"/>
                          </a:solidFill>
                          <a:latin typeface="Calibri"/>
                        </a:rPr>
                        <a:t>PLIM.b2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PLIS.s2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PLI3.a5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PLI3.d2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01"/>
                    </a:solidFill>
                  </a:tcPr>
                </a:tc>
                <a:tc>
                  <a:txBody>
                    <a:bodyPr/>
                    <a:lstStyle/>
                    <a:p>
                      <a:pPr algn="ctr" fontAlgn="b"/>
                      <a:r>
                        <a:rPr lang="en-US" sz="400" b="1" i="0" u="none" strike="noStrike">
                          <a:solidFill>
                            <a:srgbClr val="FF0000"/>
                          </a:solidFill>
                          <a:latin typeface="Calibri"/>
                        </a:rPr>
                        <a:t>PNO.a6</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PNO.b2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1" i="0" u="none" strike="noStrike">
                          <a:solidFill>
                            <a:srgbClr val="FF0000"/>
                          </a:solidFill>
                          <a:latin typeface="Calibri"/>
                        </a:rPr>
                        <a:t>PIC2 GLOBAL PROTEC. MECH</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r>
              <a:tr h="298812">
                <a:tc>
                  <a:txBody>
                    <a:bodyPr/>
                    <a:lstStyle/>
                    <a:p>
                      <a:pPr algn="ctr" fontAlgn="b"/>
                      <a:r>
                        <a:rPr lang="en-US" sz="800" b="1" i="0" u="none" strike="noStrike">
                          <a:solidFill>
                            <a:srgbClr val="000000"/>
                          </a:solidFill>
                          <a:latin typeface="Calibri"/>
                        </a:rPr>
                        <a:t>RQD.A45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DISCHARGE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500" b="0" i="0" u="none" strike="noStrike">
                          <a:solidFill>
                            <a:srgbClr val="000000"/>
                          </a:solidFill>
                          <a:latin typeface="Calibri"/>
                        </a:rPr>
                        <a:t>4 / 6 (66%)</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PLI2.e2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N</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4</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_</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PQC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QPS-OK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FAST ABORT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DISCHARGE REQ VIA PC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DISCHARGE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PLI1.b3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PLI1.d2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PLI2.s1</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PLI2.b3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PLI2.e2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1" i="0" u="none" strike="noStrike">
                          <a:solidFill>
                            <a:srgbClr val="FF0000"/>
                          </a:solidFill>
                          <a:latin typeface="Calibri"/>
                        </a:rPr>
                        <a:t>PLIM.b3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PLIS.s2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PLI3.a5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PLI3.b3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1" i="0" u="none" strike="noStrike">
                          <a:solidFill>
                            <a:srgbClr val="FF0000"/>
                          </a:solidFill>
                          <a:latin typeface="Calibri"/>
                        </a:rPr>
                        <a:t>PNO.a6</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PNO.b3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GLOBAL PROTEC. MECH</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l" fontAlgn="b"/>
                      <a:endParaRPr lang="en-US" sz="400" b="0" i="0" u="none" strike="noStrike">
                        <a:solidFill>
                          <a:srgbClr val="000000"/>
                        </a:solidFill>
                        <a:latin typeface="Calibri"/>
                      </a:endParaRPr>
                    </a:p>
                  </a:txBody>
                  <a:tcPr marL="2988" marR="2988" marT="298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298812">
                <a:tc>
                  <a:txBody>
                    <a:bodyPr/>
                    <a:lstStyle/>
                    <a:p>
                      <a:pPr algn="ctr" fontAlgn="b"/>
                      <a:r>
                        <a:rPr lang="en-US" sz="800" b="1" i="0" u="none" strike="noStrike" dirty="0">
                          <a:solidFill>
                            <a:srgbClr val="000000"/>
                          </a:solidFill>
                          <a:latin typeface="Calibri"/>
                        </a:rPr>
                        <a:t>RQF.A45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DISCHARGE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500" b="0" i="0" u="none" strike="noStrike">
                          <a:solidFill>
                            <a:srgbClr val="000000"/>
                          </a:solidFill>
                          <a:latin typeface="Calibri"/>
                        </a:rPr>
                        <a:t>4 / 6 (66%)</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PLI2.e2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N</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_</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PQC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QPS-OK</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CIRCUIT QUENCH VIA QPS</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FAST ABORT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PIC2 DISCHARGE REQ VIA PC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DISCHARGE REQ VIA PIC</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PLI1.b3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PLI1.d2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PLI2.s1</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PLI2.b3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PLI2.e2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1" i="0" u="none" strike="noStrike">
                          <a:solidFill>
                            <a:srgbClr val="FF0000"/>
                          </a:solidFill>
                          <a:latin typeface="Calibri"/>
                        </a:rPr>
                        <a:t>PLIM.b3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PLIS.s2</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PLI3.a5</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PLI3.b3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1" i="0" u="none" strike="noStrike">
                          <a:solidFill>
                            <a:srgbClr val="FF0000"/>
                          </a:solidFill>
                          <a:latin typeface="Calibri"/>
                        </a:rPr>
                        <a:t>PNO.a6</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1" i="0" u="none" strike="noStrike">
                          <a:solidFill>
                            <a:srgbClr val="FF0000"/>
                          </a:solidFill>
                          <a:latin typeface="Calibri"/>
                        </a:rPr>
                        <a:t>PNO.b3</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GLOBAL PROTEC. MECH</a:t>
                      </a: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l" fontAlgn="b"/>
                      <a:r>
                        <a:rPr lang="en-US" sz="400" b="0" i="0" u="none" strike="noStrike" dirty="0">
                          <a:solidFill>
                            <a:srgbClr val="000000"/>
                          </a:solidFill>
                          <a:latin typeface="Calibri"/>
                        </a:rPr>
                        <a:t> </a:t>
                      </a:r>
                    </a:p>
                  </a:txBody>
                  <a:tcPr marL="2988" marR="2988" marT="298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nvGraphicFramePr>
        <p:xfrm>
          <a:off x="4013200" y="5356225"/>
          <a:ext cx="4764088" cy="1358900"/>
        </p:xfrm>
        <a:graphic>
          <a:graphicData uri="http://schemas.openxmlformats.org/drawingml/2006/table">
            <a:tbl>
              <a:tblPr/>
              <a:tblGrid>
                <a:gridCol w="562620"/>
                <a:gridCol w="300064"/>
                <a:gridCol w="300064"/>
                <a:gridCol w="300064"/>
                <a:gridCol w="300064"/>
                <a:gridCol w="300064"/>
                <a:gridCol w="300064"/>
                <a:gridCol w="300064"/>
                <a:gridCol w="300064"/>
                <a:gridCol w="300064"/>
                <a:gridCol w="300064"/>
                <a:gridCol w="300064"/>
                <a:gridCol w="300064"/>
                <a:gridCol w="300064"/>
                <a:gridCol w="300064"/>
              </a:tblGrid>
              <a:tr h="194107">
                <a:tc>
                  <a:txBody>
                    <a:bodyPr/>
                    <a:lstStyle/>
                    <a:p>
                      <a:pPr algn="ctr" fontAlgn="b"/>
                      <a:r>
                        <a:rPr lang="en-US" sz="600" b="1" i="0" u="none" strike="noStrike" dirty="0">
                          <a:solidFill>
                            <a:srgbClr val="000000"/>
                          </a:solidFill>
                          <a:latin typeface="Calibri"/>
                        </a:rPr>
                        <a:t>RCOSX3.L2</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600" b="0" i="0" u="none" strike="noStrike">
                          <a:solidFill>
                            <a:srgbClr val="000000"/>
                          </a:solidFill>
                          <a:latin typeface="Calibri"/>
                        </a:rPr>
                        <a:t>0 / 4 (0%)</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600" b="0" i="0" u="none" strike="noStrike">
                          <a:solidFill>
                            <a:srgbClr val="000000"/>
                          </a:solidFill>
                          <a:latin typeface="Calibri"/>
                        </a:rPr>
                        <a:t>N</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dirty="0">
                          <a:solidFill>
                            <a:srgbClr val="000000"/>
                          </a:solidFill>
                          <a:latin typeface="Calibri"/>
                        </a:rPr>
                        <a:t>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_</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PNO.a1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PNO.d1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PNO.e1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94107">
                <a:tc>
                  <a:txBody>
                    <a:bodyPr/>
                    <a:lstStyle/>
                    <a:p>
                      <a:pPr algn="ctr" fontAlgn="b"/>
                      <a:r>
                        <a:rPr lang="en-US" sz="600" b="1" i="0" u="none" strike="noStrike">
                          <a:solidFill>
                            <a:srgbClr val="000000"/>
                          </a:solidFill>
                          <a:latin typeface="Calibri"/>
                        </a:rPr>
                        <a:t>RCOSX3.R1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600" b="0" i="0" u="none" strike="noStrike">
                          <a:solidFill>
                            <a:srgbClr val="000000"/>
                          </a:solidFill>
                          <a:latin typeface="Calibri"/>
                        </a:rPr>
                        <a:t>0 / 4 (0%)</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600" b="0" i="0" u="none" strike="noStrike">
                          <a:solidFill>
                            <a:srgbClr val="000000"/>
                          </a:solidFill>
                          <a:latin typeface="Calibri"/>
                        </a:rPr>
                        <a:t>N</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_</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PNO.a1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PNO.d1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PNO.e1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94107">
                <a:tc>
                  <a:txBody>
                    <a:bodyPr/>
                    <a:lstStyle/>
                    <a:p>
                      <a:pPr algn="ctr" fontAlgn="b"/>
                      <a:r>
                        <a:rPr lang="en-US" sz="600" b="1" i="0" u="none" strike="noStrike">
                          <a:solidFill>
                            <a:srgbClr val="000000"/>
                          </a:solidFill>
                          <a:latin typeface="Calibri"/>
                        </a:rPr>
                        <a:t>RCOX3.L1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600" b="0" i="0" u="none" strike="noStrike">
                          <a:solidFill>
                            <a:srgbClr val="000000"/>
                          </a:solidFill>
                          <a:latin typeface="Calibri"/>
                        </a:rPr>
                        <a:t>0 / 4 (0%)</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600" b="0" i="0" u="none" strike="noStrike">
                          <a:solidFill>
                            <a:srgbClr val="000000"/>
                          </a:solidFill>
                          <a:latin typeface="Calibri"/>
                        </a:rPr>
                        <a:t>N</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4</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_</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PNO.a1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PNO.d1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PNO.e1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94107">
                <a:tc>
                  <a:txBody>
                    <a:bodyPr/>
                    <a:lstStyle/>
                    <a:p>
                      <a:pPr algn="ctr" fontAlgn="b"/>
                      <a:r>
                        <a:rPr lang="en-US" sz="600" b="1" i="0" u="none" strike="noStrike">
                          <a:solidFill>
                            <a:srgbClr val="000000"/>
                          </a:solidFill>
                          <a:latin typeface="Calibri"/>
                        </a:rPr>
                        <a:t>RCSSX3.L1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600" b="0" i="0" u="none" strike="noStrike">
                          <a:solidFill>
                            <a:srgbClr val="000000"/>
                          </a:solidFill>
                          <a:latin typeface="Calibri"/>
                        </a:rPr>
                        <a:t>0 / 4 (0%)</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600" b="0" i="0" u="none" strike="noStrike">
                          <a:solidFill>
                            <a:srgbClr val="000000"/>
                          </a:solidFill>
                          <a:latin typeface="Calibri"/>
                        </a:rPr>
                        <a:t>N</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2</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_</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PNO.a1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PNO.d1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PNO.e1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94107">
                <a:tc>
                  <a:txBody>
                    <a:bodyPr/>
                    <a:lstStyle/>
                    <a:p>
                      <a:pPr algn="ctr" fontAlgn="b"/>
                      <a:r>
                        <a:rPr lang="en-US" sz="600" b="1" i="0" u="none" strike="noStrike">
                          <a:solidFill>
                            <a:srgbClr val="000000"/>
                          </a:solidFill>
                          <a:latin typeface="Calibri"/>
                        </a:rPr>
                        <a:t>RCSSX3.R8</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600" b="0" i="0" u="none" strike="noStrike">
                          <a:solidFill>
                            <a:srgbClr val="000000"/>
                          </a:solidFill>
                          <a:latin typeface="Calibri"/>
                        </a:rPr>
                        <a:t>0 / 4 (0%)</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600" b="0" i="0" u="none" strike="noStrike">
                          <a:solidFill>
                            <a:srgbClr val="000000"/>
                          </a:solidFill>
                          <a:latin typeface="Calibri"/>
                        </a:rPr>
                        <a:t>N</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2</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_</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PNO.a1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PNO.d1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PNO.e1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94107">
                <a:tc>
                  <a:txBody>
                    <a:bodyPr/>
                    <a:lstStyle/>
                    <a:p>
                      <a:pPr algn="ctr" fontAlgn="b"/>
                      <a:r>
                        <a:rPr lang="en-US" sz="600" b="1" i="0" u="none" strike="noStrike">
                          <a:solidFill>
                            <a:srgbClr val="000000"/>
                          </a:solidFill>
                          <a:latin typeface="Calibri"/>
                        </a:rPr>
                        <a:t>RCTX3.L5</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600" b="0" i="0" u="none" strike="noStrike">
                          <a:solidFill>
                            <a:srgbClr val="000000"/>
                          </a:solidFill>
                          <a:latin typeface="Calibri"/>
                        </a:rPr>
                        <a:t>1 / 4 (25%)</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PNO.a1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600" b="0" i="0" u="none" strike="noStrike">
                          <a:solidFill>
                            <a:srgbClr val="000000"/>
                          </a:solidFill>
                          <a:latin typeface="Calibri"/>
                        </a:rPr>
                        <a:t>N</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_</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PNO.a1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PNO.d1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PNO.e1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94107">
                <a:tc>
                  <a:txBody>
                    <a:bodyPr/>
                    <a:lstStyle/>
                    <a:p>
                      <a:pPr algn="ctr" fontAlgn="b"/>
                      <a:r>
                        <a:rPr lang="en-US" sz="600" b="1" i="0" u="none" strike="noStrike">
                          <a:solidFill>
                            <a:srgbClr val="000000"/>
                          </a:solidFill>
                          <a:latin typeface="Calibri"/>
                        </a:rPr>
                        <a:t>RCTX3.L8</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F56"/>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600" b="0" i="0" u="none" strike="noStrike">
                          <a:solidFill>
                            <a:srgbClr val="000000"/>
                          </a:solidFill>
                          <a:latin typeface="Calibri"/>
                        </a:rPr>
                        <a:t>0 / 4 (0%)</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7CA"/>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600" b="0" i="0" u="none" strike="noStrike">
                          <a:solidFill>
                            <a:srgbClr val="000000"/>
                          </a:solidFill>
                          <a:latin typeface="Calibri"/>
                        </a:rPr>
                        <a:t>N</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500" b="0" i="0" u="none" strike="noStrike">
                          <a:solidFill>
                            <a:srgbClr val="000000"/>
                          </a:solidFill>
                          <a:latin typeface="Calibri"/>
                        </a:rPr>
                        <a:t>2</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A00"/>
                    </a:solidFill>
                  </a:tcPr>
                </a:tc>
                <a:tc>
                  <a:txBody>
                    <a:bodyPr/>
                    <a:lstStyle/>
                    <a:p>
                      <a:pPr algn="ctr" fontAlgn="b"/>
                      <a:r>
                        <a:rPr lang="en-US" sz="400" b="0" i="0" u="none" strike="noStrike">
                          <a:solidFill>
                            <a:srgbClr val="000000"/>
                          </a:solidFill>
                          <a:latin typeface="Calibri"/>
                        </a:rPr>
                        <a:t>_</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PIC2 CRYO-OK</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PCL</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PCC.1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PC PERMIT</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33"/>
                    </a:solidFill>
                  </a:tcPr>
                </a:tc>
                <a:tc>
                  <a:txBody>
                    <a:bodyPr/>
                    <a:lstStyle/>
                    <a:p>
                      <a:pPr algn="ctr" fontAlgn="b"/>
                      <a:r>
                        <a:rPr lang="en-US" sz="400" b="0" i="0" u="none" strike="noStrike">
                          <a:solidFill>
                            <a:srgbClr val="000000"/>
                          </a:solidFill>
                          <a:latin typeface="Calibri"/>
                        </a:rPr>
                        <a:t>PIC2 POWERING FAILURE</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400" b="0" i="0" u="none" strike="noStrike">
                          <a:solidFill>
                            <a:srgbClr val="000000"/>
                          </a:solidFill>
                          <a:latin typeface="Calibri"/>
                        </a:rPr>
                        <a:t>PNO.a1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a:solidFill>
                            <a:srgbClr val="000000"/>
                          </a:solidFill>
                          <a:latin typeface="Calibri"/>
                        </a:rPr>
                        <a:t>PNO.d1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400" b="0" i="0" u="none" strike="noStrike" dirty="0">
                          <a:solidFill>
                            <a:srgbClr val="000000"/>
                          </a:solidFill>
                          <a:latin typeface="Calibri"/>
                        </a:rPr>
                        <a:t>PNO.e1</a:t>
                      </a:r>
                    </a:p>
                  </a:txBody>
                  <a:tcPr marL="6000" marR="6000" marT="60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bl>
          </a:graphicData>
        </a:graphic>
      </p:graphicFrame>
      <p:sp>
        <p:nvSpPr>
          <p:cNvPr id="17896" name="TextBox 6"/>
          <p:cNvSpPr txBox="1">
            <a:spLocks noChangeArrowheads="1"/>
          </p:cNvSpPr>
          <p:nvPr/>
        </p:nvSpPr>
        <p:spPr bwMode="auto">
          <a:xfrm>
            <a:off x="331788" y="5413375"/>
            <a:ext cx="3617912" cy="1323975"/>
          </a:xfrm>
          <a:prstGeom prst="rect">
            <a:avLst/>
          </a:prstGeom>
          <a:noFill/>
          <a:ln w="9525">
            <a:noFill/>
            <a:miter lim="800000"/>
            <a:headEnd/>
            <a:tailEnd/>
          </a:ln>
        </p:spPr>
        <p:txBody>
          <a:bodyPr>
            <a:spAutoFit/>
          </a:bodyPr>
          <a:lstStyle/>
          <a:p>
            <a:r>
              <a:rPr lang="en-US" sz="1600"/>
              <a:t>For the 120 A correctors of the IT, the commissioning is not mandatory, apart the RCSXs</a:t>
            </a:r>
          </a:p>
          <a:p>
            <a:r>
              <a:rPr lang="en-US" sz="1600"/>
              <a:t>Those with cryo-regulation issues will be tried but won’t block</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Issues</a:t>
            </a:r>
          </a:p>
        </p:txBody>
      </p:sp>
      <p:sp>
        <p:nvSpPr>
          <p:cNvPr id="18434" name="Content Placeholder 2"/>
          <p:cNvSpPr>
            <a:spLocks noGrp="1"/>
          </p:cNvSpPr>
          <p:nvPr>
            <p:ph idx="1"/>
          </p:nvPr>
        </p:nvSpPr>
        <p:spPr/>
        <p:txBody>
          <a:bodyPr/>
          <a:lstStyle/>
          <a:p>
            <a:r>
              <a:rPr lang="en-US" sz="1400" smtClean="0"/>
              <a:t>RB.A23:</a:t>
            </a:r>
          </a:p>
          <a:p>
            <a:pPr lvl="1"/>
            <a:r>
              <a:rPr lang="en-US" sz="1400" smtClean="0"/>
              <a:t>The delay between switches opening is smaller than nominal</a:t>
            </a:r>
          </a:p>
          <a:p>
            <a:pPr lvl="1"/>
            <a:r>
              <a:rPr lang="en-US" sz="1400" smtClean="0"/>
              <a:t>Board to be changed in P2, access to point 3 for connection of loosen scope pin</a:t>
            </a:r>
          </a:p>
          <a:p>
            <a:r>
              <a:rPr lang="en-US" sz="1400" smtClean="0"/>
              <a:t>RB.A34:</a:t>
            </a:r>
          </a:p>
          <a:p>
            <a:pPr lvl="1"/>
            <a:r>
              <a:rPr lang="en-US" sz="1400" smtClean="0"/>
              <a:t>Power converter tripped at about 4.2 kA</a:t>
            </a:r>
          </a:p>
          <a:p>
            <a:pPr lvl="1"/>
            <a:r>
              <a:rPr lang="en-US" sz="1400" smtClean="0"/>
              <a:t>Active filter loop to be verified</a:t>
            </a:r>
          </a:p>
          <a:p>
            <a:r>
              <a:rPr lang="en-US" sz="1400" smtClean="0"/>
              <a:t>RB.A78:</a:t>
            </a:r>
          </a:p>
          <a:p>
            <a:pPr lvl="1"/>
            <a:r>
              <a:rPr lang="en-US" sz="1400" smtClean="0"/>
              <a:t>Power converter tripped at about 5.9 kA</a:t>
            </a:r>
          </a:p>
          <a:p>
            <a:pPr lvl="1"/>
            <a:r>
              <a:rPr lang="en-US" sz="1400" smtClean="0"/>
              <a:t>Active filter was disconnected</a:t>
            </a:r>
          </a:p>
          <a:p>
            <a:pPr lvl="1"/>
            <a:r>
              <a:rPr lang="en-US" sz="1400" smtClean="0"/>
              <a:t>Intervention to verify active filter loop and re-connect the filter</a:t>
            </a:r>
          </a:p>
          <a:p>
            <a:r>
              <a:rPr lang="en-US" sz="1400" smtClean="0"/>
              <a:t>RQD/F.A45:</a:t>
            </a:r>
          </a:p>
          <a:p>
            <a:pPr lvl="1"/>
            <a:r>
              <a:rPr lang="en-US" sz="1400" smtClean="0"/>
              <a:t>Board A in position 31.L5 must be replaced (the coefficient was already improved for B board)</a:t>
            </a:r>
          </a:p>
          <a:p>
            <a:r>
              <a:rPr lang="en-US" sz="1400" smtClean="0"/>
              <a:t>RQ9.L2 and RQ9.R4</a:t>
            </a:r>
          </a:p>
          <a:p>
            <a:pPr lvl="1"/>
            <a:r>
              <a:rPr lang="en-US" sz="1400" smtClean="0"/>
              <a:t>QPS board exchange?</a:t>
            </a:r>
          </a:p>
          <a:p>
            <a:r>
              <a:rPr lang="en-US" sz="1400" smtClean="0"/>
              <a:t>RCBXH3.L5, RCBXV3.L5 and RQSX3.L5:</a:t>
            </a:r>
          </a:p>
          <a:p>
            <a:pPr lvl="1"/>
            <a:r>
              <a:rPr lang="en-US" sz="1400" smtClean="0"/>
              <a:t>PM stuck at position 250 - QPS board to be changed?</a:t>
            </a:r>
          </a:p>
          <a:p>
            <a:r>
              <a:rPr lang="en-US" sz="1400" smtClean="0"/>
              <a:t>RCO.A45B1:</a:t>
            </a:r>
          </a:p>
          <a:p>
            <a:pPr lvl="1"/>
            <a:r>
              <a:rPr lang="en-US" sz="1400" smtClean="0"/>
              <a:t>Voltage oscillations not clear – we did few 6-7 hours heat run!</a:t>
            </a:r>
          </a:p>
          <a:p>
            <a:r>
              <a:rPr lang="en-US" sz="1400" smtClean="0"/>
              <a:t>RCBV24.L4B1: high resistance: loosen connection?</a:t>
            </a:r>
          </a:p>
          <a:p>
            <a:r>
              <a:rPr lang="en-US" sz="1400" smtClean="0"/>
              <a:t>RQTD.A45B1: bad cryo-regulation - to be looked at by cryo-operation</a:t>
            </a:r>
          </a:p>
          <a:p>
            <a:r>
              <a:rPr lang="en-US" sz="1400" smtClean="0"/>
              <a:t>RQTL7.R3B2: valve blocked - to be fixed on site</a:t>
            </a:r>
          </a:p>
          <a:p>
            <a:r>
              <a:rPr lang="en-US" sz="1400" smtClean="0"/>
              <a:t>RQ10.R1: power cycle needed?</a:t>
            </a:r>
          </a:p>
        </p:txBody>
      </p:sp>
      <p:sp>
        <p:nvSpPr>
          <p:cNvPr id="18435" name="Footer Placeholder 3"/>
          <p:cNvSpPr>
            <a:spLocks noGrp="1"/>
          </p:cNvSpPr>
          <p:nvPr>
            <p:ph type="ftr" sz="quarter" idx="10"/>
          </p:nvPr>
        </p:nvSpPr>
        <p:spPr>
          <a:noFill/>
        </p:spPr>
        <p:txBody>
          <a:bodyPr/>
          <a:lstStyle/>
          <a:p>
            <a:r>
              <a:rPr lang="en-GB" smtClean="0"/>
              <a:t>   </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ln/>
        </p:spPr>
        <p:txBody>
          <a:bodyPr/>
          <a:lstStyle/>
          <a:p>
            <a:r>
              <a:rPr lang="en-US" smtClean="0"/>
              <a:t>QPS issues (KDP)</a:t>
            </a:r>
          </a:p>
        </p:txBody>
      </p:sp>
      <p:sp>
        <p:nvSpPr>
          <p:cNvPr id="25603" name="Content Placeholder 2"/>
          <p:cNvSpPr>
            <a:spLocks noGrp="1"/>
          </p:cNvSpPr>
          <p:nvPr>
            <p:ph idx="4294967295"/>
          </p:nvPr>
        </p:nvSpPr>
        <p:spPr/>
        <p:txBody>
          <a:bodyPr/>
          <a:lstStyle/>
          <a:p>
            <a:r>
              <a:rPr lang="en-US" sz="1400" smtClean="0"/>
              <a:t>RQ9.L2 noise problem to be solved</a:t>
            </a:r>
          </a:p>
          <a:p>
            <a:pPr>
              <a:lnSpc>
                <a:spcPct val="70000"/>
              </a:lnSpc>
            </a:pPr>
            <a:endParaRPr lang="en-US" sz="1400" smtClean="0"/>
          </a:p>
          <a:p>
            <a:r>
              <a:rPr lang="en-US" sz="1400" smtClean="0"/>
              <a:t>RQ9.R4 Returned to fault state after operating correctly for some time.</a:t>
            </a:r>
          </a:p>
          <a:p>
            <a:pPr>
              <a:lnSpc>
                <a:spcPct val="70000"/>
              </a:lnSpc>
            </a:pPr>
            <a:endParaRPr lang="en-US" sz="1400" smtClean="0"/>
          </a:p>
          <a:p>
            <a:r>
              <a:rPr lang="en-US" sz="1400" smtClean="0"/>
              <a:t>RQ10.R1 No power permit provided from the lead detector (to be considered by Reiner).</a:t>
            </a:r>
          </a:p>
          <a:p>
            <a:pPr>
              <a:lnSpc>
                <a:spcPct val="70000"/>
              </a:lnSpc>
            </a:pPr>
            <a:endParaRPr lang="en-US" sz="1400" smtClean="0"/>
          </a:p>
          <a:p>
            <a:r>
              <a:rPr lang="en-US" sz="1400" smtClean="0"/>
              <a:t>S45: Abort by B31.L5 - BS part, QF/QD. Symptoms: As if no busbar signal is available. Check if patch of Mike has been removed, check that all signal cables are correctly connected and/or, if needed, exchange the two BS boards, slots 3 and 4.</a:t>
            </a:r>
          </a:p>
          <a:p>
            <a:pPr>
              <a:lnSpc>
                <a:spcPct val="70000"/>
              </a:lnSpc>
            </a:pPr>
            <a:endParaRPr lang="en-US" sz="1400" smtClean="0"/>
          </a:p>
          <a:p>
            <a:r>
              <a:rPr lang="en-US" sz="1400" smtClean="0"/>
              <a:t>Replacement of the DQAMG of RCBXV3.L5 and RQSX.L5 (PM stops at step 250 - power cycle didn't help).</a:t>
            </a:r>
          </a:p>
          <a:p>
            <a:pPr>
              <a:lnSpc>
                <a:spcPct val="70000"/>
              </a:lnSpc>
            </a:pPr>
            <a:endParaRPr lang="en-US" sz="1400" smtClean="0"/>
          </a:p>
          <a:p>
            <a:r>
              <a:rPr lang="en-US" sz="1400" smtClean="0"/>
              <a:t>Replacement of the 'FPA/open/close' board of the DQSB in UA27. Delay is wrong on installed board (was correct last year).</a:t>
            </a:r>
          </a:p>
          <a:p>
            <a:pPr>
              <a:lnSpc>
                <a:spcPct val="70000"/>
              </a:lnSpc>
            </a:pPr>
            <a:endParaRPr lang="en-US" sz="1400" smtClean="0"/>
          </a:p>
          <a:p>
            <a:r>
              <a:rPr lang="en-US" sz="1400" smtClean="0"/>
              <a:t>Frequent losses of communication with the new global busbar detector: Problem to be discussed with Reiner.</a:t>
            </a:r>
          </a:p>
          <a:p>
            <a:pPr>
              <a:lnSpc>
                <a:spcPct val="70000"/>
              </a:lnSpc>
            </a:pPr>
            <a:endParaRPr lang="en-US" sz="1400" smtClean="0"/>
          </a:p>
          <a:p>
            <a:r>
              <a:rPr lang="en-US" sz="1400" smtClean="0"/>
              <a:t>Test instrumentation from snubber testing will have to be disconnected and removed from sectors S23, S34 and S67 (including Emmanuele's data loggers and scopes), S23 and S34 evidently after end of last tests Wednesday afternoon.</a:t>
            </a:r>
          </a:p>
          <a:p>
            <a:pPr>
              <a:lnSpc>
                <a:spcPct val="70000"/>
              </a:lnSpc>
            </a:pPr>
            <a:endParaRPr lang="en-US" sz="1400" smtClean="0"/>
          </a:p>
          <a:p>
            <a:r>
              <a:rPr lang="en-US" sz="1400" smtClean="0"/>
              <a:t>One probe has detached from the busway terminal in the DQS monitoring system in R34 (S23). Needs to be re-inserted.</a:t>
            </a:r>
          </a:p>
        </p:txBody>
      </p:sp>
      <p:sp>
        <p:nvSpPr>
          <p:cNvPr id="25604" name="Footer Placeholder 3"/>
          <p:cNvSpPr txBox="1">
            <a:spLocks noGrp="1"/>
          </p:cNvSpPr>
          <p:nvPr/>
        </p:nvSpPr>
        <p:spPr bwMode="auto">
          <a:xfrm>
            <a:off x="0" y="6597650"/>
            <a:ext cx="4284663" cy="260350"/>
          </a:xfrm>
          <a:prstGeom prst="rect">
            <a:avLst/>
          </a:prstGeom>
          <a:noFill/>
          <a:ln w="9525">
            <a:noFill/>
            <a:miter lim="800000"/>
            <a:headEnd/>
            <a:tailEnd/>
          </a:ln>
        </p:spPr>
        <p:txBody>
          <a:bodyPr/>
          <a:lstStyle/>
          <a:p>
            <a:pPr algn="ctr"/>
            <a:r>
              <a:rPr lang="en-GB" sz="1200"/>
              <a:t>   </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Accesses</a:t>
            </a:r>
          </a:p>
        </p:txBody>
      </p:sp>
      <p:sp>
        <p:nvSpPr>
          <p:cNvPr id="19458" name="Content Placeholder 2"/>
          <p:cNvSpPr>
            <a:spLocks noGrp="1"/>
          </p:cNvSpPr>
          <p:nvPr>
            <p:ph idx="1"/>
          </p:nvPr>
        </p:nvSpPr>
        <p:spPr/>
        <p:txBody>
          <a:bodyPr/>
          <a:lstStyle/>
          <a:p>
            <a:r>
              <a:rPr lang="en-US" smtClean="0"/>
              <a:t>QPS will access in point 1, 2, 3, 4 and 5</a:t>
            </a:r>
          </a:p>
          <a:p>
            <a:r>
              <a:rPr lang="en-US" smtClean="0"/>
              <a:t>PC will access PM85 and PM45</a:t>
            </a:r>
          </a:p>
          <a:p>
            <a:r>
              <a:rPr lang="en-US" smtClean="0"/>
              <a:t>BSRT team will access RF zone to fix the B2 periscope</a:t>
            </a:r>
          </a:p>
          <a:p>
            <a:r>
              <a:rPr lang="en-US" smtClean="0"/>
              <a:t>BLM team will access sector 67</a:t>
            </a:r>
          </a:p>
          <a:p>
            <a:endParaRPr lang="en-US" smtClean="0"/>
          </a:p>
          <a:p>
            <a:r>
              <a:rPr lang="en-US" b="1" u="sng" smtClean="0"/>
              <a:t>All accesses shall be over by 13:00</a:t>
            </a:r>
          </a:p>
        </p:txBody>
      </p:sp>
      <p:sp>
        <p:nvSpPr>
          <p:cNvPr id="19459" name="Footer Placeholder 3"/>
          <p:cNvSpPr>
            <a:spLocks noGrp="1"/>
          </p:cNvSpPr>
          <p:nvPr>
            <p:ph type="ftr" sz="quarter" idx="10"/>
          </p:nvPr>
        </p:nvSpPr>
        <p:spPr>
          <a:noFill/>
        </p:spPr>
        <p:txBody>
          <a:bodyPr/>
          <a:lstStyle/>
          <a:p>
            <a:r>
              <a:rPr lang="en-GB" smtClean="0"/>
              <a:t>   </a:t>
            </a:r>
          </a:p>
        </p:txBody>
      </p:sp>
    </p:spTree>
  </p:cSld>
  <p:clrMapOvr>
    <a:masterClrMapping/>
  </p:clrMapOvr>
  <p:transition>
    <p:dissolve/>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7589</TotalTime>
  <Words>1185</Words>
  <Application>Microsoft Office PowerPoint</Application>
  <PresentationFormat>On-screen Show (4:3)</PresentationFormat>
  <Paragraphs>465</Paragraphs>
  <Slides>6</Slides>
  <Notes>6</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6</vt:i4>
      </vt:variant>
    </vt:vector>
  </HeadingPairs>
  <TitlesOfParts>
    <vt:vector size="9" baseType="lpstr">
      <vt:lpstr>Arial</vt:lpstr>
      <vt:lpstr>Calibri</vt:lpstr>
      <vt:lpstr>1_Default Design</vt:lpstr>
      <vt:lpstr>Summary meeting 16/02/2011, 8:30 </vt:lpstr>
      <vt:lpstr>Tests on RB in several sectors yesterday</vt:lpstr>
      <vt:lpstr>Missing circuits/tests</vt:lpstr>
      <vt:lpstr>Issues</vt:lpstr>
      <vt:lpstr>QPS issues (KDP)</vt:lpstr>
      <vt:lpstr>Accesses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rudi</dc:creator>
  <cp:lastModifiedBy>rudi</cp:lastModifiedBy>
  <cp:revision>346</cp:revision>
  <dcterms:created xsi:type="dcterms:W3CDTF">2009-10-10T10:26:03Z</dcterms:created>
  <dcterms:modified xsi:type="dcterms:W3CDTF">2011-02-16T07:24:38Z</dcterms:modified>
</cp:coreProperties>
</file>